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05.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19" r:id="rId3"/>
    <p:sldId id="256" r:id="rId4"/>
    <p:sldId id="384" r:id="rId5"/>
    <p:sldId id="271" r:id="rId6"/>
    <p:sldId id="380" r:id="rId7"/>
    <p:sldId id="282" r:id="rId8"/>
    <p:sldId id="381" r:id="rId9"/>
    <p:sldId id="280" r:id="rId10"/>
    <p:sldId id="382" r:id="rId11"/>
    <p:sldId id="270" r:id="rId12"/>
    <p:sldId id="383" r:id="rId13"/>
    <p:sldId id="279" r:id="rId14"/>
    <p:sldId id="385" r:id="rId15"/>
    <p:sldId id="278" r:id="rId16"/>
    <p:sldId id="386" r:id="rId17"/>
    <p:sldId id="277" r:id="rId18"/>
    <p:sldId id="387" r:id="rId19"/>
    <p:sldId id="276" r:id="rId20"/>
    <p:sldId id="388" r:id="rId21"/>
    <p:sldId id="275" r:id="rId22"/>
    <p:sldId id="389" r:id="rId23"/>
    <p:sldId id="274" r:id="rId24"/>
    <p:sldId id="390" r:id="rId25"/>
    <p:sldId id="273" r:id="rId26"/>
    <p:sldId id="391" r:id="rId27"/>
    <p:sldId id="272" r:id="rId28"/>
    <p:sldId id="392" r:id="rId29"/>
    <p:sldId id="269" r:id="rId30"/>
    <p:sldId id="393" r:id="rId31"/>
    <p:sldId id="261" r:id="rId32"/>
    <p:sldId id="394" r:id="rId33"/>
    <p:sldId id="260" r:id="rId34"/>
    <p:sldId id="395" r:id="rId35"/>
    <p:sldId id="267" r:id="rId36"/>
    <p:sldId id="396" r:id="rId37"/>
    <p:sldId id="266" r:id="rId38"/>
    <p:sldId id="397" r:id="rId39"/>
    <p:sldId id="264" r:id="rId40"/>
    <p:sldId id="399" r:id="rId41"/>
    <p:sldId id="301" r:id="rId42"/>
    <p:sldId id="400" r:id="rId43"/>
    <p:sldId id="300" r:id="rId44"/>
    <p:sldId id="401" r:id="rId45"/>
    <p:sldId id="299" r:id="rId46"/>
    <p:sldId id="402" r:id="rId47"/>
    <p:sldId id="296" r:id="rId48"/>
    <p:sldId id="404" r:id="rId49"/>
    <p:sldId id="295" r:id="rId50"/>
    <p:sldId id="405" r:id="rId51"/>
    <p:sldId id="294" r:id="rId52"/>
    <p:sldId id="406" r:id="rId53"/>
    <p:sldId id="293" r:id="rId54"/>
    <p:sldId id="407" r:id="rId55"/>
    <p:sldId id="292" r:id="rId56"/>
    <p:sldId id="408" r:id="rId57"/>
    <p:sldId id="307" r:id="rId58"/>
    <p:sldId id="428" r:id="rId59"/>
    <p:sldId id="291" r:id="rId60"/>
    <p:sldId id="409" r:id="rId61"/>
    <p:sldId id="302" r:id="rId62"/>
    <p:sldId id="420" r:id="rId63"/>
    <p:sldId id="290" r:id="rId64"/>
    <p:sldId id="410" r:id="rId65"/>
    <p:sldId id="289" r:id="rId66"/>
    <p:sldId id="411" r:id="rId67"/>
    <p:sldId id="288" r:id="rId68"/>
    <p:sldId id="412" r:id="rId69"/>
    <p:sldId id="285" r:id="rId70"/>
    <p:sldId id="414" r:id="rId71"/>
    <p:sldId id="284" r:id="rId72"/>
    <p:sldId id="415" r:id="rId73"/>
    <p:sldId id="283" r:id="rId74"/>
    <p:sldId id="416" r:id="rId75"/>
    <p:sldId id="305" r:id="rId76"/>
    <p:sldId id="417" r:id="rId77"/>
    <p:sldId id="304" r:id="rId78"/>
    <p:sldId id="418" r:id="rId79"/>
    <p:sldId id="303" r:id="rId80"/>
    <p:sldId id="419" r:id="rId81"/>
    <p:sldId id="263" r:id="rId82"/>
    <p:sldId id="421" r:id="rId83"/>
    <p:sldId id="262" r:id="rId84"/>
    <p:sldId id="422" r:id="rId85"/>
    <p:sldId id="259" r:id="rId86"/>
    <p:sldId id="423" r:id="rId87"/>
    <p:sldId id="258" r:id="rId88"/>
    <p:sldId id="424" r:id="rId89"/>
    <p:sldId id="310" r:id="rId90"/>
    <p:sldId id="425" r:id="rId91"/>
    <p:sldId id="309" r:id="rId92"/>
    <p:sldId id="426" r:id="rId93"/>
    <p:sldId id="308" r:id="rId94"/>
    <p:sldId id="427" r:id="rId95"/>
    <p:sldId id="306" r:id="rId96"/>
    <p:sldId id="429" r:id="rId97"/>
    <p:sldId id="257" r:id="rId98"/>
    <p:sldId id="430" r:id="rId99"/>
    <p:sldId id="313" r:id="rId100"/>
    <p:sldId id="431" r:id="rId101"/>
    <p:sldId id="312" r:id="rId102"/>
    <p:sldId id="433" r:id="rId103"/>
    <p:sldId id="317" r:id="rId104"/>
    <p:sldId id="432" r:id="rId105"/>
    <p:sldId id="316" r:id="rId106"/>
    <p:sldId id="434" r:id="rId107"/>
    <p:sldId id="315" r:id="rId108"/>
    <p:sldId id="435" r:id="rId109"/>
    <p:sldId id="311" r:id="rId110"/>
    <p:sldId id="436" r:id="rId111"/>
    <p:sldId id="318" r:id="rId112"/>
    <p:sldId id="437" r:id="rId113"/>
    <p:sldId id="314" r:id="rId114"/>
    <p:sldId id="438" r:id="rId115"/>
    <p:sldId id="297" r:id="rId116"/>
    <p:sldId id="439" r:id="rId11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YkQhvDkONbHPonETU5BkXA" hashData="ifC2JO2LXExcBNgBqoOIXjWEZk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00FF"/>
    <a:srgbClr val="4545DF"/>
    <a:srgbClr val="0000CC"/>
    <a:srgbClr val="996633"/>
    <a:srgbClr val="000054"/>
    <a:srgbClr val="005C2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1120" autoAdjust="0"/>
    <p:restoredTop sz="99467" autoAdjust="0"/>
  </p:normalViewPr>
  <p:slideViewPr>
    <p:cSldViewPr>
      <p:cViewPr>
        <p:scale>
          <a:sx n="60" d="100"/>
          <a:sy n="60" d="100"/>
        </p:scale>
        <p:origin x="-222" y="-3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80C18C1-AF5B-4E2D-A9DF-CD92CD8BB33A}" type="datetimeFigureOut">
              <a:rPr lang="es-ES" smtClean="0"/>
              <a:pPr/>
              <a:t>30/05/2014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D2EBCF7-4C19-48F4-9DA4-5169D4917858}"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80C18C1-AF5B-4E2D-A9DF-CD92CD8BB33A}" type="datetimeFigureOut">
              <a:rPr lang="es-ES" smtClean="0"/>
              <a:pPr/>
              <a:t>30/05/2014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D2EBCF7-4C19-48F4-9DA4-5169D4917858}"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80C18C1-AF5B-4E2D-A9DF-CD92CD8BB33A}" type="datetimeFigureOut">
              <a:rPr lang="es-ES" smtClean="0"/>
              <a:pPr/>
              <a:t>30/05/2014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D2EBCF7-4C19-48F4-9DA4-5169D4917858}"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80C18C1-AF5B-4E2D-A9DF-CD92CD8BB33A}" type="datetimeFigureOut">
              <a:rPr lang="es-ES" smtClean="0"/>
              <a:pPr/>
              <a:t>30/05/2014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D2EBCF7-4C19-48F4-9DA4-5169D4917858}"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80C18C1-AF5B-4E2D-A9DF-CD92CD8BB33A}" type="datetimeFigureOut">
              <a:rPr lang="es-ES" smtClean="0"/>
              <a:pPr/>
              <a:t>30/05/2014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D2EBCF7-4C19-48F4-9DA4-5169D4917858}"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80C18C1-AF5B-4E2D-A9DF-CD92CD8BB33A}" type="datetimeFigureOut">
              <a:rPr lang="es-ES" smtClean="0"/>
              <a:pPr/>
              <a:t>30/05/2014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D2EBCF7-4C19-48F4-9DA4-5169D4917858}"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80C18C1-AF5B-4E2D-A9DF-CD92CD8BB33A}" type="datetimeFigureOut">
              <a:rPr lang="es-ES" smtClean="0"/>
              <a:pPr/>
              <a:t>30/05/2014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D2EBCF7-4C19-48F4-9DA4-5169D4917858}"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80C18C1-AF5B-4E2D-A9DF-CD92CD8BB33A}" type="datetimeFigureOut">
              <a:rPr lang="es-ES" smtClean="0"/>
              <a:pPr/>
              <a:t>30/05/2014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D2EBCF7-4C19-48F4-9DA4-5169D4917858}"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80C18C1-AF5B-4E2D-A9DF-CD92CD8BB33A}" type="datetimeFigureOut">
              <a:rPr lang="es-ES" smtClean="0"/>
              <a:pPr/>
              <a:t>30/05/2014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D2EBCF7-4C19-48F4-9DA4-5169D4917858}"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80C18C1-AF5B-4E2D-A9DF-CD92CD8BB33A}" type="datetimeFigureOut">
              <a:rPr lang="es-ES" smtClean="0"/>
              <a:pPr/>
              <a:t>30/05/2014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D2EBCF7-4C19-48F4-9DA4-5169D4917858}"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80C18C1-AF5B-4E2D-A9DF-CD92CD8BB33A}" type="datetimeFigureOut">
              <a:rPr lang="es-ES" smtClean="0"/>
              <a:pPr/>
              <a:t>30/05/2014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D2EBCF7-4C19-48F4-9DA4-5169D4917858}"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2CF200E-18BF-4B69-987E-FDB0E98626F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0C18C1-AF5B-4E2D-A9DF-CD92CD8BB33A}" type="datetimeFigureOut">
              <a:rPr lang="es-ES" smtClean="0"/>
              <a:pPr/>
              <a:t>30/05/2014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2EBCF7-4C19-48F4-9DA4-5169D4917858}"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84BD2FA-5FF4-45D1-B15C-57849ECEC6A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gif"/><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1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9.png"/><Relationship Id="rId7" Type="http://schemas.openxmlformats.org/officeDocument/2006/relationships/image" Target="../media/image7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45bfc62.gif"/>
          <p:cNvPicPr>
            <a:picLocks noChangeAspect="1"/>
          </p:cNvPicPr>
          <p:nvPr/>
        </p:nvPicPr>
        <p:blipFill>
          <a:blip r:embed="rId3">
            <a:lum contrast="20000"/>
          </a:blip>
          <a:stretch>
            <a:fillRect/>
          </a:stretch>
        </p:blipFill>
        <p:spPr>
          <a:xfrm>
            <a:off x="0" y="0"/>
            <a:ext cx="9144001" cy="7072338"/>
          </a:xfrm>
          <a:prstGeom prst="rect">
            <a:avLst/>
          </a:prstGeom>
        </p:spPr>
      </p:pic>
      <p:pic>
        <p:nvPicPr>
          <p:cNvPr id="5" name="4 Imagen" descr="0724a8f9.gif"/>
          <p:cNvPicPr>
            <a:picLocks noChangeAspect="1"/>
          </p:cNvPicPr>
          <p:nvPr/>
        </p:nvPicPr>
        <p:blipFill>
          <a:blip r:embed="rId4">
            <a:lum contrast="20000"/>
          </a:blip>
          <a:stretch>
            <a:fillRect/>
          </a:stretch>
        </p:blipFill>
        <p:spPr>
          <a:xfrm>
            <a:off x="5089432" y="3638975"/>
            <a:ext cx="4054568" cy="3219025"/>
          </a:xfrm>
          <a:prstGeom prst="rect">
            <a:avLst/>
          </a:prstGeom>
        </p:spPr>
      </p:pic>
      <p:pic>
        <p:nvPicPr>
          <p:cNvPr id="116744" name="Picture 8" descr="Rendered Image"/>
          <p:cNvPicPr>
            <a:picLocks noChangeAspect="1" noChangeArrowheads="1"/>
          </p:cNvPicPr>
          <p:nvPr/>
        </p:nvPicPr>
        <p:blipFill>
          <a:blip r:embed="rId5">
            <a:lum contrast="20000"/>
          </a:blip>
          <a:srcRect/>
          <a:stretch>
            <a:fillRect/>
          </a:stretch>
        </p:blipFill>
        <p:spPr bwMode="auto">
          <a:xfrm>
            <a:off x="4572000" y="2285992"/>
            <a:ext cx="3357586" cy="657306"/>
          </a:xfrm>
          <a:prstGeom prst="rect">
            <a:avLst/>
          </a:prstGeom>
          <a:noFill/>
        </p:spPr>
      </p:pic>
      <p:pic>
        <p:nvPicPr>
          <p:cNvPr id="116748" name="Picture 12" descr="Rendered Image"/>
          <p:cNvPicPr>
            <a:picLocks noChangeAspect="1" noChangeArrowheads="1"/>
          </p:cNvPicPr>
          <p:nvPr/>
        </p:nvPicPr>
        <p:blipFill>
          <a:blip r:embed="rId6">
            <a:lum contrast="20000"/>
          </a:blip>
          <a:srcRect/>
          <a:stretch>
            <a:fillRect/>
          </a:stretch>
        </p:blipFill>
        <p:spPr bwMode="auto">
          <a:xfrm>
            <a:off x="2071670" y="1428736"/>
            <a:ext cx="1214436" cy="714380"/>
          </a:xfrm>
          <a:prstGeom prst="rect">
            <a:avLst/>
          </a:prstGeom>
          <a:noFill/>
        </p:spPr>
      </p:pic>
      <p:pic>
        <p:nvPicPr>
          <p:cNvPr id="116750" name="Picture 14" descr="Rendered Image"/>
          <p:cNvPicPr>
            <a:picLocks noChangeAspect="1" noChangeArrowheads="1"/>
          </p:cNvPicPr>
          <p:nvPr/>
        </p:nvPicPr>
        <p:blipFill>
          <a:blip r:embed="rId7">
            <a:lum contrast="20000"/>
          </a:blip>
          <a:srcRect/>
          <a:stretch>
            <a:fillRect/>
          </a:stretch>
        </p:blipFill>
        <p:spPr bwMode="auto">
          <a:xfrm>
            <a:off x="4143372" y="1357298"/>
            <a:ext cx="3143272" cy="714380"/>
          </a:xfrm>
          <a:prstGeom prst="rect">
            <a:avLst/>
          </a:prstGeom>
          <a:noFill/>
        </p:spPr>
      </p:pic>
      <p:pic>
        <p:nvPicPr>
          <p:cNvPr id="8" name="Picture 18" descr="Rendered Image"/>
          <p:cNvPicPr>
            <a:picLocks noChangeAspect="1" noChangeArrowheads="1"/>
          </p:cNvPicPr>
          <p:nvPr/>
        </p:nvPicPr>
        <p:blipFill>
          <a:blip r:embed="rId8">
            <a:lum contrast="20000"/>
          </a:blip>
          <a:srcRect/>
          <a:stretch>
            <a:fillRect/>
          </a:stretch>
        </p:blipFill>
        <p:spPr bwMode="auto">
          <a:xfrm>
            <a:off x="2786050" y="357166"/>
            <a:ext cx="3856440" cy="752476"/>
          </a:xfrm>
          <a:prstGeom prst="rect">
            <a:avLst/>
          </a:prstGeom>
          <a:noFill/>
        </p:spPr>
      </p:pic>
      <p:pic>
        <p:nvPicPr>
          <p:cNvPr id="9" name="Picture 20" descr="Rendered Image"/>
          <p:cNvPicPr>
            <a:picLocks noChangeAspect="1" noChangeArrowheads="1"/>
          </p:cNvPicPr>
          <p:nvPr/>
        </p:nvPicPr>
        <p:blipFill>
          <a:blip r:embed="rId9">
            <a:lum contrast="20000"/>
          </a:blip>
          <a:srcRect/>
          <a:stretch>
            <a:fillRect/>
          </a:stretch>
        </p:blipFill>
        <p:spPr bwMode="auto">
          <a:xfrm>
            <a:off x="1428728" y="2285992"/>
            <a:ext cx="1238250" cy="609600"/>
          </a:xfrm>
          <a:prstGeom prst="rect">
            <a:avLst/>
          </a:prstGeom>
          <a:noFill/>
        </p:spPr>
      </p:pic>
      <p:pic>
        <p:nvPicPr>
          <p:cNvPr id="10" name="Picture 22" descr="Rendered Image"/>
          <p:cNvPicPr>
            <a:picLocks noChangeAspect="1" noChangeArrowheads="1"/>
          </p:cNvPicPr>
          <p:nvPr/>
        </p:nvPicPr>
        <p:blipFill>
          <a:blip r:embed="rId10">
            <a:lum contrast="20000"/>
          </a:blip>
          <a:srcRect/>
          <a:stretch>
            <a:fillRect/>
          </a:stretch>
        </p:blipFill>
        <p:spPr bwMode="auto">
          <a:xfrm>
            <a:off x="3000364" y="2285992"/>
            <a:ext cx="1238250" cy="609600"/>
          </a:xfrm>
          <a:prstGeom prst="rect">
            <a:avLst/>
          </a:prstGeom>
          <a:noFill/>
        </p:spPr>
      </p:pic>
      <p:sp>
        <p:nvSpPr>
          <p:cNvPr id="13" name="12 CuadroTexto"/>
          <p:cNvSpPr txBox="1"/>
          <p:nvPr/>
        </p:nvSpPr>
        <p:spPr>
          <a:xfrm>
            <a:off x="285720" y="6143644"/>
            <a:ext cx="1992853" cy="307777"/>
          </a:xfrm>
          <a:prstGeom prst="rect">
            <a:avLst/>
          </a:prstGeom>
          <a:noFill/>
        </p:spPr>
        <p:txBody>
          <a:bodyPr wrap="none" rtlCol="0">
            <a:spAutoFit/>
          </a:bodyPr>
          <a:lstStyle/>
          <a:p>
            <a:r>
              <a:rPr lang="es-ES_tradnl" sz="1400" dirty="0" smtClean="0">
                <a:solidFill>
                  <a:schemeClr val="bg1"/>
                </a:solidFill>
                <a:effectLst>
                  <a:outerShdw blurRad="38100" dist="38100" dir="2700000" algn="tl">
                    <a:srgbClr val="000000">
                      <a:alpha val="43137"/>
                    </a:srgbClr>
                  </a:outerShdw>
                </a:effectLst>
                <a:latin typeface="Pristina" pitchFamily="66" charset="0"/>
              </a:rPr>
              <a:t>Esta es una creación de </a:t>
            </a:r>
            <a:r>
              <a:rPr lang="es-ES_tradnl" sz="1400" dirty="0" err="1" smtClean="0">
                <a:solidFill>
                  <a:schemeClr val="bg1"/>
                </a:solidFill>
                <a:effectLst>
                  <a:outerShdw blurRad="38100" dist="38100" dir="2700000" algn="tl">
                    <a:srgbClr val="000000">
                      <a:alpha val="43137"/>
                    </a:srgbClr>
                  </a:outerShdw>
                </a:effectLst>
                <a:latin typeface="Pristina" pitchFamily="66" charset="0"/>
              </a:rPr>
              <a:t>Raquuel</a:t>
            </a:r>
            <a:endParaRPr lang="es-ES" sz="1400" dirty="0">
              <a:solidFill>
                <a:schemeClr val="bg1"/>
              </a:solidFill>
              <a:effectLst>
                <a:outerShdw blurRad="38100" dist="38100" dir="2700000" algn="tl">
                  <a:srgbClr val="000000">
                    <a:alpha val="43137"/>
                  </a:srgbClr>
                </a:outerShdw>
              </a:effectLst>
              <a:latin typeface="Pristina" pitchFamily="66" charset="0"/>
            </a:endParaRPr>
          </a:p>
        </p:txBody>
      </p:sp>
      <p:pic>
        <p:nvPicPr>
          <p:cNvPr id="14" name="13 Imagen" descr="845bfc62.gif"/>
          <p:cNvPicPr>
            <a:picLocks noChangeAspect="1"/>
          </p:cNvPicPr>
          <p:nvPr/>
        </p:nvPicPr>
        <p:blipFill>
          <a:blip r:embed="rId3">
            <a:lum contrast="20000"/>
          </a:blip>
          <a:stretch>
            <a:fillRect/>
          </a:stretch>
        </p:blipFill>
        <p:spPr>
          <a:xfrm>
            <a:off x="-1" y="0"/>
            <a:ext cx="9144001" cy="7072338"/>
          </a:xfrm>
          <a:prstGeom prst="rect">
            <a:avLst/>
          </a:prstGeom>
        </p:spPr>
      </p:pic>
    </p:spTree>
  </p:cSld>
  <p:clrMapOvr>
    <a:masterClrMapping/>
  </p:clrMapOvr>
  <p:transition spd="slow" advTm="23000">
    <p:comb dir="vert"/>
    <p:sndAc>
      <p:stSnd loop="1">
        <p:snd r:embed="rId2" name="- El Gato que está triste y azu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31" presetClass="entr" presetSubtype="0" fill="hold" nodeType="afterEffect">
                                  <p:stCondLst>
                                    <p:cond delay="0"/>
                                  </p:stCondLst>
                                  <p:iterate type="lt">
                                    <p:tmPct val="5000"/>
                                  </p:iterate>
                                  <p:childTnLst>
                                    <p:set>
                                      <p:cBhvr>
                                        <p:cTn id="14" dur="1" fill="hold">
                                          <p:stCondLst>
                                            <p:cond delay="0"/>
                                          </p:stCondLst>
                                        </p:cTn>
                                        <p:tgtEl>
                                          <p:spTgt spid="8"/>
                                        </p:tgtEl>
                                        <p:attrNameLst>
                                          <p:attrName>style.visibility</p:attrName>
                                        </p:attrNameLst>
                                      </p:cBhvr>
                                      <p:to>
                                        <p:strVal val="visible"/>
                                      </p:to>
                                    </p:set>
                                    <p:anim calcmode="lin" valueType="num">
                                      <p:cBhvr>
                                        <p:cTn id="15" dur="2000" fill="hold"/>
                                        <p:tgtEl>
                                          <p:spTgt spid="8"/>
                                        </p:tgtEl>
                                        <p:attrNameLst>
                                          <p:attrName>ppt_w</p:attrName>
                                        </p:attrNameLst>
                                      </p:cBhvr>
                                      <p:tavLst>
                                        <p:tav tm="0">
                                          <p:val>
                                            <p:fltVal val="0"/>
                                          </p:val>
                                        </p:tav>
                                        <p:tav tm="100000">
                                          <p:val>
                                            <p:strVal val="#ppt_w"/>
                                          </p:val>
                                        </p:tav>
                                      </p:tavLst>
                                    </p:anim>
                                    <p:anim calcmode="lin" valueType="num">
                                      <p:cBhvr>
                                        <p:cTn id="16" dur="2000" fill="hold"/>
                                        <p:tgtEl>
                                          <p:spTgt spid="8"/>
                                        </p:tgtEl>
                                        <p:attrNameLst>
                                          <p:attrName>ppt_h</p:attrName>
                                        </p:attrNameLst>
                                      </p:cBhvr>
                                      <p:tavLst>
                                        <p:tav tm="0">
                                          <p:val>
                                            <p:fltVal val="0"/>
                                          </p:val>
                                        </p:tav>
                                        <p:tav tm="100000">
                                          <p:val>
                                            <p:strVal val="#ppt_h"/>
                                          </p:val>
                                        </p:tav>
                                      </p:tavLst>
                                    </p:anim>
                                    <p:anim calcmode="lin" valueType="num">
                                      <p:cBhvr>
                                        <p:cTn id="17" dur="2000" fill="hold"/>
                                        <p:tgtEl>
                                          <p:spTgt spid="8"/>
                                        </p:tgtEl>
                                        <p:attrNameLst>
                                          <p:attrName>style.rotation</p:attrName>
                                        </p:attrNameLst>
                                      </p:cBhvr>
                                      <p:tavLst>
                                        <p:tav tm="0">
                                          <p:val>
                                            <p:fltVal val="90"/>
                                          </p:val>
                                        </p:tav>
                                        <p:tav tm="100000">
                                          <p:val>
                                            <p:fltVal val="0"/>
                                          </p:val>
                                        </p:tav>
                                      </p:tavLst>
                                    </p:anim>
                                    <p:animEffect transition="in" filter="fade">
                                      <p:cBhvr>
                                        <p:cTn id="18" dur="2000"/>
                                        <p:tgtEl>
                                          <p:spTgt spid="8"/>
                                        </p:tgtEl>
                                      </p:cBhvr>
                                    </p:animEffect>
                                  </p:childTnLst>
                                </p:cTn>
                              </p:par>
                            </p:childTnLst>
                          </p:cTn>
                        </p:par>
                        <p:par>
                          <p:cTn id="19" fill="hold">
                            <p:stCondLst>
                              <p:cond delay="7000"/>
                            </p:stCondLst>
                            <p:childTnLst>
                              <p:par>
                                <p:cTn id="20" presetID="31" presetClass="entr" presetSubtype="0" fill="hold" nodeType="afterEffect">
                                  <p:stCondLst>
                                    <p:cond delay="0"/>
                                  </p:stCondLst>
                                  <p:iterate type="lt">
                                    <p:tmPct val="5000"/>
                                  </p:iterate>
                                  <p:childTnLst>
                                    <p:set>
                                      <p:cBhvr>
                                        <p:cTn id="21" dur="1" fill="hold">
                                          <p:stCondLst>
                                            <p:cond delay="0"/>
                                          </p:stCondLst>
                                        </p:cTn>
                                        <p:tgtEl>
                                          <p:spTgt spid="116748"/>
                                        </p:tgtEl>
                                        <p:attrNameLst>
                                          <p:attrName>style.visibility</p:attrName>
                                        </p:attrNameLst>
                                      </p:cBhvr>
                                      <p:to>
                                        <p:strVal val="visible"/>
                                      </p:to>
                                    </p:set>
                                    <p:anim calcmode="lin" valueType="num">
                                      <p:cBhvr>
                                        <p:cTn id="22" dur="2000" fill="hold"/>
                                        <p:tgtEl>
                                          <p:spTgt spid="116748"/>
                                        </p:tgtEl>
                                        <p:attrNameLst>
                                          <p:attrName>ppt_w</p:attrName>
                                        </p:attrNameLst>
                                      </p:cBhvr>
                                      <p:tavLst>
                                        <p:tav tm="0">
                                          <p:val>
                                            <p:fltVal val="0"/>
                                          </p:val>
                                        </p:tav>
                                        <p:tav tm="100000">
                                          <p:val>
                                            <p:strVal val="#ppt_w"/>
                                          </p:val>
                                        </p:tav>
                                      </p:tavLst>
                                    </p:anim>
                                    <p:anim calcmode="lin" valueType="num">
                                      <p:cBhvr>
                                        <p:cTn id="23" dur="2000" fill="hold"/>
                                        <p:tgtEl>
                                          <p:spTgt spid="116748"/>
                                        </p:tgtEl>
                                        <p:attrNameLst>
                                          <p:attrName>ppt_h</p:attrName>
                                        </p:attrNameLst>
                                      </p:cBhvr>
                                      <p:tavLst>
                                        <p:tav tm="0">
                                          <p:val>
                                            <p:fltVal val="0"/>
                                          </p:val>
                                        </p:tav>
                                        <p:tav tm="100000">
                                          <p:val>
                                            <p:strVal val="#ppt_h"/>
                                          </p:val>
                                        </p:tav>
                                      </p:tavLst>
                                    </p:anim>
                                    <p:anim calcmode="lin" valueType="num">
                                      <p:cBhvr>
                                        <p:cTn id="24" dur="2000" fill="hold"/>
                                        <p:tgtEl>
                                          <p:spTgt spid="116748"/>
                                        </p:tgtEl>
                                        <p:attrNameLst>
                                          <p:attrName>style.rotation</p:attrName>
                                        </p:attrNameLst>
                                      </p:cBhvr>
                                      <p:tavLst>
                                        <p:tav tm="0">
                                          <p:val>
                                            <p:fltVal val="90"/>
                                          </p:val>
                                        </p:tav>
                                        <p:tav tm="100000">
                                          <p:val>
                                            <p:fltVal val="0"/>
                                          </p:val>
                                        </p:tav>
                                      </p:tavLst>
                                    </p:anim>
                                    <p:animEffect transition="in" filter="fade">
                                      <p:cBhvr>
                                        <p:cTn id="25" dur="2000"/>
                                        <p:tgtEl>
                                          <p:spTgt spid="116748"/>
                                        </p:tgtEl>
                                      </p:cBhvr>
                                    </p:animEffect>
                                  </p:childTnLst>
                                </p:cTn>
                              </p:par>
                            </p:childTnLst>
                          </p:cTn>
                        </p:par>
                        <p:par>
                          <p:cTn id="26" fill="hold">
                            <p:stCondLst>
                              <p:cond delay="9000"/>
                            </p:stCondLst>
                            <p:childTnLst>
                              <p:par>
                                <p:cTn id="27" presetID="31" presetClass="entr" presetSubtype="0" fill="hold" nodeType="afterEffect">
                                  <p:stCondLst>
                                    <p:cond delay="0"/>
                                  </p:stCondLst>
                                  <p:iterate type="lt">
                                    <p:tmPct val="5000"/>
                                  </p:iterate>
                                  <p:childTnLst>
                                    <p:set>
                                      <p:cBhvr>
                                        <p:cTn id="28" dur="1" fill="hold">
                                          <p:stCondLst>
                                            <p:cond delay="0"/>
                                          </p:stCondLst>
                                        </p:cTn>
                                        <p:tgtEl>
                                          <p:spTgt spid="116750"/>
                                        </p:tgtEl>
                                        <p:attrNameLst>
                                          <p:attrName>style.visibility</p:attrName>
                                        </p:attrNameLst>
                                      </p:cBhvr>
                                      <p:to>
                                        <p:strVal val="visible"/>
                                      </p:to>
                                    </p:set>
                                    <p:anim calcmode="lin" valueType="num">
                                      <p:cBhvr>
                                        <p:cTn id="29" dur="2000" fill="hold"/>
                                        <p:tgtEl>
                                          <p:spTgt spid="116750"/>
                                        </p:tgtEl>
                                        <p:attrNameLst>
                                          <p:attrName>ppt_w</p:attrName>
                                        </p:attrNameLst>
                                      </p:cBhvr>
                                      <p:tavLst>
                                        <p:tav tm="0">
                                          <p:val>
                                            <p:fltVal val="0"/>
                                          </p:val>
                                        </p:tav>
                                        <p:tav tm="100000">
                                          <p:val>
                                            <p:strVal val="#ppt_w"/>
                                          </p:val>
                                        </p:tav>
                                      </p:tavLst>
                                    </p:anim>
                                    <p:anim calcmode="lin" valueType="num">
                                      <p:cBhvr>
                                        <p:cTn id="30" dur="2000" fill="hold"/>
                                        <p:tgtEl>
                                          <p:spTgt spid="116750"/>
                                        </p:tgtEl>
                                        <p:attrNameLst>
                                          <p:attrName>ppt_h</p:attrName>
                                        </p:attrNameLst>
                                      </p:cBhvr>
                                      <p:tavLst>
                                        <p:tav tm="0">
                                          <p:val>
                                            <p:fltVal val="0"/>
                                          </p:val>
                                        </p:tav>
                                        <p:tav tm="100000">
                                          <p:val>
                                            <p:strVal val="#ppt_h"/>
                                          </p:val>
                                        </p:tav>
                                      </p:tavLst>
                                    </p:anim>
                                    <p:anim calcmode="lin" valueType="num">
                                      <p:cBhvr>
                                        <p:cTn id="31" dur="2000" fill="hold"/>
                                        <p:tgtEl>
                                          <p:spTgt spid="116750"/>
                                        </p:tgtEl>
                                        <p:attrNameLst>
                                          <p:attrName>style.rotation</p:attrName>
                                        </p:attrNameLst>
                                      </p:cBhvr>
                                      <p:tavLst>
                                        <p:tav tm="0">
                                          <p:val>
                                            <p:fltVal val="90"/>
                                          </p:val>
                                        </p:tav>
                                        <p:tav tm="100000">
                                          <p:val>
                                            <p:fltVal val="0"/>
                                          </p:val>
                                        </p:tav>
                                      </p:tavLst>
                                    </p:anim>
                                    <p:animEffect transition="in" filter="fade">
                                      <p:cBhvr>
                                        <p:cTn id="32" dur="2000"/>
                                        <p:tgtEl>
                                          <p:spTgt spid="116750"/>
                                        </p:tgtEl>
                                      </p:cBhvr>
                                    </p:animEffect>
                                  </p:childTnLst>
                                </p:cTn>
                              </p:par>
                            </p:childTnLst>
                          </p:cTn>
                        </p:par>
                        <p:par>
                          <p:cTn id="33" fill="hold">
                            <p:stCondLst>
                              <p:cond delay="11000"/>
                            </p:stCondLst>
                            <p:childTnLst>
                              <p:par>
                                <p:cTn id="34" presetID="31" presetClass="entr" presetSubtype="0" fill="hold" nodeType="afterEffect">
                                  <p:stCondLst>
                                    <p:cond delay="0"/>
                                  </p:stCondLst>
                                  <p:iterate type="lt">
                                    <p:tmPct val="5000"/>
                                  </p:iterate>
                                  <p:childTnLst>
                                    <p:set>
                                      <p:cBhvr>
                                        <p:cTn id="35" dur="1" fill="hold">
                                          <p:stCondLst>
                                            <p:cond delay="0"/>
                                          </p:stCondLst>
                                        </p:cTn>
                                        <p:tgtEl>
                                          <p:spTgt spid="9"/>
                                        </p:tgtEl>
                                        <p:attrNameLst>
                                          <p:attrName>style.visibility</p:attrName>
                                        </p:attrNameLst>
                                      </p:cBhvr>
                                      <p:to>
                                        <p:strVal val="visible"/>
                                      </p:to>
                                    </p:set>
                                    <p:anim calcmode="lin" valueType="num">
                                      <p:cBhvr>
                                        <p:cTn id="36" dur="2000" fill="hold"/>
                                        <p:tgtEl>
                                          <p:spTgt spid="9"/>
                                        </p:tgtEl>
                                        <p:attrNameLst>
                                          <p:attrName>ppt_w</p:attrName>
                                        </p:attrNameLst>
                                      </p:cBhvr>
                                      <p:tavLst>
                                        <p:tav tm="0">
                                          <p:val>
                                            <p:fltVal val="0"/>
                                          </p:val>
                                        </p:tav>
                                        <p:tav tm="100000">
                                          <p:val>
                                            <p:strVal val="#ppt_w"/>
                                          </p:val>
                                        </p:tav>
                                      </p:tavLst>
                                    </p:anim>
                                    <p:anim calcmode="lin" valueType="num">
                                      <p:cBhvr>
                                        <p:cTn id="37" dur="2000" fill="hold"/>
                                        <p:tgtEl>
                                          <p:spTgt spid="9"/>
                                        </p:tgtEl>
                                        <p:attrNameLst>
                                          <p:attrName>ppt_h</p:attrName>
                                        </p:attrNameLst>
                                      </p:cBhvr>
                                      <p:tavLst>
                                        <p:tav tm="0">
                                          <p:val>
                                            <p:fltVal val="0"/>
                                          </p:val>
                                        </p:tav>
                                        <p:tav tm="100000">
                                          <p:val>
                                            <p:strVal val="#ppt_h"/>
                                          </p:val>
                                        </p:tav>
                                      </p:tavLst>
                                    </p:anim>
                                    <p:anim calcmode="lin" valueType="num">
                                      <p:cBhvr>
                                        <p:cTn id="38" dur="2000" fill="hold"/>
                                        <p:tgtEl>
                                          <p:spTgt spid="9"/>
                                        </p:tgtEl>
                                        <p:attrNameLst>
                                          <p:attrName>style.rotation</p:attrName>
                                        </p:attrNameLst>
                                      </p:cBhvr>
                                      <p:tavLst>
                                        <p:tav tm="0">
                                          <p:val>
                                            <p:fltVal val="90"/>
                                          </p:val>
                                        </p:tav>
                                        <p:tav tm="100000">
                                          <p:val>
                                            <p:fltVal val="0"/>
                                          </p:val>
                                        </p:tav>
                                      </p:tavLst>
                                    </p:anim>
                                    <p:animEffect transition="in" filter="fade">
                                      <p:cBhvr>
                                        <p:cTn id="39" dur="2000"/>
                                        <p:tgtEl>
                                          <p:spTgt spid="9"/>
                                        </p:tgtEl>
                                      </p:cBhvr>
                                    </p:animEffect>
                                  </p:childTnLst>
                                </p:cTn>
                              </p:par>
                            </p:childTnLst>
                          </p:cTn>
                        </p:par>
                        <p:par>
                          <p:cTn id="40" fill="hold">
                            <p:stCondLst>
                              <p:cond delay="13000"/>
                            </p:stCondLst>
                            <p:childTnLst>
                              <p:par>
                                <p:cTn id="41" presetID="31" presetClass="entr" presetSubtype="0" fill="hold" nodeType="afterEffect">
                                  <p:stCondLst>
                                    <p:cond delay="0"/>
                                  </p:stCondLst>
                                  <p:iterate type="lt">
                                    <p:tmPct val="5000"/>
                                  </p:iterate>
                                  <p:childTnLst>
                                    <p:set>
                                      <p:cBhvr>
                                        <p:cTn id="42" dur="1" fill="hold">
                                          <p:stCondLst>
                                            <p:cond delay="0"/>
                                          </p:stCondLst>
                                        </p:cTn>
                                        <p:tgtEl>
                                          <p:spTgt spid="10"/>
                                        </p:tgtEl>
                                        <p:attrNameLst>
                                          <p:attrName>style.visibility</p:attrName>
                                        </p:attrNameLst>
                                      </p:cBhvr>
                                      <p:to>
                                        <p:strVal val="visible"/>
                                      </p:to>
                                    </p:set>
                                    <p:anim calcmode="lin" valueType="num">
                                      <p:cBhvr>
                                        <p:cTn id="43" dur="2000" fill="hold"/>
                                        <p:tgtEl>
                                          <p:spTgt spid="10"/>
                                        </p:tgtEl>
                                        <p:attrNameLst>
                                          <p:attrName>ppt_w</p:attrName>
                                        </p:attrNameLst>
                                      </p:cBhvr>
                                      <p:tavLst>
                                        <p:tav tm="0">
                                          <p:val>
                                            <p:fltVal val="0"/>
                                          </p:val>
                                        </p:tav>
                                        <p:tav tm="100000">
                                          <p:val>
                                            <p:strVal val="#ppt_w"/>
                                          </p:val>
                                        </p:tav>
                                      </p:tavLst>
                                    </p:anim>
                                    <p:anim calcmode="lin" valueType="num">
                                      <p:cBhvr>
                                        <p:cTn id="44" dur="2000" fill="hold"/>
                                        <p:tgtEl>
                                          <p:spTgt spid="10"/>
                                        </p:tgtEl>
                                        <p:attrNameLst>
                                          <p:attrName>ppt_h</p:attrName>
                                        </p:attrNameLst>
                                      </p:cBhvr>
                                      <p:tavLst>
                                        <p:tav tm="0">
                                          <p:val>
                                            <p:fltVal val="0"/>
                                          </p:val>
                                        </p:tav>
                                        <p:tav tm="100000">
                                          <p:val>
                                            <p:strVal val="#ppt_h"/>
                                          </p:val>
                                        </p:tav>
                                      </p:tavLst>
                                    </p:anim>
                                    <p:anim calcmode="lin" valueType="num">
                                      <p:cBhvr>
                                        <p:cTn id="45" dur="2000" fill="hold"/>
                                        <p:tgtEl>
                                          <p:spTgt spid="10"/>
                                        </p:tgtEl>
                                        <p:attrNameLst>
                                          <p:attrName>style.rotation</p:attrName>
                                        </p:attrNameLst>
                                      </p:cBhvr>
                                      <p:tavLst>
                                        <p:tav tm="0">
                                          <p:val>
                                            <p:fltVal val="90"/>
                                          </p:val>
                                        </p:tav>
                                        <p:tav tm="100000">
                                          <p:val>
                                            <p:fltVal val="0"/>
                                          </p:val>
                                        </p:tav>
                                      </p:tavLst>
                                    </p:anim>
                                    <p:animEffect transition="in" filter="fade">
                                      <p:cBhvr>
                                        <p:cTn id="46" dur="2000"/>
                                        <p:tgtEl>
                                          <p:spTgt spid="10"/>
                                        </p:tgtEl>
                                      </p:cBhvr>
                                    </p:animEffect>
                                  </p:childTnLst>
                                </p:cTn>
                              </p:par>
                            </p:childTnLst>
                          </p:cTn>
                        </p:par>
                        <p:par>
                          <p:cTn id="47" fill="hold">
                            <p:stCondLst>
                              <p:cond delay="15000"/>
                            </p:stCondLst>
                            <p:childTnLst>
                              <p:par>
                                <p:cTn id="48" presetID="31" presetClass="entr" presetSubtype="0" fill="hold" nodeType="afterEffect">
                                  <p:stCondLst>
                                    <p:cond delay="0"/>
                                  </p:stCondLst>
                                  <p:iterate type="lt">
                                    <p:tmPct val="5000"/>
                                  </p:iterate>
                                  <p:childTnLst>
                                    <p:set>
                                      <p:cBhvr>
                                        <p:cTn id="49" dur="1" fill="hold">
                                          <p:stCondLst>
                                            <p:cond delay="0"/>
                                          </p:stCondLst>
                                        </p:cTn>
                                        <p:tgtEl>
                                          <p:spTgt spid="116744"/>
                                        </p:tgtEl>
                                        <p:attrNameLst>
                                          <p:attrName>style.visibility</p:attrName>
                                        </p:attrNameLst>
                                      </p:cBhvr>
                                      <p:to>
                                        <p:strVal val="visible"/>
                                      </p:to>
                                    </p:set>
                                    <p:anim calcmode="lin" valueType="num">
                                      <p:cBhvr>
                                        <p:cTn id="50" dur="2000" fill="hold"/>
                                        <p:tgtEl>
                                          <p:spTgt spid="116744"/>
                                        </p:tgtEl>
                                        <p:attrNameLst>
                                          <p:attrName>ppt_w</p:attrName>
                                        </p:attrNameLst>
                                      </p:cBhvr>
                                      <p:tavLst>
                                        <p:tav tm="0">
                                          <p:val>
                                            <p:fltVal val="0"/>
                                          </p:val>
                                        </p:tav>
                                        <p:tav tm="100000">
                                          <p:val>
                                            <p:strVal val="#ppt_w"/>
                                          </p:val>
                                        </p:tav>
                                      </p:tavLst>
                                    </p:anim>
                                    <p:anim calcmode="lin" valueType="num">
                                      <p:cBhvr>
                                        <p:cTn id="51" dur="2000" fill="hold"/>
                                        <p:tgtEl>
                                          <p:spTgt spid="116744"/>
                                        </p:tgtEl>
                                        <p:attrNameLst>
                                          <p:attrName>ppt_h</p:attrName>
                                        </p:attrNameLst>
                                      </p:cBhvr>
                                      <p:tavLst>
                                        <p:tav tm="0">
                                          <p:val>
                                            <p:fltVal val="0"/>
                                          </p:val>
                                        </p:tav>
                                        <p:tav tm="100000">
                                          <p:val>
                                            <p:strVal val="#ppt_h"/>
                                          </p:val>
                                        </p:tav>
                                      </p:tavLst>
                                    </p:anim>
                                    <p:anim calcmode="lin" valueType="num">
                                      <p:cBhvr>
                                        <p:cTn id="52" dur="2000" fill="hold"/>
                                        <p:tgtEl>
                                          <p:spTgt spid="116744"/>
                                        </p:tgtEl>
                                        <p:attrNameLst>
                                          <p:attrName>style.rotation</p:attrName>
                                        </p:attrNameLst>
                                      </p:cBhvr>
                                      <p:tavLst>
                                        <p:tav tm="0">
                                          <p:val>
                                            <p:fltVal val="90"/>
                                          </p:val>
                                        </p:tav>
                                        <p:tav tm="100000">
                                          <p:val>
                                            <p:fltVal val="0"/>
                                          </p:val>
                                        </p:tav>
                                      </p:tavLst>
                                    </p:anim>
                                    <p:animEffect transition="in" filter="fade">
                                      <p:cBhvr>
                                        <p:cTn id="53" dur="2000"/>
                                        <p:tgtEl>
                                          <p:spTgt spid="116744"/>
                                        </p:tgtEl>
                                      </p:cBhvr>
                                    </p:animEffect>
                                  </p:childTnLst>
                                </p:cTn>
                              </p:par>
                            </p:childTnLst>
                          </p:cTn>
                        </p:par>
                        <p:par>
                          <p:cTn id="54" fill="hold">
                            <p:stCondLst>
                              <p:cond delay="17000"/>
                            </p:stCondLst>
                            <p:childTnLst>
                              <p:par>
                                <p:cTn id="55" presetID="10" presetClass="entr" presetSubtype="0" fill="hold" nodeType="after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2000"/>
                                        <p:tgtEl>
                                          <p:spTgt spid="5"/>
                                        </p:tgtEl>
                                      </p:cBhvr>
                                    </p:animEffect>
                                  </p:childTnLst>
                                </p:cTn>
                              </p:par>
                            </p:childTnLst>
                          </p:cTn>
                        </p:par>
                        <p:par>
                          <p:cTn id="58" fill="hold">
                            <p:stCondLst>
                              <p:cond delay="19000"/>
                            </p:stCondLst>
                            <p:childTnLst>
                              <p:par>
                                <p:cTn id="59" presetID="29" presetClass="entr" presetSubtype="0"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2000" fill="hold"/>
                                        <p:tgtEl>
                                          <p:spTgt spid="13"/>
                                        </p:tgtEl>
                                        <p:attrNameLst>
                                          <p:attrName>ppt_x</p:attrName>
                                        </p:attrNameLst>
                                      </p:cBhvr>
                                      <p:tavLst>
                                        <p:tav tm="0">
                                          <p:val>
                                            <p:strVal val="#ppt_x-.2"/>
                                          </p:val>
                                        </p:tav>
                                        <p:tav tm="100000">
                                          <p:val>
                                            <p:strVal val="#ppt_x"/>
                                          </p:val>
                                        </p:tav>
                                      </p:tavLst>
                                    </p:anim>
                                    <p:anim calcmode="lin" valueType="num">
                                      <p:cBhvr>
                                        <p:cTn id="62" dur="2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63"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bisinio.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857884" y="1928802"/>
            <a:ext cx="2416046" cy="707886"/>
          </a:xfrm>
          <a:prstGeom prst="rect">
            <a:avLst/>
          </a:prstGeom>
          <a:noFill/>
        </p:spPr>
        <p:txBody>
          <a:bodyPr wrap="non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ES" sz="4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rPr>
              <a:t>Abisinio</a:t>
            </a:r>
            <a:endParaRPr lang="es-ES" sz="4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0" y="0"/>
            <a:ext cx="9144001" cy="6858000"/>
          </a:xfrm>
          <a:prstGeom prst="rect">
            <a:avLst/>
          </a:prstGeom>
        </p:spPr>
      </p:pic>
      <p:sp>
        <p:nvSpPr>
          <p:cNvPr id="11" name="10 CuadroTexto"/>
          <p:cNvSpPr txBox="1"/>
          <p:nvPr/>
        </p:nvSpPr>
        <p:spPr>
          <a:xfrm>
            <a:off x="6000760" y="5429264"/>
            <a:ext cx="2416046"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Abisinio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2" name="11 CuadroTexto"/>
          <p:cNvSpPr txBox="1"/>
          <p:nvPr/>
        </p:nvSpPr>
        <p:spPr>
          <a:xfrm>
            <a:off x="4000496" y="785794"/>
            <a:ext cx="4286280"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origen </a:t>
            </a:r>
            <a:r>
              <a:rPr lang="es-ES" dirty="0" err="1" smtClean="0">
                <a:effectLst>
                  <a:outerShdw blurRad="38100" dist="38100" dir="2700000" algn="tl">
                    <a:srgbClr val="000000">
                      <a:alpha val="43137"/>
                    </a:srgbClr>
                  </a:outerShdw>
                </a:effectLst>
                <a:latin typeface="Agency FB" pitchFamily="34" charset="0"/>
              </a:rPr>
              <a:t>exácto</a:t>
            </a:r>
            <a:r>
              <a:rPr lang="es-ES" dirty="0" smtClean="0">
                <a:effectLst>
                  <a:outerShdw blurRad="38100" dist="38100" dir="2700000" algn="tl">
                    <a:srgbClr val="000000">
                      <a:alpha val="43137"/>
                    </a:srgbClr>
                  </a:outerShdw>
                </a:effectLst>
                <a:latin typeface="Agency FB" pitchFamily="34" charset="0"/>
              </a:rPr>
              <a:t> del Abisinio es desconocido, se cree que está raza procede de Etiopía. Este gato es probablemente uno de los descendientes directos del gato sagrado de Egipto. Es una de las razas más antiguas de gato doméstico</a:t>
            </a:r>
          </a:p>
          <a:p>
            <a:endParaRPr lang="es-ES" dirty="0">
              <a:solidFill>
                <a:schemeClr val="tx2">
                  <a:lumMod val="75000"/>
                </a:schemeClr>
              </a:solidFill>
              <a:effectLst>
                <a:outerShdw blurRad="38100" dist="38100" dir="2700000" algn="tl">
                  <a:srgbClr val="000000">
                    <a:alpha val="43137"/>
                  </a:srgbClr>
                </a:outerShdw>
              </a:effectLst>
              <a:latin typeface="Agency FB" pitchFamily="34" charset="0"/>
            </a:endParaRPr>
          </a:p>
        </p:txBody>
      </p:sp>
      <p:sp>
        <p:nvSpPr>
          <p:cNvPr id="13" name="12 CuadroTexto"/>
          <p:cNvSpPr txBox="1"/>
          <p:nvPr/>
        </p:nvSpPr>
        <p:spPr>
          <a:xfrm>
            <a:off x="1071538" y="3429000"/>
            <a:ext cx="4071965"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gato Abisinio es dócil, cariñoso y tiene una energía incansable. Además siente una especial predilección por los más débiles de la casa. Muy ágil y de gran inteligencia, se adapta muy mal a una vida sin libertad, por lo que necesita una casa grande con acceso al exterior. En caso de no ser posible, si adaptamos la casa con accesorios en los que puedan desfogarse y jugar también se sentirá </a:t>
            </a:r>
            <a:r>
              <a:rPr lang="es-ES" dirty="0" err="1" smtClean="0">
                <a:effectLst>
                  <a:outerShdw blurRad="38100" dist="38100" dir="2700000" algn="tl">
                    <a:srgbClr val="000000">
                      <a:alpha val="43137"/>
                    </a:srgbClr>
                  </a:outerShdw>
                </a:effectLst>
                <a:latin typeface="Agency FB" pitchFamily="34" charset="0"/>
              </a:rPr>
              <a:t>felíz</a:t>
            </a:r>
            <a:endParaRPr lang="es-ES"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2000" fill="hold"/>
                                        <p:tgtEl>
                                          <p:spTgt spid="11"/>
                                        </p:tgtEl>
                                        <p:attrNameLst>
                                          <p:attrName>ppt_x</p:attrName>
                                        </p:attrNameLst>
                                      </p:cBhvr>
                                      <p:tavLst>
                                        <p:tav tm="0">
                                          <p:val>
                                            <p:strVal val="1+#ppt_w/2"/>
                                          </p:val>
                                        </p:tav>
                                        <p:tav tm="100000">
                                          <p:val>
                                            <p:strVal val="#ppt_x"/>
                                          </p:val>
                                        </p:tav>
                                      </p:tavLst>
                                    </p:anim>
                                    <p:anim calcmode="lin" valueType="num">
                                      <p:cBhvr additive="base">
                                        <p:cTn id="12" dur="2000" fill="hold"/>
                                        <p:tgtEl>
                                          <p:spTgt spid="11"/>
                                        </p:tgtEl>
                                        <p:attrNameLst>
                                          <p:attrName>ppt_y</p:attrName>
                                        </p:attrNameLst>
                                      </p:cBhvr>
                                      <p:tavLst>
                                        <p:tav tm="0">
                                          <p:val>
                                            <p:strVal val="#ppt_y"/>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11"/>
                                        </p:tgtEl>
                                        <p:attrNameLst>
                                          <p:attrName>ppt_x</p:attrName>
                                          <p:attrName>ppt_y</p:attrName>
                                        </p:attrNameLst>
                                      </p:cBhvr>
                                    </p:animMotion>
                                  </p:childTnLst>
                                </p:cTn>
                              </p:par>
                            </p:childTnLst>
                          </p:cTn>
                        </p:par>
                        <p:par>
                          <p:cTn id="15" fill="hold">
                            <p:stCondLst>
                              <p:cond delay="3400"/>
                            </p:stCondLst>
                            <p:childTnLst>
                              <p:par>
                                <p:cTn id="16" presetID="29"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2000" fill="hold"/>
                                        <p:tgtEl>
                                          <p:spTgt spid="12"/>
                                        </p:tgtEl>
                                        <p:attrNameLst>
                                          <p:attrName>ppt_x</p:attrName>
                                        </p:attrNameLst>
                                      </p:cBhvr>
                                      <p:tavLst>
                                        <p:tav tm="0">
                                          <p:val>
                                            <p:strVal val="#ppt_x-.2"/>
                                          </p:val>
                                        </p:tav>
                                        <p:tav tm="100000">
                                          <p:val>
                                            <p:strVal val="#ppt_x"/>
                                          </p:val>
                                        </p:tav>
                                      </p:tavLst>
                                    </p:anim>
                                    <p:anim calcmode="lin" valueType="num">
                                      <p:cBhvr>
                                        <p:cTn id="19"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20" dur="2000"/>
                                        <p:tgtEl>
                                          <p:spTgt spid="12"/>
                                        </p:tgtEl>
                                      </p:cBhvr>
                                    </p:animEffect>
                                  </p:childTnLst>
                                </p:cTn>
                              </p:par>
                            </p:childTnLst>
                          </p:cTn>
                        </p:par>
                        <p:par>
                          <p:cTn id="21" fill="hold">
                            <p:stCondLst>
                              <p:cond delay="5400"/>
                            </p:stCondLst>
                            <p:childTnLst>
                              <p:par>
                                <p:cTn id="22" presetID="29" presetClass="entr" presetSubtype="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2000" fill="hold"/>
                                        <p:tgtEl>
                                          <p:spTgt spid="13"/>
                                        </p:tgtEl>
                                        <p:attrNameLst>
                                          <p:attrName>ppt_x</p:attrName>
                                        </p:attrNameLst>
                                      </p:cBhvr>
                                      <p:tavLst>
                                        <p:tav tm="0">
                                          <p:val>
                                            <p:strVal val="#ppt_x-.2"/>
                                          </p:val>
                                        </p:tav>
                                        <p:tav tm="100000">
                                          <p:val>
                                            <p:strVal val="#ppt_x"/>
                                          </p:val>
                                        </p:tav>
                                      </p:tavLst>
                                    </p:anim>
                                    <p:anim calcmode="lin" valueType="num">
                                      <p:cBhvr>
                                        <p:cTn id="25" dur="2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2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12" grpId="0"/>
      <p:bldP spid="13" grpId="0"/>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erican_shorthair.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4500562" y="214290"/>
            <a:ext cx="2890535" cy="1200329"/>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3600" b="1" dirty="0" smtClean="0">
                <a:ln/>
                <a:solidFill>
                  <a:schemeClr val="accent3"/>
                </a:solidFill>
                <a:latin typeface="Showcard Gothic" pitchFamily="82" charset="0"/>
              </a:rPr>
              <a:t>American</a:t>
            </a:r>
          </a:p>
          <a:p>
            <a:pPr algn="ctr"/>
            <a:r>
              <a:rPr lang="es-ES" sz="3600" b="1" dirty="0" err="1" smtClean="0">
                <a:ln/>
                <a:solidFill>
                  <a:schemeClr val="accent3"/>
                </a:solidFill>
                <a:latin typeface="Showcard Gothic" pitchFamily="82" charset="0"/>
              </a:rPr>
              <a:t>shorthair</a:t>
            </a:r>
            <a:endParaRPr lang="es-ES" sz="3600" b="1" dirty="0">
              <a:ln/>
              <a:solidFill>
                <a:schemeClr val="accent3"/>
              </a:solidFill>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8" name="7 CuadroTexto"/>
          <p:cNvSpPr txBox="1"/>
          <p:nvPr/>
        </p:nvSpPr>
        <p:spPr>
          <a:xfrm>
            <a:off x="5786446" y="5214950"/>
            <a:ext cx="2890535"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American</a:t>
            </a:r>
          </a:p>
          <a:p>
            <a:pPr algn="ctr"/>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shorthair</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9" name="8 CuadroTexto"/>
          <p:cNvSpPr txBox="1"/>
          <p:nvPr/>
        </p:nvSpPr>
        <p:spPr>
          <a:xfrm>
            <a:off x="3786182" y="642918"/>
            <a:ext cx="4500594"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raza American </a:t>
            </a:r>
            <a:r>
              <a:rPr lang="es-ES" dirty="0" err="1" smtClean="0">
                <a:effectLst>
                  <a:outerShdw blurRad="38100" dist="38100" dir="2700000" algn="tl">
                    <a:srgbClr val="000000">
                      <a:alpha val="43137"/>
                    </a:srgbClr>
                  </a:outerShdw>
                </a:effectLst>
                <a:latin typeface="Agency FB" pitchFamily="34" charset="0"/>
              </a:rPr>
              <a:t>Shorthair</a:t>
            </a:r>
            <a:r>
              <a:rPr lang="es-ES" dirty="0" smtClean="0">
                <a:effectLst>
                  <a:outerShdw blurRad="38100" dist="38100" dir="2700000" algn="tl">
                    <a:srgbClr val="000000">
                      <a:alpha val="43137"/>
                    </a:srgbClr>
                  </a:outerShdw>
                </a:effectLst>
                <a:latin typeface="Agency FB" pitchFamily="34" charset="0"/>
              </a:rPr>
              <a:t> es conocida en español como American de pelo corto. Aunque su nombre nos parece indicar lo contrario, esta raza es originaria del continente europeo. el origen de esta raza está en el cruce entre gatos callejeros con los británicos de pelo corto y gatos europeos comunes.</a:t>
            </a:r>
            <a:endParaRPr lang="es-ES" dirty="0">
              <a:effectLst>
                <a:outerShdw blurRad="38100" dist="38100" dir="2700000" algn="tl">
                  <a:srgbClr val="000000">
                    <a:alpha val="43137"/>
                  </a:srgbClr>
                </a:outerShdw>
              </a:effectLst>
              <a:latin typeface="Agency FB" pitchFamily="34" charset="0"/>
            </a:endParaRPr>
          </a:p>
        </p:txBody>
      </p:sp>
      <p:sp>
        <p:nvSpPr>
          <p:cNvPr id="10" name="9 CuadroTexto"/>
          <p:cNvSpPr txBox="1"/>
          <p:nvPr/>
        </p:nvSpPr>
        <p:spPr>
          <a:xfrm>
            <a:off x="928662" y="3714752"/>
            <a:ext cx="4214842"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carácter del American </a:t>
            </a:r>
            <a:r>
              <a:rPr lang="es-ES" dirty="0" err="1" smtClean="0">
                <a:effectLst>
                  <a:outerShdw blurRad="38100" dist="38100" dir="2700000" algn="tl">
                    <a:srgbClr val="000000">
                      <a:alpha val="43137"/>
                    </a:srgbClr>
                  </a:outerShdw>
                </a:effectLst>
                <a:latin typeface="Agency FB" pitchFamily="34" charset="0"/>
              </a:rPr>
              <a:t>Shorthair</a:t>
            </a:r>
            <a:r>
              <a:rPr lang="es-ES" dirty="0" smtClean="0">
                <a:effectLst>
                  <a:outerShdw blurRad="38100" dist="38100" dir="2700000" algn="tl">
                    <a:srgbClr val="000000">
                      <a:alpha val="43137"/>
                    </a:srgbClr>
                  </a:outerShdw>
                </a:effectLst>
                <a:latin typeface="Agency FB" pitchFamily="34" charset="0"/>
              </a:rPr>
              <a:t> es uno de los rasgos que lo hacen muy atractivo. Es un gato muy sociable y también divertido. Le encanta los juegos y la actividad.</a:t>
            </a:r>
          </a:p>
          <a:p>
            <a:r>
              <a:rPr lang="es-ES" dirty="0" smtClean="0">
                <a:effectLst>
                  <a:outerShdw blurRad="38100" dist="38100" dir="2700000" algn="tl">
                    <a:srgbClr val="000000">
                      <a:alpha val="43137"/>
                    </a:srgbClr>
                  </a:outerShdw>
                </a:effectLst>
                <a:latin typeface="Agency FB" pitchFamily="34" charset="0"/>
              </a:rPr>
              <a:t>Debido a su historia como gato cazador requiere de espacios amplios para poder explorar y simular casas o jugar.</a:t>
            </a:r>
          </a:p>
          <a:p>
            <a:endParaRPr lang="es-ES" dirty="0">
              <a:effectLst>
                <a:outerShdw blurRad="38100" dist="38100" dir="2700000" algn="tl">
                  <a:srgbClr val="000000">
                    <a:alpha val="43137"/>
                  </a:srgbClr>
                </a:outerShdw>
              </a:effectLst>
              <a:latin typeface="Agency FB" pitchFamily="34" charset="0"/>
            </a:endParaRPr>
          </a:p>
        </p:txBody>
      </p:sp>
      <p:sp>
        <p:nvSpPr>
          <p:cNvPr id="11" name="10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1+#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8"/>
                                        </p:tgtEl>
                                        <p:attrNameLst>
                                          <p:attrName>ppt_x</p:attrName>
                                          <p:attrName>ppt_y</p:attrName>
                                        </p:attrNameLst>
                                      </p:cBhvr>
                                    </p:animMotion>
                                  </p:childTnLst>
                                </p:cTn>
                              </p:par>
                            </p:childTnLst>
                          </p:cTn>
                        </p:par>
                        <p:par>
                          <p:cTn id="15" fill="hold">
                            <p:stCondLst>
                              <p:cond delay="5200"/>
                            </p:stCondLst>
                            <p:childTnLst>
                              <p:par>
                                <p:cTn id="16" presetID="29"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2000" fill="hold"/>
                                        <p:tgtEl>
                                          <p:spTgt spid="9"/>
                                        </p:tgtEl>
                                        <p:attrNameLst>
                                          <p:attrName>ppt_x</p:attrName>
                                        </p:attrNameLst>
                                      </p:cBhvr>
                                      <p:tavLst>
                                        <p:tav tm="0">
                                          <p:val>
                                            <p:strVal val="#ppt_x-.2"/>
                                          </p:val>
                                        </p:tav>
                                        <p:tav tm="100000">
                                          <p:val>
                                            <p:strVal val="#ppt_x"/>
                                          </p:val>
                                        </p:tav>
                                      </p:tavLst>
                                    </p:anim>
                                    <p:anim calcmode="lin" valueType="num">
                                      <p:cBhvr>
                                        <p:cTn id="19"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0" dur="2000"/>
                                        <p:tgtEl>
                                          <p:spTgt spid="9"/>
                                        </p:tgtEl>
                                      </p:cBhvr>
                                    </p:animEffect>
                                  </p:childTnLst>
                                </p:cTn>
                              </p:par>
                            </p:childTnLst>
                          </p:cTn>
                        </p:par>
                        <p:par>
                          <p:cTn id="21" fill="hold">
                            <p:stCondLst>
                              <p:cond delay="7200"/>
                            </p:stCondLst>
                            <p:childTnLst>
                              <p:par>
                                <p:cTn id="22" presetID="29"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2000" fill="hold"/>
                                        <p:tgtEl>
                                          <p:spTgt spid="10"/>
                                        </p:tgtEl>
                                        <p:attrNameLst>
                                          <p:attrName>ppt_x</p:attrName>
                                        </p:attrNameLst>
                                      </p:cBhvr>
                                      <p:tavLst>
                                        <p:tav tm="0">
                                          <p:val>
                                            <p:strVal val="#ppt_x-.2"/>
                                          </p:val>
                                        </p:tav>
                                        <p:tav tm="100000">
                                          <p:val>
                                            <p:strVal val="#ppt_x"/>
                                          </p:val>
                                        </p:tav>
                                      </p:tavLst>
                                    </p:anim>
                                    <p:anim calcmode="lin" valueType="num">
                                      <p:cBhvr>
                                        <p:cTn id="25" dur="2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2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P spid="10" grpId="0"/>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erican-curl.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571472" y="5000636"/>
            <a:ext cx="3986989" cy="646331"/>
          </a:xfrm>
          <a:prstGeom prst="rect">
            <a:avLst/>
          </a:prstGeom>
        </p:spPr>
        <p:txBody>
          <a:bodyPr wrap="none">
            <a:spAutoFit/>
            <a:scene3d>
              <a:camera prst="orthographicFront"/>
              <a:lightRig rig="brightRoom" dir="t"/>
            </a:scene3d>
            <a:sp3d extrusionH="57150" contourW="6350" prstMaterial="plastic">
              <a:bevelT w="20320" h="20320" prst="softRound"/>
              <a:contourClr>
                <a:schemeClr val="accent1">
                  <a:tint val="100000"/>
                  <a:shade val="100000"/>
                  <a:hueMod val="100000"/>
                  <a:satMod val="100000"/>
                </a:schemeClr>
              </a:contourClr>
            </a:sp3d>
          </a:bodyPr>
          <a:lstStyle/>
          <a:p>
            <a:r>
              <a:rPr lang="es-ES" sz="3600" b="1" cap="all" dirty="0" smtClean="0">
                <a:ln>
                  <a:solidFill>
                    <a:schemeClr val="tx2">
                      <a:lumMod val="75000"/>
                    </a:schemeClr>
                  </a:solidFi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rPr>
              <a:t>American   </a:t>
            </a:r>
            <a:r>
              <a:rPr lang="es-ES" sz="3600" b="1" cap="all" dirty="0" err="1" smtClean="0">
                <a:ln>
                  <a:solidFill>
                    <a:schemeClr val="tx2">
                      <a:lumMod val="75000"/>
                    </a:schemeClr>
                  </a:solidFi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rPr>
              <a:t>curl</a:t>
            </a:r>
            <a:endParaRPr lang="es-ES" sz="3600" b="1" cap="all" dirty="0">
              <a:ln>
                <a:solidFill>
                  <a:schemeClr val="tx2">
                    <a:lumMod val="75000"/>
                  </a:schemeClr>
                </a:solidFi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11" name="10 Rectángulo"/>
          <p:cNvSpPr/>
          <p:nvPr/>
        </p:nvSpPr>
        <p:spPr>
          <a:xfrm>
            <a:off x="6072198" y="5072074"/>
            <a:ext cx="2702983" cy="120032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American  </a:t>
            </a:r>
          </a:p>
          <a:p>
            <a:pPr algn="ctr"/>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curl</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2" name="11 CuadroTexto"/>
          <p:cNvSpPr txBox="1"/>
          <p:nvPr/>
        </p:nvSpPr>
        <p:spPr>
          <a:xfrm>
            <a:off x="3714744" y="500042"/>
            <a:ext cx="4857784"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historia de la raza de gatos American </a:t>
            </a:r>
            <a:r>
              <a:rPr lang="es-ES" dirty="0" err="1" smtClean="0">
                <a:effectLst>
                  <a:outerShdw blurRad="38100" dist="38100" dir="2700000" algn="tl">
                    <a:srgbClr val="000000">
                      <a:alpha val="43137"/>
                    </a:srgbClr>
                  </a:outerShdw>
                </a:effectLst>
                <a:latin typeface="Agency FB" pitchFamily="34" charset="0"/>
              </a:rPr>
              <a:t>Curl</a:t>
            </a:r>
            <a:r>
              <a:rPr lang="es-ES" dirty="0" smtClean="0">
                <a:effectLst>
                  <a:outerShdw blurRad="38100" dist="38100" dir="2700000" algn="tl">
                    <a:srgbClr val="000000">
                      <a:alpha val="43137"/>
                    </a:srgbClr>
                  </a:outerShdw>
                </a:effectLst>
                <a:latin typeface="Agency FB" pitchFamily="34" charset="0"/>
              </a:rPr>
              <a:t> no es tan notable como la de muchas otras. Los orígenes de estos gatos ni siquiera provienen de siglos atrás. Pero aunque la historia de esta raza no esté llena de aristocracia ni de cruces especiales buscando la raza perfecta, el “accidente” que llevó a la creación de este precioso gato es remarcable.</a:t>
            </a:r>
            <a:endParaRPr lang="es-ES" dirty="0">
              <a:effectLst>
                <a:outerShdw blurRad="38100" dist="38100" dir="2700000" algn="tl">
                  <a:srgbClr val="000000">
                    <a:alpha val="43137"/>
                  </a:srgbClr>
                </a:outerShdw>
              </a:effectLst>
              <a:latin typeface="Agency FB" pitchFamily="34" charset="0"/>
            </a:endParaRPr>
          </a:p>
        </p:txBody>
      </p:sp>
      <p:sp>
        <p:nvSpPr>
          <p:cNvPr id="13" name="12 CuadroTexto"/>
          <p:cNvSpPr txBox="1"/>
          <p:nvPr/>
        </p:nvSpPr>
        <p:spPr>
          <a:xfrm>
            <a:off x="1000100" y="3000372"/>
            <a:ext cx="4572031" cy="3416320"/>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carácter del American </a:t>
            </a:r>
            <a:r>
              <a:rPr lang="es-ES" dirty="0" err="1" smtClean="0">
                <a:effectLst>
                  <a:outerShdw blurRad="38100" dist="38100" dir="2700000" algn="tl">
                    <a:srgbClr val="000000">
                      <a:alpha val="43137"/>
                    </a:srgbClr>
                  </a:outerShdw>
                </a:effectLst>
                <a:latin typeface="Agency FB" pitchFamily="34" charset="0"/>
              </a:rPr>
              <a:t>Curl</a:t>
            </a:r>
            <a:r>
              <a:rPr lang="es-ES" dirty="0" smtClean="0">
                <a:effectLst>
                  <a:outerShdw blurRad="38100" dist="38100" dir="2700000" algn="tl">
                    <a:srgbClr val="000000">
                      <a:alpha val="43137"/>
                    </a:srgbClr>
                  </a:outerShdw>
                </a:effectLst>
                <a:latin typeface="Agency FB" pitchFamily="34" charset="0"/>
              </a:rPr>
              <a:t> lo hace ideal para estar en espacios pequeños. Es un gato muy tranquilo y no requiere de mucha actividad aunque sí presenta rasgos de ser juguetón.</a:t>
            </a:r>
          </a:p>
          <a:p>
            <a:r>
              <a:rPr lang="es-ES" dirty="0" smtClean="0">
                <a:effectLst>
                  <a:outerShdw blurRad="38100" dist="38100" dir="2700000" algn="tl">
                    <a:srgbClr val="000000">
                      <a:alpha val="43137"/>
                    </a:srgbClr>
                  </a:outerShdw>
                </a:effectLst>
                <a:latin typeface="Agency FB" pitchFamily="34" charset="0"/>
              </a:rPr>
              <a:t>Es inteligente y curioso, pero es bastante amigable por lo que no hay problema en que socialice con otras personas que entren al entorno o incluso animales.</a:t>
            </a:r>
          </a:p>
          <a:p>
            <a:r>
              <a:rPr lang="es-ES" dirty="0" smtClean="0">
                <a:effectLst>
                  <a:outerShdw blurRad="38100" dist="38100" dir="2700000" algn="tl">
                    <a:srgbClr val="000000">
                      <a:alpha val="43137"/>
                    </a:srgbClr>
                  </a:outerShdw>
                </a:effectLst>
                <a:latin typeface="Agency FB" pitchFamily="34" charset="0"/>
              </a:rPr>
              <a:t>Por sus características tan tolerantes es un gato excelente para la compañía. Disfruta del contacto y del cariño humano. No posee rasgos de personalidad que lo vinculen con ser un gato independiente.</a:t>
            </a:r>
          </a:p>
          <a:p>
            <a:endParaRPr lang="es-ES" dirty="0">
              <a:effectLst>
                <a:outerShdw blurRad="38100" dist="38100" dir="2700000" algn="tl">
                  <a:srgbClr val="000000">
                    <a:alpha val="43137"/>
                  </a:srgbClr>
                </a:outerShdw>
              </a:effectLst>
            </a:endParaRPr>
          </a:p>
        </p:txBody>
      </p:sp>
      <p:sp>
        <p:nvSpPr>
          <p:cNvPr id="8" name="7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2000" fill="hold"/>
                                        <p:tgtEl>
                                          <p:spTgt spid="11"/>
                                        </p:tgtEl>
                                        <p:attrNameLst>
                                          <p:attrName>ppt_x</p:attrName>
                                        </p:attrNameLst>
                                      </p:cBhvr>
                                      <p:tavLst>
                                        <p:tav tm="0">
                                          <p:val>
                                            <p:strVal val="1+#ppt_w/2"/>
                                          </p:val>
                                        </p:tav>
                                        <p:tav tm="100000">
                                          <p:val>
                                            <p:strVal val="#ppt_x"/>
                                          </p:val>
                                        </p:tav>
                                      </p:tavLst>
                                    </p:anim>
                                    <p:anim calcmode="lin" valueType="num">
                                      <p:cBhvr additive="base">
                                        <p:cTn id="12" dur="2000" fill="hold"/>
                                        <p:tgtEl>
                                          <p:spTgt spid="11"/>
                                        </p:tgtEl>
                                        <p:attrNameLst>
                                          <p:attrName>ppt_y</p:attrName>
                                        </p:attrNameLst>
                                      </p:cBhvr>
                                      <p:tavLst>
                                        <p:tav tm="0">
                                          <p:val>
                                            <p:strVal val="#ppt_y"/>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11"/>
                                        </p:tgtEl>
                                        <p:attrNameLst>
                                          <p:attrName>ppt_x</p:attrName>
                                          <p:attrName>ppt_y</p:attrName>
                                        </p:attrNameLst>
                                      </p:cBhvr>
                                    </p:animMotion>
                                  </p:childTnLst>
                                </p:cTn>
                              </p:par>
                            </p:childTnLst>
                          </p:cTn>
                        </p:par>
                        <p:par>
                          <p:cTn id="15" fill="hold">
                            <p:stCondLst>
                              <p:cond delay="4200"/>
                            </p:stCondLst>
                            <p:childTnLst>
                              <p:par>
                                <p:cTn id="16" presetID="29"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2000" fill="hold"/>
                                        <p:tgtEl>
                                          <p:spTgt spid="12"/>
                                        </p:tgtEl>
                                        <p:attrNameLst>
                                          <p:attrName>ppt_x</p:attrName>
                                        </p:attrNameLst>
                                      </p:cBhvr>
                                      <p:tavLst>
                                        <p:tav tm="0">
                                          <p:val>
                                            <p:strVal val="#ppt_x-.2"/>
                                          </p:val>
                                        </p:tav>
                                        <p:tav tm="100000">
                                          <p:val>
                                            <p:strVal val="#ppt_x"/>
                                          </p:val>
                                        </p:tav>
                                      </p:tavLst>
                                    </p:anim>
                                    <p:anim calcmode="lin" valueType="num">
                                      <p:cBhvr>
                                        <p:cTn id="19"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20" dur="2000"/>
                                        <p:tgtEl>
                                          <p:spTgt spid="12"/>
                                        </p:tgtEl>
                                      </p:cBhvr>
                                    </p:animEffect>
                                  </p:childTnLst>
                                </p:cTn>
                              </p:par>
                            </p:childTnLst>
                          </p:cTn>
                        </p:par>
                        <p:par>
                          <p:cTn id="21" fill="hold">
                            <p:stCondLst>
                              <p:cond delay="6200"/>
                            </p:stCondLst>
                            <p:childTnLst>
                              <p:par>
                                <p:cTn id="22" presetID="29" presetClass="entr" presetSubtype="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1000" fill="hold"/>
                                        <p:tgtEl>
                                          <p:spTgt spid="13"/>
                                        </p:tgtEl>
                                        <p:attrNameLst>
                                          <p:attrName>ppt_x</p:attrName>
                                        </p:attrNameLst>
                                      </p:cBhvr>
                                      <p:tavLst>
                                        <p:tav tm="0">
                                          <p:val>
                                            <p:strVal val="#ppt_x-.2"/>
                                          </p:val>
                                        </p:tav>
                                        <p:tav tm="100000">
                                          <p:val>
                                            <p:strVal val="#ppt_x"/>
                                          </p:val>
                                        </p:tav>
                                      </p:tavLst>
                                    </p:anim>
                                    <p:anim calcmode="lin" valueType="num">
                                      <p:cBhvr>
                                        <p:cTn id="25" dur="1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26"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12" grpId="0"/>
      <p:bldP spid="13" grpId="0"/>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angora-turco.jpg"/>
          <p:cNvPicPr>
            <a:picLocks noChangeAspect="1"/>
          </p:cNvPicPr>
          <p:nvPr/>
        </p:nvPicPr>
        <p:blipFill>
          <a:blip r:embed="rId2"/>
          <a:stretch>
            <a:fillRect/>
          </a:stretch>
        </p:blipFill>
        <p:spPr>
          <a:xfrm>
            <a:off x="0" y="0"/>
            <a:ext cx="9152930" cy="6858000"/>
          </a:xfrm>
          <a:prstGeom prst="rect">
            <a:avLst/>
          </a:prstGeom>
        </p:spPr>
      </p:pic>
      <p:sp>
        <p:nvSpPr>
          <p:cNvPr id="6" name="5 Rectángulo"/>
          <p:cNvSpPr/>
          <p:nvPr/>
        </p:nvSpPr>
        <p:spPr>
          <a:xfrm>
            <a:off x="5929322" y="714356"/>
            <a:ext cx="2238113"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Angora</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turco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8" name="7 CuadroTexto"/>
          <p:cNvSpPr txBox="1"/>
          <p:nvPr/>
        </p:nvSpPr>
        <p:spPr>
          <a:xfrm>
            <a:off x="3714744" y="642918"/>
            <a:ext cx="4786346"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raza de gatos Angora Turco es una de las más antiguas del mundo. Provienen de la región de Ankara, en Turquía central. La ciudad de Ankara anteriormente era conocida como Angora, de ahí su nombre. En su ciudad de origen los ejemplares blancos (denominados Ankara </a:t>
            </a:r>
            <a:r>
              <a:rPr lang="es-ES" dirty="0" err="1" smtClean="0">
                <a:effectLst>
                  <a:outerShdw blurRad="38100" dist="38100" dir="2700000" algn="tl">
                    <a:srgbClr val="000000">
                      <a:alpha val="43137"/>
                    </a:srgbClr>
                  </a:outerShdw>
                </a:effectLst>
                <a:latin typeface="Agency FB" pitchFamily="34" charset="0"/>
              </a:rPr>
              <a:t>Kedi</a:t>
            </a:r>
            <a:r>
              <a:rPr lang="es-ES" dirty="0" smtClean="0">
                <a:effectLst>
                  <a:outerShdw blurRad="38100" dist="38100" dir="2700000" algn="tl">
                    <a:srgbClr val="000000">
                      <a:alpha val="43137"/>
                    </a:srgbClr>
                  </a:outerShdw>
                </a:effectLst>
                <a:latin typeface="Agency FB" pitchFamily="34" charset="0"/>
              </a:rPr>
              <a:t>) son considerados el símbolo tradicional de la pureza. Para el pueblo turco son verdaderos tesoros nacionales.</a:t>
            </a:r>
            <a:endParaRPr lang="es-ES" dirty="0">
              <a:effectLst>
                <a:outerShdw blurRad="38100" dist="38100" dir="2700000" algn="tl">
                  <a:srgbClr val="000000">
                    <a:alpha val="43137"/>
                  </a:srgbClr>
                </a:outerShdw>
              </a:effectLst>
              <a:latin typeface="Agency FB" pitchFamily="34" charset="0"/>
            </a:endParaRPr>
          </a:p>
        </p:txBody>
      </p:sp>
      <p:sp>
        <p:nvSpPr>
          <p:cNvPr id="9" name="8 CuadroTexto"/>
          <p:cNvSpPr txBox="1"/>
          <p:nvPr/>
        </p:nvSpPr>
        <p:spPr>
          <a:xfrm>
            <a:off x="857224" y="3500438"/>
            <a:ext cx="4643470"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Angora Turco es un gato inteligente, activo, fiel y extremadamente cariñoso. Es un gato que necesita mucho cariño y mucho afecto. Posee un carácter </a:t>
            </a:r>
            <a:r>
              <a:rPr lang="es-ES" dirty="0" err="1" smtClean="0">
                <a:effectLst>
                  <a:outerShdw blurRad="38100" dist="38100" dir="2700000" algn="tl">
                    <a:srgbClr val="000000">
                      <a:alpha val="43137"/>
                    </a:srgbClr>
                  </a:outerShdw>
                </a:effectLst>
                <a:latin typeface="Agency FB" pitchFamily="34" charset="0"/>
              </a:rPr>
              <a:t>viváz</a:t>
            </a:r>
            <a:r>
              <a:rPr lang="es-ES" dirty="0" smtClean="0">
                <a:effectLst>
                  <a:outerShdw blurRad="38100" dist="38100" dir="2700000" algn="tl">
                    <a:srgbClr val="000000">
                      <a:alpha val="43137"/>
                    </a:srgbClr>
                  </a:outerShdw>
                </a:effectLst>
                <a:latin typeface="Agency FB" pitchFamily="34" charset="0"/>
              </a:rPr>
              <a:t> aunque es muy independiente, y prefiere vivir con un único dueño. Esto no hace que sea antipático con el resto de la familia, pero si que notaremos que un miembro de la familia es más afín para él. Con éste es con quien mostrará más afecto y lealtad.</a:t>
            </a:r>
            <a:endParaRPr lang="es-ES" dirty="0">
              <a:effectLst>
                <a:outerShdw blurRad="38100" dist="38100" dir="2700000" algn="tl">
                  <a:srgbClr val="000000">
                    <a:alpha val="43137"/>
                  </a:srgbClr>
                </a:outerShdw>
              </a:effectLst>
              <a:latin typeface="Agency FB" pitchFamily="34" charset="0"/>
            </a:endParaRPr>
          </a:p>
        </p:txBody>
      </p:sp>
      <p:sp>
        <p:nvSpPr>
          <p:cNvPr id="10" name="9 Rectángulo"/>
          <p:cNvSpPr/>
          <p:nvPr/>
        </p:nvSpPr>
        <p:spPr>
          <a:xfrm>
            <a:off x="6143636" y="5143512"/>
            <a:ext cx="2238113"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Angora</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turco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1" name="10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2000" fill="hold"/>
                                        <p:tgtEl>
                                          <p:spTgt spid="10"/>
                                        </p:tgtEl>
                                        <p:attrNameLst>
                                          <p:attrName>ppt_x</p:attrName>
                                        </p:attrNameLst>
                                      </p:cBhvr>
                                      <p:tavLst>
                                        <p:tav tm="0">
                                          <p:val>
                                            <p:strVal val="1+#ppt_w/2"/>
                                          </p:val>
                                        </p:tav>
                                        <p:tav tm="100000">
                                          <p:val>
                                            <p:strVal val="#ppt_x"/>
                                          </p:val>
                                        </p:tav>
                                      </p:tavLst>
                                    </p:anim>
                                    <p:anim calcmode="lin" valueType="num">
                                      <p:cBhvr additive="base">
                                        <p:cTn id="12" dur="2000" fill="hold"/>
                                        <p:tgtEl>
                                          <p:spTgt spid="10"/>
                                        </p:tgtEl>
                                        <p:attrNameLst>
                                          <p:attrName>ppt_y</p:attrName>
                                        </p:attrNameLst>
                                      </p:cBhvr>
                                      <p:tavLst>
                                        <p:tav tm="0">
                                          <p:val>
                                            <p:strVal val="#ppt_y"/>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10"/>
                                        </p:tgtEl>
                                        <p:attrNameLst>
                                          <p:attrName>ppt_x</p:attrName>
                                          <p:attrName>ppt_y</p:attrName>
                                        </p:attrNameLst>
                                      </p:cBhvr>
                                    </p:animMotion>
                                  </p:childTnLst>
                                </p:cTn>
                              </p:par>
                            </p:childTnLst>
                          </p:cTn>
                        </p:par>
                        <p:par>
                          <p:cTn id="15" fill="hold">
                            <p:stCondLst>
                              <p:cond delay="4000"/>
                            </p:stCondLst>
                            <p:childTnLst>
                              <p:par>
                                <p:cTn id="16" presetID="29"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ppt_x</p:attrName>
                                        </p:attrNameLst>
                                      </p:cBhvr>
                                      <p:tavLst>
                                        <p:tav tm="0">
                                          <p:val>
                                            <p:strVal val="#ppt_x-.2"/>
                                          </p:val>
                                        </p:tav>
                                        <p:tav tm="100000">
                                          <p:val>
                                            <p:strVal val="#ppt_x"/>
                                          </p:val>
                                        </p:tav>
                                      </p:tavLst>
                                    </p:anim>
                                    <p:anim calcmode="lin" valueType="num">
                                      <p:cBhvr>
                                        <p:cTn id="19"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0" dur="2000"/>
                                        <p:tgtEl>
                                          <p:spTgt spid="8"/>
                                        </p:tgtEl>
                                      </p:cBhvr>
                                    </p:animEffect>
                                  </p:childTnLst>
                                </p:cTn>
                              </p:par>
                            </p:childTnLst>
                          </p:cTn>
                        </p:par>
                        <p:par>
                          <p:cTn id="21" fill="hold">
                            <p:stCondLst>
                              <p:cond delay="6000"/>
                            </p:stCondLst>
                            <p:childTnLst>
                              <p:par>
                                <p:cTn id="22" presetID="29"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ppt_x</p:attrName>
                                        </p:attrNameLst>
                                      </p:cBhvr>
                                      <p:tavLst>
                                        <p:tav tm="0">
                                          <p:val>
                                            <p:strVal val="#ppt_x-.2"/>
                                          </p:val>
                                        </p:tav>
                                        <p:tav tm="100000">
                                          <p:val>
                                            <p:strVal val="#ppt_x"/>
                                          </p:val>
                                        </p:tav>
                                      </p:tavLst>
                                    </p:anim>
                                    <p:anim calcmode="lin" valueType="num">
                                      <p:cBhvr>
                                        <p:cTn id="25"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0" grpId="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itish_Shorthair.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1214422"/>
            <a:ext cx="2597186" cy="1846659"/>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32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rPr>
              <a:t>British</a:t>
            </a:r>
          </a:p>
          <a:p>
            <a:pPr algn="ctr"/>
            <a:r>
              <a:rPr lang="es-ES" sz="32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rPr>
              <a:t>  </a:t>
            </a:r>
          </a:p>
          <a:p>
            <a:pPr algn="ctr"/>
            <a:r>
              <a:rPr lang="es-ES" sz="3200" b="1" cap="all" dirty="0" err="1"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rPr>
              <a:t>Shorthair</a:t>
            </a:r>
            <a:endParaRPr lang="es-ES" sz="32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endParaRPr>
          </a:p>
          <a:p>
            <a:pPr algn="ctr"/>
            <a:endParaRPr lang="es-ES"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11" name="10 Rectángulo"/>
          <p:cNvSpPr/>
          <p:nvPr/>
        </p:nvSpPr>
        <p:spPr>
          <a:xfrm>
            <a:off x="5786446" y="5143512"/>
            <a:ext cx="2773516" cy="1354217"/>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British</a:t>
            </a:r>
          </a:p>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Shorthair</a:t>
            </a:r>
            <a:endPar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pPr algn="ct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2" name="11 CuadroTexto"/>
          <p:cNvSpPr txBox="1"/>
          <p:nvPr/>
        </p:nvSpPr>
        <p:spPr>
          <a:xfrm>
            <a:off x="3929058" y="714356"/>
            <a:ext cx="4429156" cy="2031325"/>
          </a:xfrm>
          <a:prstGeom prst="rect">
            <a:avLst/>
          </a:prstGeom>
          <a:noFill/>
        </p:spPr>
        <p:txBody>
          <a:bodyPr wrap="square" rtlCol="0">
            <a:spAutoFit/>
          </a:bodyPr>
          <a:lstStyle/>
          <a:p>
            <a:r>
              <a:rPr lang="es-ES" dirty="0" smtClean="0">
                <a:latin typeface="Agency FB" pitchFamily="34" charset="0"/>
              </a:rPr>
              <a:t>Al hablar de la raza British </a:t>
            </a:r>
            <a:r>
              <a:rPr lang="es-ES" dirty="0" err="1" smtClean="0">
                <a:latin typeface="Agency FB" pitchFamily="34" charset="0"/>
              </a:rPr>
              <a:t>Shorthair</a:t>
            </a:r>
            <a:r>
              <a:rPr lang="es-ES" dirty="0" smtClean="0">
                <a:latin typeface="Agency FB" pitchFamily="34" charset="0"/>
              </a:rPr>
              <a:t> lo hacemos de una de las razas más antiguas de Europa. El origen de estos gatos no está del todo probado, aunque se piensa que éstos descienden del cruce de gatos romanos llegados a la isla de Britania con los gatos nativos que habitaban allí. Este cruce se originó hace más de dos mil años.</a:t>
            </a:r>
          </a:p>
          <a:p>
            <a:r>
              <a:rPr lang="es-ES" dirty="0" smtClean="0">
                <a:latin typeface="Agency FB" pitchFamily="34" charset="0"/>
              </a:rPr>
              <a:t>,</a:t>
            </a:r>
            <a:endParaRPr lang="es-ES" dirty="0">
              <a:latin typeface="Agency FB" pitchFamily="34" charset="0"/>
            </a:endParaRPr>
          </a:p>
        </p:txBody>
      </p:sp>
      <p:sp>
        <p:nvSpPr>
          <p:cNvPr id="13" name="12 CuadroTexto"/>
          <p:cNvSpPr txBox="1"/>
          <p:nvPr/>
        </p:nvSpPr>
        <p:spPr>
          <a:xfrm>
            <a:off x="1000100" y="3429000"/>
            <a:ext cx="4143404"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Estos gatos han sido apreciados por su destreza para cazar y por su fortaleza física, aunque el carácter afable</a:t>
            </a:r>
            <a:r>
              <a:rPr lang="es-ES" b="1" dirty="0" smtClean="0">
                <a:effectLst>
                  <a:outerShdw blurRad="38100" dist="38100" dir="2700000" algn="tl">
                    <a:srgbClr val="000000">
                      <a:alpha val="43137"/>
                    </a:srgbClr>
                  </a:outerShdw>
                </a:effectLst>
                <a:latin typeface="Agency FB" pitchFamily="34" charset="0"/>
              </a:rPr>
              <a:t>  </a:t>
            </a:r>
            <a:r>
              <a:rPr lang="es-ES" dirty="0" smtClean="0">
                <a:effectLst>
                  <a:outerShdw blurRad="38100" dist="38100" dir="2700000" algn="tl">
                    <a:srgbClr val="000000">
                      <a:alpha val="43137"/>
                    </a:srgbClr>
                  </a:outerShdw>
                </a:effectLst>
                <a:latin typeface="Agency FB" pitchFamily="34" charset="0"/>
              </a:rPr>
              <a:t>el  British </a:t>
            </a:r>
            <a:r>
              <a:rPr lang="es-ES" dirty="0" err="1" smtClean="0">
                <a:effectLst>
                  <a:outerShdw blurRad="38100" dist="38100" dir="2700000" algn="tl">
                    <a:srgbClr val="000000">
                      <a:alpha val="43137"/>
                    </a:srgbClr>
                  </a:outerShdw>
                </a:effectLst>
                <a:latin typeface="Agency FB" pitchFamily="34" charset="0"/>
              </a:rPr>
              <a:t>Shorthair</a:t>
            </a:r>
            <a:r>
              <a:rPr lang="es-ES" dirty="0" smtClean="0">
                <a:effectLst>
                  <a:outerShdw blurRad="38100" dist="38100" dir="2700000" algn="tl">
                    <a:srgbClr val="000000">
                      <a:alpha val="43137"/>
                    </a:srgbClr>
                  </a:outerShdw>
                </a:effectLst>
                <a:latin typeface="Agency FB" pitchFamily="34" charset="0"/>
              </a:rPr>
              <a:t>  se ha caracterizado por presentar un carácter tranquilo y amistoso, lo que lo convierte en una mascota perfecta para las personas que busquen un gato cariñoso y mimoso. Además su cuerpo redondito y su pelo le dan un ligero aspecto a un peluche</a:t>
            </a:r>
            <a:endParaRPr lang="es-ES"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2000" fill="hold"/>
                                        <p:tgtEl>
                                          <p:spTgt spid="11"/>
                                        </p:tgtEl>
                                        <p:attrNameLst>
                                          <p:attrName>ppt_x</p:attrName>
                                        </p:attrNameLst>
                                      </p:cBhvr>
                                      <p:tavLst>
                                        <p:tav tm="0">
                                          <p:val>
                                            <p:strVal val="1+#ppt_w/2"/>
                                          </p:val>
                                        </p:tav>
                                        <p:tav tm="100000">
                                          <p:val>
                                            <p:strVal val="#ppt_x"/>
                                          </p:val>
                                        </p:tav>
                                      </p:tavLst>
                                    </p:anim>
                                    <p:anim calcmode="lin" valueType="num">
                                      <p:cBhvr additive="base">
                                        <p:cTn id="12" dur="2000" fill="hold"/>
                                        <p:tgtEl>
                                          <p:spTgt spid="11"/>
                                        </p:tgtEl>
                                        <p:attrNameLst>
                                          <p:attrName>ppt_y</p:attrName>
                                        </p:attrNameLst>
                                      </p:cBhvr>
                                      <p:tavLst>
                                        <p:tav tm="0">
                                          <p:val>
                                            <p:strVal val="#ppt_y"/>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11"/>
                                        </p:tgtEl>
                                        <p:attrNameLst>
                                          <p:attrName>ppt_x</p:attrName>
                                          <p:attrName>ppt_y</p:attrName>
                                        </p:attrNameLst>
                                      </p:cBhvr>
                                    </p:animMotion>
                                  </p:childTnLst>
                                </p:cTn>
                              </p:par>
                            </p:childTnLst>
                          </p:cTn>
                        </p:par>
                        <p:par>
                          <p:cTn id="15" fill="hold">
                            <p:stCondLst>
                              <p:cond delay="5000"/>
                            </p:stCondLst>
                            <p:childTnLst>
                              <p:par>
                                <p:cTn id="16" presetID="29"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2000" fill="hold"/>
                                        <p:tgtEl>
                                          <p:spTgt spid="12"/>
                                        </p:tgtEl>
                                        <p:attrNameLst>
                                          <p:attrName>ppt_x</p:attrName>
                                        </p:attrNameLst>
                                      </p:cBhvr>
                                      <p:tavLst>
                                        <p:tav tm="0">
                                          <p:val>
                                            <p:strVal val="#ppt_x-.2"/>
                                          </p:val>
                                        </p:tav>
                                        <p:tav tm="100000">
                                          <p:val>
                                            <p:strVal val="#ppt_x"/>
                                          </p:val>
                                        </p:tav>
                                      </p:tavLst>
                                    </p:anim>
                                    <p:anim calcmode="lin" valueType="num">
                                      <p:cBhvr>
                                        <p:cTn id="19"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20" dur="2000"/>
                                        <p:tgtEl>
                                          <p:spTgt spid="12"/>
                                        </p:tgtEl>
                                      </p:cBhvr>
                                    </p:animEffect>
                                  </p:childTnLst>
                                </p:cTn>
                              </p:par>
                            </p:childTnLst>
                          </p:cTn>
                        </p:par>
                        <p:par>
                          <p:cTn id="21" fill="hold">
                            <p:stCondLst>
                              <p:cond delay="7000"/>
                            </p:stCondLst>
                            <p:childTnLst>
                              <p:par>
                                <p:cTn id="22" presetID="29" presetClass="entr" presetSubtype="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2000" fill="hold"/>
                                        <p:tgtEl>
                                          <p:spTgt spid="13"/>
                                        </p:tgtEl>
                                        <p:attrNameLst>
                                          <p:attrName>ppt_x</p:attrName>
                                        </p:attrNameLst>
                                      </p:cBhvr>
                                      <p:tavLst>
                                        <p:tav tm="0">
                                          <p:val>
                                            <p:strVal val="#ppt_x-.2"/>
                                          </p:val>
                                        </p:tav>
                                        <p:tav tm="100000">
                                          <p:val>
                                            <p:strVal val="#ppt_x"/>
                                          </p:val>
                                        </p:tav>
                                      </p:tavLst>
                                    </p:anim>
                                    <p:anim calcmode="lin" valueType="num">
                                      <p:cBhvr>
                                        <p:cTn id="25" dur="2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2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12" grpId="0"/>
      <p:bldP spid="13" grpId="0"/>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zul ruso.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Rectángulo"/>
          <p:cNvSpPr/>
          <p:nvPr/>
        </p:nvSpPr>
        <p:spPr>
          <a:xfrm>
            <a:off x="642910" y="642918"/>
            <a:ext cx="1645001"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cs typeface="Segoe UI" pitchFamily="34" charset="0"/>
              </a:rPr>
              <a:t>Azul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cs typeface="Segoe UI" pitchFamily="34" charset="0"/>
              </a:rPr>
              <a:t>ruso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cs typeface="Segoe UI" pitchFamily="34"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357950" y="4786322"/>
            <a:ext cx="1645001"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cs typeface="Segoe UI" pitchFamily="34" charset="0"/>
              </a:rPr>
              <a:t>Azul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cs typeface="Segoe UI" pitchFamily="34" charset="0"/>
              </a:rPr>
              <a:t>ruso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cs typeface="Segoe UI" pitchFamily="34" charset="0"/>
            </a:endParaRPr>
          </a:p>
        </p:txBody>
      </p:sp>
      <p:sp>
        <p:nvSpPr>
          <p:cNvPr id="7" name="6 CuadroTexto"/>
          <p:cNvSpPr txBox="1"/>
          <p:nvPr/>
        </p:nvSpPr>
        <p:spPr>
          <a:xfrm>
            <a:off x="3857620" y="500042"/>
            <a:ext cx="4572032" cy="286232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verdadero origen del gato azul ruso no está del todo claro. Existen varias teorías al respecto. Una de ellas dice que estos gatos vienen del norte de Rusia, del puerto ruso del </a:t>
            </a:r>
            <a:r>
              <a:rPr lang="es-ES" dirty="0" err="1" smtClean="0">
                <a:effectLst>
                  <a:outerShdw blurRad="38100" dist="38100" dir="2700000" algn="tl">
                    <a:srgbClr val="000000">
                      <a:alpha val="43137"/>
                    </a:srgbClr>
                  </a:outerShdw>
                </a:effectLst>
                <a:latin typeface="Agency FB" pitchFamily="34" charset="0"/>
              </a:rPr>
              <a:t>Arcangel</a:t>
            </a:r>
            <a:r>
              <a:rPr lang="es-ES" dirty="0" smtClean="0">
                <a:effectLst>
                  <a:outerShdw blurRad="38100" dist="38100" dir="2700000" algn="tl">
                    <a:srgbClr val="000000">
                      <a:alpha val="43137"/>
                    </a:srgbClr>
                  </a:outerShdw>
                </a:effectLst>
                <a:latin typeface="Agency FB" pitchFamily="34" charset="0"/>
              </a:rPr>
              <a:t>. La teoría dice que estos ejemplares eran cazados debido a su hermoso pelaje.</a:t>
            </a:r>
          </a:p>
          <a:p>
            <a:r>
              <a:rPr lang="es-ES" dirty="0" smtClean="0">
                <a:effectLst>
                  <a:outerShdw blurRad="38100" dist="38100" dir="2700000" algn="tl">
                    <a:srgbClr val="000000">
                      <a:alpha val="43137"/>
                    </a:srgbClr>
                  </a:outerShdw>
                </a:effectLst>
                <a:latin typeface="Agency FB" pitchFamily="34" charset="0"/>
              </a:rPr>
              <a:t>Otra teoría también sitúa su origen en Rusia, pero afirma que son descendientes de los gatos reales de la corte rusa. Una última teoría dice que esta raza tiene su origen en el siglo VIII A.C</a:t>
            </a:r>
          </a:p>
          <a:p>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857224" y="3357562"/>
            <a:ext cx="4500593" cy="3139321"/>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azul ruso es un gato de carácter pacífico y encantador. Son tímidos pero también muy cariñosos con sus dueños, aunque especialmente con un miembro de la familia en concreto.</a:t>
            </a:r>
          </a:p>
          <a:p>
            <a:r>
              <a:rPr lang="es-ES" dirty="0" smtClean="0">
                <a:effectLst>
                  <a:outerShdw blurRad="38100" dist="38100" dir="2700000" algn="tl">
                    <a:srgbClr val="000000">
                      <a:alpha val="43137"/>
                    </a:srgbClr>
                  </a:outerShdw>
                </a:effectLst>
                <a:latin typeface="Agency FB" pitchFamily="34" charset="0"/>
              </a:rPr>
              <a:t>Son gatos muy curiosos, aunque no demasiado juguetones. Una de las cosas que más les gusta es seguir a esa persona especial de la casa por todas partes. Por sus características ya podemos adivinar que son gatos ideales para tenerlos como mascotas y para personas que están bastante en casa.</a:t>
            </a:r>
          </a:p>
          <a:p>
            <a:endParaRPr lang="es-ES" dirty="0"/>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4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4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lineses.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3000364" y="357166"/>
            <a:ext cx="2779928" cy="707886"/>
          </a:xfrm>
          <a:prstGeom prst="rect">
            <a:avLst/>
          </a:prstGeom>
        </p:spPr>
        <p:txBody>
          <a:bodyPr wrap="none">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4000" b="1" dirty="0" smtClean="0">
                <a:ln w="28575">
                  <a:solidFill>
                    <a:schemeClr val="bg1"/>
                  </a:solidFill>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Showcard Gothic" pitchFamily="82" charset="0"/>
              </a:rPr>
              <a:t>balineses</a:t>
            </a:r>
            <a:endParaRPr lang="es-ES" sz="4000" b="1" dirty="0">
              <a:ln w="28575">
                <a:solidFill>
                  <a:schemeClr val="bg1"/>
                </a:solidFill>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CuadroTexto"/>
          <p:cNvSpPr txBox="1"/>
          <p:nvPr/>
        </p:nvSpPr>
        <p:spPr>
          <a:xfrm>
            <a:off x="3857620" y="500042"/>
            <a:ext cx="4572032"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primer ejemplar de gato balinés apareció en Estados Unidos a finales de los años cuarenta. Su nacimiento se atribuye al cruce de dos siameses portadores del gen de pelo largo, probablemente heredado de un antepasado Angora. Otros especialistas aseguran que esta raza es el resultado directo del cruce entre Siamés y Angora. Ambas teorías explican su complexión y sus colores en el manto como los del siamés, y su pelo largo y sedoso como los de los Angora.</a:t>
            </a:r>
            <a:endParaRPr lang="es-ES"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1000100" y="3214686"/>
            <a:ext cx="4143404" cy="3416320"/>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gato balinés es una raza muy leal a su dueño. Si coge mucho cariño a uno de los componentes de la familia probablemente muestre indiferencia con todos los demás. Disfruta mucho del aire libre. Es un gato expresivo, simpático, inteligente, sociable y bueno para la convivencia.</a:t>
            </a:r>
          </a:p>
          <a:p>
            <a:r>
              <a:rPr lang="es-ES" dirty="0" smtClean="0">
                <a:effectLst>
                  <a:outerShdw blurRad="38100" dist="38100" dir="2700000" algn="tl">
                    <a:srgbClr val="000000">
                      <a:alpha val="43137"/>
                    </a:srgbClr>
                  </a:outerShdw>
                </a:effectLst>
                <a:latin typeface="Agency FB" pitchFamily="34" charset="0"/>
              </a:rPr>
              <a:t>Pero también es algo celoso, cabezota y egocéntrico, lo que hace imposible su convivencia con otros miembros de su especie, salvo en algunos casos muy aislados. También destacan sus movimientos ágiles. Es un excelente trepador y escalador.</a:t>
            </a:r>
          </a:p>
          <a:p>
            <a:endParaRPr lang="es-ES" dirty="0">
              <a:effectLst>
                <a:outerShdw blurRad="38100" dist="38100" dir="2700000" algn="tl">
                  <a:srgbClr val="000000">
                    <a:alpha val="43137"/>
                  </a:srgbClr>
                </a:outerShdw>
              </a:effectLst>
            </a:endParaRPr>
          </a:p>
        </p:txBody>
      </p:sp>
      <p:sp>
        <p:nvSpPr>
          <p:cNvPr id="8" name="7 Rectángulo"/>
          <p:cNvSpPr/>
          <p:nvPr/>
        </p:nvSpPr>
        <p:spPr>
          <a:xfrm>
            <a:off x="5786446" y="5643578"/>
            <a:ext cx="2779928"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balineses</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8"/>
                                        </p:tgtEl>
                                        <p:attrNameLst>
                                          <p:attrName>ppt_x</p:attrName>
                                          <p:attrName>ppt_y</p:attrName>
                                        </p:attrNameLst>
                                      </p:cBhvr>
                                    </p:animMotion>
                                  </p:childTnLst>
                                </p:cTn>
                              </p:par>
                            </p:childTnLst>
                          </p:cTn>
                        </p:par>
                        <p:par>
                          <p:cTn id="15" fill="hold">
                            <p:stCondLst>
                              <p:cond delay="3600"/>
                            </p:stCondLst>
                            <p:childTnLst>
                              <p:par>
                                <p:cTn id="16" presetID="29"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ppt_x</p:attrName>
                                        </p:attrNameLst>
                                      </p:cBhvr>
                                      <p:tavLst>
                                        <p:tav tm="0">
                                          <p:val>
                                            <p:strVal val="#ppt_x-.2"/>
                                          </p:val>
                                        </p:tav>
                                        <p:tav tm="100000">
                                          <p:val>
                                            <p:strVal val="#ppt_x"/>
                                          </p:val>
                                        </p:tav>
                                      </p:tavLst>
                                    </p:anim>
                                    <p:anim calcmode="lin" valueType="num">
                                      <p:cBhvr>
                                        <p:cTn id="19"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2000"/>
                                        <p:tgtEl>
                                          <p:spTgt spid="5"/>
                                        </p:tgtEl>
                                      </p:cBhvr>
                                    </p:animEffect>
                                  </p:childTnLst>
                                </p:cTn>
                              </p:par>
                            </p:childTnLst>
                          </p:cTn>
                        </p:par>
                        <p:par>
                          <p:cTn id="21" fill="hold">
                            <p:stCondLst>
                              <p:cond delay="5600"/>
                            </p:stCondLst>
                            <p:childTnLst>
                              <p:par>
                                <p:cTn id="22" presetID="29"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ppt_x</p:attrName>
                                        </p:attrNameLst>
                                      </p:cBhvr>
                                      <p:tavLst>
                                        <p:tav tm="0">
                                          <p:val>
                                            <p:strVal val="#ppt_x-.2"/>
                                          </p:val>
                                        </p:tav>
                                        <p:tav tm="100000">
                                          <p:val>
                                            <p:strVal val="#ppt_x"/>
                                          </p:val>
                                        </p:tav>
                                      </p:tavLst>
                                    </p:anim>
                                    <p:anim calcmode="lin" valueType="num">
                                      <p:cBhvr>
                                        <p:cTn id="25"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8" grpId="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ngali.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2928926" y="714356"/>
            <a:ext cx="2313454" cy="707886"/>
          </a:xfrm>
          <a:prstGeom prst="rect">
            <a:avLst/>
          </a:prstGeom>
        </p:spPr>
        <p:txBody>
          <a:bodyPr wrap="non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s-ES" sz="4000" b="1" cap="all" dirty="0" smtClean="0">
                <a:ln w="0">
                  <a:solidFill>
                    <a:schemeClr val="tx2">
                      <a:lumMod val="10000"/>
                    </a:schemeClr>
                  </a:solidFill>
                </a:ln>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Showcard Gothic" pitchFamily="82" charset="0"/>
              </a:rPr>
              <a:t>bengalí</a:t>
            </a:r>
            <a:endParaRPr lang="es-ES" sz="4000" b="1" cap="all" dirty="0">
              <a:ln w="0">
                <a:solidFill>
                  <a:schemeClr val="tx2">
                    <a:lumMod val="10000"/>
                  </a:schemeClr>
                </a:solidFill>
              </a:ln>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nodeType="afterEffect">
                                  <p:stCondLst>
                                    <p:cond delay="0"/>
                                  </p:stCondLst>
                                  <p:iterate type="lt">
                                    <p:tmPct val="0"/>
                                  </p:iterate>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additive="base">
                                        <p:cTn id="11"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5">
                                            <p:txEl>
                                              <p:pRg st="0" end="0"/>
                                            </p:txEl>
                                          </p:spTgt>
                                        </p:tgtEl>
                                        <p:attrNameLst>
                                          <p:attrName>ppt_y</p:attrName>
                                        </p:attrNameLst>
                                      </p:cBhvr>
                                      <p:tavLst>
                                        <p:tav tm="0">
                                          <p:val>
                                            <p:strVal val="0-#ppt_h/2"/>
                                          </p:val>
                                        </p:tav>
                                        <p:tav tm="100000">
                                          <p:val>
                                            <p:strVal val="#ppt_y"/>
                                          </p:val>
                                        </p:tav>
                                      </p:tavLst>
                                    </p:anim>
                                  </p:childTnLst>
                                </p:cTn>
                              </p:par>
                              <p:par>
                                <p:cTn id="13" presetID="18" presetClass="path" presetSubtype="0" accel="50000" decel="50000" fill="hold"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5">
                                            <p:txEl>
                                              <p:pRg st="0" end="0"/>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CuadroTexto"/>
          <p:cNvSpPr txBox="1"/>
          <p:nvPr/>
        </p:nvSpPr>
        <p:spPr>
          <a:xfrm>
            <a:off x="3714744" y="500042"/>
            <a:ext cx="4857784" cy="3046988"/>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latin typeface="Agency FB" pitchFamily="34" charset="0"/>
              </a:rPr>
              <a:t>El gato bengalí como muchos otros animales posee una historia de cruces y experimentos entre razas tratando de encontrar el gato perfecto o al menos el que más se acercara a las características deseadas. Se cree que en 1975 un doctor estadounidense pensó en las formas en las que se podría mezclar un animal salvaje asiático, siendo éste de la familia de los felinos, con razas de gatos domésticas. Pensaba que sería posible obtener en la mezcla las características de los felinos salvajes en un animal doméstico para de esta forma garantizar una nueva y mejorada raza. Lo que hizo fue tomar tres razas de uso domestico y mezclar sus genes con un felino salvaje. De esta forma se obtuvo la peculiar raza bengalí.</a:t>
            </a:r>
          </a:p>
          <a:p>
            <a:endParaRPr lang="es-ES" sz="1600"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714348" y="4000504"/>
            <a:ext cx="4643470" cy="1815882"/>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latin typeface="Agency FB" pitchFamily="34" charset="0"/>
              </a:rPr>
              <a:t>A  diferencia de lo que a priori podamos pensar es un animal bastante tranquilo y nada agresivo . Otra de las características del bengalí es su pasión por el agua. Es un animal que disfruta de largas caminatas y de lugares al aire libre donde tenga este líquido vital para divertirse  .Son extremadamente inteligentes y activos, por lo que es importante que sus amos cuenten con espacios al aire libre o decidan salir a caminar con él.</a:t>
            </a:r>
            <a:endParaRPr lang="es-ES" sz="1600"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6143636" y="5286388"/>
            <a:ext cx="2313454"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bengalí</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1" fill="hold" nodeType="afterEffect">
                                  <p:stCondLst>
                                    <p:cond delay="0"/>
                                  </p:stCondLst>
                                  <p:iterate type="lt">
                                    <p:tmPct val="0"/>
                                  </p:iterate>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20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8">
                                            <p:txEl>
                                              <p:pRg st="0" end="0"/>
                                            </p:txEl>
                                          </p:spTgt>
                                        </p:tgtEl>
                                        <p:attrNameLst>
                                          <p:attrName>ppt_y</p:attrName>
                                        </p:attrNameLst>
                                      </p:cBhvr>
                                      <p:tavLst>
                                        <p:tav tm="0">
                                          <p:val>
                                            <p:strVal val="0-#ppt_h/2"/>
                                          </p:val>
                                        </p:tav>
                                        <p:tav tm="100000">
                                          <p:val>
                                            <p:strVal val="#ppt_y"/>
                                          </p:val>
                                        </p:tav>
                                      </p:tavLst>
                                    </p:anim>
                                  </p:childTnLst>
                                </p:cTn>
                              </p:par>
                              <p:par>
                                <p:cTn id="13" presetID="18" presetClass="path" presetSubtype="0" accel="50000" decel="50000" fill="hold"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8">
                                            <p:txEl>
                                              <p:pRg st="0" end="0"/>
                                            </p:txEl>
                                          </p:spTgt>
                                        </p:tgtEl>
                                        <p:attrNameLst>
                                          <p:attrName>ppt_x</p:attrName>
                                          <p:attrName>ppt_y</p:attrName>
                                        </p:attrNameLst>
                                      </p:cBhvr>
                                    </p:animMotion>
                                  </p:childTnLst>
                                </p:cTn>
                              </p:par>
                            </p:childTnLst>
                          </p:cTn>
                        </p:par>
                        <p:par>
                          <p:cTn id="15" fill="hold">
                            <p:stCondLst>
                              <p:cond delay="3200"/>
                            </p:stCondLst>
                            <p:childTnLst>
                              <p:par>
                                <p:cTn id="16" presetID="29"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ppt_x</p:attrName>
                                        </p:attrNameLst>
                                      </p:cBhvr>
                                      <p:tavLst>
                                        <p:tav tm="0">
                                          <p:val>
                                            <p:strVal val="#ppt_x-.2"/>
                                          </p:val>
                                        </p:tav>
                                        <p:tav tm="100000">
                                          <p:val>
                                            <p:strVal val="#ppt_x"/>
                                          </p:val>
                                        </p:tav>
                                      </p:tavLst>
                                    </p:anim>
                                    <p:anim calcmode="lin" valueType="num">
                                      <p:cBhvr>
                                        <p:cTn id="19"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2000"/>
                                        <p:tgtEl>
                                          <p:spTgt spid="5"/>
                                        </p:tgtEl>
                                      </p:cBhvr>
                                    </p:animEffect>
                                  </p:childTnLst>
                                </p:cTn>
                              </p:par>
                            </p:childTnLst>
                          </p:cTn>
                        </p:par>
                        <p:par>
                          <p:cTn id="21" fill="hold">
                            <p:stCondLst>
                              <p:cond delay="5200"/>
                            </p:stCondLst>
                            <p:childTnLst>
                              <p:par>
                                <p:cTn id="22" presetID="29"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ppt_x</p:attrName>
                                        </p:attrNameLst>
                                      </p:cBhvr>
                                      <p:tavLst>
                                        <p:tav tm="0">
                                          <p:val>
                                            <p:strVal val="#ppt_x-.2"/>
                                          </p:val>
                                        </p:tav>
                                        <p:tav tm="100000">
                                          <p:val>
                                            <p:strVal val="#ppt_x"/>
                                          </p:val>
                                        </p:tav>
                                      </p:tavLst>
                                    </p:anim>
                                    <p:anim calcmode="lin" valueType="num">
                                      <p:cBhvr>
                                        <p:cTn id="25"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rman.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214282" y="5214950"/>
            <a:ext cx="2177199"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birman</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7" name="6 Rectángulo"/>
          <p:cNvSpPr/>
          <p:nvPr/>
        </p:nvSpPr>
        <p:spPr>
          <a:xfrm>
            <a:off x="6143636" y="5500702"/>
            <a:ext cx="2177199"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birman</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8" name="7 CuadroTexto"/>
          <p:cNvSpPr txBox="1"/>
          <p:nvPr/>
        </p:nvSpPr>
        <p:spPr>
          <a:xfrm>
            <a:off x="3714744" y="785794"/>
            <a:ext cx="4714908"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gato de raza birmano desciende de los gatos que eran venerados en los templos budistas en </a:t>
            </a:r>
            <a:r>
              <a:rPr lang="es-ES" dirty="0" err="1" smtClean="0">
                <a:effectLst>
                  <a:outerShdw blurRad="38100" dist="38100" dir="2700000" algn="tl">
                    <a:srgbClr val="000000">
                      <a:alpha val="43137"/>
                    </a:srgbClr>
                  </a:outerShdw>
                </a:effectLst>
                <a:latin typeface="Agency FB" pitchFamily="34" charset="0"/>
              </a:rPr>
              <a:t>birmania</a:t>
            </a:r>
            <a:r>
              <a:rPr lang="es-ES" dirty="0" smtClean="0">
                <a:effectLst>
                  <a:outerShdw blurRad="38100" dist="38100" dir="2700000" algn="tl">
                    <a:srgbClr val="000000">
                      <a:alpha val="43137"/>
                    </a:srgbClr>
                  </a:outerShdw>
                </a:effectLst>
                <a:latin typeface="Agency FB" pitchFamily="34" charset="0"/>
              </a:rPr>
              <a:t>. Según la leyenda, este maravilloso gato habría nacido mucho antes que buda en un templo secreto habitado por monjes birmanos, los </a:t>
            </a:r>
            <a:r>
              <a:rPr lang="es-ES" dirty="0" err="1" smtClean="0">
                <a:effectLst>
                  <a:outerShdw blurRad="38100" dist="38100" dir="2700000" algn="tl">
                    <a:srgbClr val="000000">
                      <a:alpha val="43137"/>
                    </a:srgbClr>
                  </a:outerShdw>
                </a:effectLst>
                <a:latin typeface="Agency FB" pitchFamily="34" charset="0"/>
              </a:rPr>
              <a:t>kittha</a:t>
            </a:r>
            <a:r>
              <a:rPr lang="es-ES" dirty="0" smtClean="0">
                <a:effectLst>
                  <a:outerShdw blurRad="38100" dist="38100" dir="2700000" algn="tl">
                    <a:srgbClr val="000000">
                      <a:alpha val="43137"/>
                    </a:srgbClr>
                  </a:outerShdw>
                </a:effectLst>
                <a:latin typeface="Agency FB" pitchFamily="34" charset="0"/>
              </a:rPr>
              <a:t>.</a:t>
            </a:r>
            <a:endParaRPr lang="es-ES" dirty="0">
              <a:effectLst>
                <a:outerShdw blurRad="38100" dist="38100" dir="2700000" algn="tl">
                  <a:srgbClr val="000000">
                    <a:alpha val="43137"/>
                  </a:srgbClr>
                </a:outerShdw>
              </a:effectLst>
              <a:latin typeface="Agency FB" pitchFamily="34" charset="0"/>
            </a:endParaRPr>
          </a:p>
        </p:txBody>
      </p:sp>
      <p:sp>
        <p:nvSpPr>
          <p:cNvPr id="9" name="8 CuadroTexto"/>
          <p:cNvSpPr txBox="1"/>
          <p:nvPr/>
        </p:nvSpPr>
        <p:spPr>
          <a:xfrm>
            <a:off x="1071539" y="3214686"/>
            <a:ext cx="4429155"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En lo referente al comportamiento del gato de raza birmano, es tan inteligente como el siamés pero a pesar de estar emparentado con el mismo tiene un carácter muy tranquilo. Los ejemplares de la raza birmano suelen ser muy afectuosos con sus dueños pero distantes con los extraños. Son alegres y juguetones aunque no amantes de juegos prolongados. El gato de raza birmano suele adaptarse bien tanto a la vida en departamento como al aire libre.</a:t>
            </a:r>
            <a:endParaRPr lang="es-ES" dirty="0">
              <a:effectLst>
                <a:outerShdw blurRad="38100" dist="38100" dir="2700000" algn="tl">
                  <a:srgbClr val="000000">
                    <a:alpha val="43137"/>
                  </a:srgbClr>
                </a:outerShdw>
              </a:effectLst>
              <a:latin typeface="Agency FB" pitchFamily="34" charset="0"/>
            </a:endParaRPr>
          </a:p>
        </p:txBody>
      </p:sp>
      <p:sp>
        <p:nvSpPr>
          <p:cNvPr id="10" name="9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1+#ppt_w/2"/>
                                          </p:val>
                                        </p:tav>
                                        <p:tav tm="100000">
                                          <p:val>
                                            <p:strVal val="#ppt_x"/>
                                          </p:val>
                                        </p:tav>
                                      </p:tavLst>
                                    </p:anim>
                                    <p:anim calcmode="lin" valueType="num">
                                      <p:cBhvr additive="base">
                                        <p:cTn id="12" dur="2000" fill="hold"/>
                                        <p:tgtEl>
                                          <p:spTgt spid="7"/>
                                        </p:tgtEl>
                                        <p:attrNameLst>
                                          <p:attrName>ppt_y</p:attrName>
                                        </p:attrNameLst>
                                      </p:cBhvr>
                                      <p:tavLst>
                                        <p:tav tm="0">
                                          <p:val>
                                            <p:strVal val="#ppt_y"/>
                                          </p:val>
                                        </p:tav>
                                        <p:tav tm="100000">
                                          <p:val>
                                            <p:strVal val="#ppt_y"/>
                                          </p:val>
                                        </p:tav>
                                      </p:tavLst>
                                    </p:anim>
                                  </p:childTnLst>
                                </p:cTn>
                              </p:par>
                              <p:par>
                                <p:cTn id="13" presetID="9" presetClass="path" presetSubtype="0" fill="hold" grpId="1" nodeType="withEffect">
                                  <p:stCondLst>
                                    <p:cond delay="0"/>
                                  </p:stCondLst>
                                  <p:iterate type="lt">
                                    <p:tmPct val="10000"/>
                                  </p:iterate>
                                  <p:childTnLst>
                                    <p:animMotion origin="layout" path="M 0 1.85185E-6 C 0.01198 -0.02408 0.03299 -0.05857 0.05799 -0.05857 C 0.09497 -0.05857 0.125 -0.02269 0.125 0.02268 C 0.125 0.03727 0.12205 0.05069 0.11597 0.06273 C 0.11701 0.06273 0 0.24259 0 0.24398 C 0 0.24259 -0.11701 0.06273 -0.11597 0.06273 C -0.12205 0.05069 -0.125 0.03727 -0.125 0.02268 C -0.125 -0.02269 -0.09497 -0.05857 -0.05694 -0.05857 C -0.03299 -0.05857 -0.01198 -0.02408 0 1.85185E-6 Z " pathEditMode="relative" rAng="0" ptsTypes="fffffffff">
                                      <p:cBhvr>
                                        <p:cTn id="14" dur="2000" fill="hold"/>
                                        <p:tgtEl>
                                          <p:spTgt spid="7"/>
                                        </p:tgtEl>
                                        <p:attrNameLst>
                                          <p:attrName>ppt_x</p:attrName>
                                          <p:attrName>ppt_y</p:attrName>
                                        </p:attrNameLst>
                                      </p:cBhvr>
                                      <p:rCtr x="0" y="93"/>
                                    </p:animMotion>
                                  </p:childTnLst>
                                </p:cTn>
                              </p:par>
                            </p:childTnLst>
                          </p:cTn>
                        </p:par>
                        <p:par>
                          <p:cTn id="15" fill="hold">
                            <p:stCondLst>
                              <p:cond delay="3000"/>
                            </p:stCondLst>
                            <p:childTnLst>
                              <p:par>
                                <p:cTn id="16" presetID="29"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ppt_x</p:attrName>
                                        </p:attrNameLst>
                                      </p:cBhvr>
                                      <p:tavLst>
                                        <p:tav tm="0">
                                          <p:val>
                                            <p:strVal val="#ppt_x-.2"/>
                                          </p:val>
                                        </p:tav>
                                        <p:tav tm="100000">
                                          <p:val>
                                            <p:strVal val="#ppt_x"/>
                                          </p:val>
                                        </p:tav>
                                      </p:tavLst>
                                    </p:anim>
                                    <p:anim calcmode="lin" valueType="num">
                                      <p:cBhvr>
                                        <p:cTn id="19"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0" dur="2000"/>
                                        <p:tgtEl>
                                          <p:spTgt spid="8"/>
                                        </p:tgtEl>
                                      </p:cBhvr>
                                    </p:animEffect>
                                  </p:childTnLst>
                                </p:cTn>
                              </p:par>
                            </p:childTnLst>
                          </p:cTn>
                        </p:par>
                        <p:par>
                          <p:cTn id="21" fill="hold">
                            <p:stCondLst>
                              <p:cond delay="5000"/>
                            </p:stCondLst>
                            <p:childTnLst>
                              <p:par>
                                <p:cTn id="22" presetID="29"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ppt_x</p:attrName>
                                        </p:attrNameLst>
                                      </p:cBhvr>
                                      <p:tavLst>
                                        <p:tav tm="0">
                                          <p:val>
                                            <p:strVal val="#ppt_x-.2"/>
                                          </p:val>
                                        </p:tav>
                                        <p:tav tm="100000">
                                          <p:val>
                                            <p:strVal val="#ppt_x"/>
                                          </p:val>
                                        </p:tav>
                                      </p:tavLst>
                                    </p:anim>
                                    <p:anim calcmode="lin" valueType="num">
                                      <p:cBhvr>
                                        <p:cTn id="25"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9" grpId="0"/>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btail americano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1571604" y="642918"/>
            <a:ext cx="5892960" cy="707886"/>
          </a:xfrm>
          <a:prstGeom prst="rect">
            <a:avLst/>
          </a:prstGeom>
        </p:spPr>
        <p:txBody>
          <a:bodyPr wrap="none">
            <a:spAutoFit/>
          </a:bodyPr>
          <a:lstStyle/>
          <a:p>
            <a:r>
              <a:rPr lang="es-ES" sz="4000" b="1" cap="all" dirty="0" err="1" smtClean="0">
                <a:ln w="9000"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Bobtail</a:t>
            </a:r>
            <a:r>
              <a:rPr lang="es-ES" sz="4000" b="1" cap="all" dirty="0" smtClean="0">
                <a:ln w="9000"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   americanos</a:t>
            </a:r>
            <a:endParaRPr lang="es-ES" sz="4000" b="1" cap="all" dirty="0">
              <a:ln w="9000"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429256" y="5286388"/>
            <a:ext cx="3491661"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Bobtail</a:t>
            </a: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americanos</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714745" y="642918"/>
            <a:ext cx="4929221"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Originario de Estados unidos, la aparición de esta raza se da en los años 60 debido a diferentes cruces entre varias especies de gatos, entre las que destacamos la raza de gato moteado y la raza siamés. Después de este primer cruce, se realizaron otros con el birmano y con el </a:t>
            </a:r>
            <a:r>
              <a:rPr lang="es-ES" dirty="0" err="1" smtClean="0">
                <a:effectLst>
                  <a:outerShdw blurRad="38100" dist="38100" dir="2700000" algn="tl">
                    <a:srgbClr val="000000">
                      <a:alpha val="43137"/>
                    </a:srgbClr>
                  </a:outerShdw>
                </a:effectLst>
                <a:latin typeface="Agency FB" pitchFamily="34" charset="0"/>
              </a:rPr>
              <a:t>Himalayo</a:t>
            </a:r>
            <a:r>
              <a:rPr lang="es-ES" dirty="0" smtClean="0">
                <a:effectLst>
                  <a:outerShdw blurRad="38100" dist="38100" dir="2700000" algn="tl">
                    <a:srgbClr val="000000">
                      <a:alpha val="43137"/>
                    </a:srgbClr>
                  </a:outerShdw>
                </a:effectLst>
                <a:latin typeface="Agency FB" pitchFamily="34" charset="0"/>
              </a:rPr>
              <a:t> , involucrando la mayoría de ocasiones nuevamente a la raza siamesa</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928662" y="3357562"/>
            <a:ext cx="4357717" cy="3139321"/>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carácter de esta raza se ha caracterizado por ser juguetón y divertido. Así mismo han mostrado ser gatos muy sociables y también de gran inteligencia que les permiten aprender fácilmente las reglas u órdenes que se les enseñen.</a:t>
            </a:r>
          </a:p>
          <a:p>
            <a:r>
              <a:rPr lang="es-ES" dirty="0" smtClean="0">
                <a:effectLst>
                  <a:outerShdw blurRad="38100" dist="38100" dir="2700000" algn="tl">
                    <a:srgbClr val="000000">
                      <a:alpha val="43137"/>
                    </a:srgbClr>
                  </a:outerShdw>
                </a:effectLst>
                <a:latin typeface="Agency FB" pitchFamily="34" charset="0"/>
              </a:rPr>
              <a:t>Así mismo son perfectos trepadores y les gusta la vida en familia. Son además gatos afectuosos y cariñosos con sus dueños.</a:t>
            </a:r>
          </a:p>
          <a:p>
            <a:r>
              <a:rPr lang="es-ES" dirty="0" smtClean="0">
                <a:effectLst>
                  <a:outerShdw blurRad="38100" dist="38100" dir="2700000" algn="tl">
                    <a:srgbClr val="000000">
                      <a:alpha val="43137"/>
                    </a:srgbClr>
                  </a:outerShdw>
                </a:effectLst>
                <a:latin typeface="Agency FB" pitchFamily="34" charset="0"/>
              </a:rPr>
              <a:t>A pesar de ser un gato activo, no es inquieto y tampoco destructivo.</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52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72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BTAIL-JAPONE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5572132" y="571480"/>
            <a:ext cx="2912977" cy="1323439"/>
          </a:xfrm>
          <a:prstGeom prst="rect">
            <a:avLst/>
          </a:prstGeom>
        </p:spPr>
        <p:txBody>
          <a:bodyPr wrap="non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s-E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Showcard Gothic" pitchFamily="82" charset="0"/>
              </a:rPr>
              <a:t>  </a:t>
            </a:r>
            <a:r>
              <a:rPr lang="es-ES" sz="4000" b="1" cap="all" dirty="0" smtClean="0">
                <a:ln w="0">
                  <a:solidFill>
                    <a:schemeClr val="tx2">
                      <a:lumMod val="10000"/>
                    </a:schemeClr>
                  </a:solidFill>
                </a:ln>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Showcard Gothic" pitchFamily="82" charset="0"/>
              </a:rPr>
              <a:t>BOBTAIL   </a:t>
            </a:r>
          </a:p>
          <a:p>
            <a:pPr algn="ctr"/>
            <a:r>
              <a:rPr lang="es-ES" sz="4000" b="1" cap="all" dirty="0" smtClean="0">
                <a:ln w="0">
                  <a:solidFill>
                    <a:schemeClr val="tx2">
                      <a:lumMod val="10000"/>
                    </a:schemeClr>
                  </a:solidFill>
                </a:ln>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Showcard Gothic" pitchFamily="82" charset="0"/>
              </a:rPr>
              <a:t>JAPONES</a:t>
            </a:r>
            <a:endParaRPr lang="es-ES" sz="4000" b="1" cap="all" dirty="0">
              <a:ln w="0">
                <a:solidFill>
                  <a:schemeClr val="tx2">
                    <a:lumMod val="10000"/>
                  </a:schemeClr>
                </a:solidFill>
              </a:ln>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00191 0.0007 C 0.01007 -0.02338 0.03107 -0.05787 0.05607 -0.05787 C 0.09305 -0.05787 0.12309 -0.02199 0.12309 0.02338 C 0.12309 0.03796 0.12014 0.05139 0.11406 0.06343 C 0.1151 0.06343 -0.00191 0.24329 -0.00191 0.24468 C -0.00191 0.24329 -0.11893 0.06343 -0.11789 0.06343 C -0.12396 0.05139 -0.12691 0.03796 -0.12691 0.02338 C -0.12691 -0.02199 -0.09688 -0.05787 -0.05886 -0.05787 C -0.0349 -0.05787 -0.01389 -0.02338 -0.00191 0.0007 Z " pathEditMode="relative" rAng="0" ptsTypes="fffffffff">
                                      <p:cBhvr>
                                        <p:cTn id="14" dur="2000" fill="hold"/>
                                        <p:tgtEl>
                                          <p:spTgt spid="5"/>
                                        </p:tgtEl>
                                        <p:attrNameLst>
                                          <p:attrName>ppt_x</p:attrName>
                                          <p:attrName>ppt_y</p:attrName>
                                        </p:attrNameLst>
                                      </p:cBhvr>
                                      <p:rCtr x="0"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857884" y="5214950"/>
            <a:ext cx="2912977"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BOBTAIL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JAPONES</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4000496" y="571480"/>
            <a:ext cx="4643470"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No se sabe </a:t>
            </a:r>
            <a:r>
              <a:rPr lang="es-ES" dirty="0" err="1" smtClean="0">
                <a:effectLst>
                  <a:outerShdw blurRad="38100" dist="38100" dir="2700000" algn="tl">
                    <a:srgbClr val="000000">
                      <a:alpha val="43137"/>
                    </a:srgbClr>
                  </a:outerShdw>
                </a:effectLst>
                <a:latin typeface="Agency FB" pitchFamily="34" charset="0"/>
              </a:rPr>
              <a:t>exáctamente</a:t>
            </a:r>
            <a:r>
              <a:rPr lang="es-ES" dirty="0" smtClean="0">
                <a:effectLst>
                  <a:outerShdw blurRad="38100" dist="38100" dir="2700000" algn="tl">
                    <a:srgbClr val="000000">
                      <a:alpha val="43137"/>
                    </a:srgbClr>
                  </a:outerShdw>
                </a:effectLst>
                <a:latin typeface="Agency FB" pitchFamily="34" charset="0"/>
              </a:rPr>
              <a:t> cuando y donde fue desarrollado el </a:t>
            </a:r>
            <a:r>
              <a:rPr lang="es-ES" dirty="0" err="1" smtClean="0">
                <a:effectLst>
                  <a:outerShdw blurRad="38100" dist="38100" dir="2700000" algn="tl">
                    <a:srgbClr val="000000">
                      <a:alpha val="43137"/>
                    </a:srgbClr>
                  </a:outerShdw>
                </a:effectLst>
                <a:latin typeface="Agency FB" pitchFamily="34" charset="0"/>
              </a:rPr>
              <a:t>Bobtail</a:t>
            </a:r>
            <a:r>
              <a:rPr lang="es-ES" dirty="0" smtClean="0">
                <a:effectLst>
                  <a:outerShdw blurRad="38100" dist="38100" dir="2700000" algn="tl">
                    <a:srgbClr val="000000">
                      <a:alpha val="43137"/>
                    </a:srgbClr>
                  </a:outerShdw>
                </a:effectLst>
                <a:latin typeface="Agency FB" pitchFamily="34" charset="0"/>
              </a:rPr>
              <a:t> Japonés. Sin embargo, está claro que la raza ha estado presente en el lejano oriente desde hace varios siglos, y quizá desde hace mucho más tiempo, debido a que el antiguo folclore japonés contiene numerosas referencias de gatos de cola corta </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1000100" y="2928934"/>
            <a:ext cx="4357718" cy="3416320"/>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Los </a:t>
            </a:r>
            <a:r>
              <a:rPr lang="es-ES" dirty="0" err="1" smtClean="0">
                <a:effectLst>
                  <a:outerShdw blurRad="38100" dist="38100" dir="2700000" algn="tl">
                    <a:srgbClr val="000000">
                      <a:alpha val="43137"/>
                    </a:srgbClr>
                  </a:outerShdw>
                </a:effectLst>
                <a:latin typeface="Agency FB" pitchFamily="34" charset="0"/>
              </a:rPr>
              <a:t>Bobtails</a:t>
            </a:r>
            <a:r>
              <a:rPr lang="es-ES" dirty="0" smtClean="0">
                <a:effectLst>
                  <a:outerShdw blurRad="38100" dist="38100" dir="2700000" algn="tl">
                    <a:srgbClr val="000000">
                      <a:alpha val="43137"/>
                    </a:srgbClr>
                  </a:outerShdw>
                </a:effectLst>
                <a:latin typeface="Agency FB" pitchFamily="34" charset="0"/>
              </a:rPr>
              <a:t> japoneses son excelentes compañeros. Son curiosos, atrevidos, inteligentes y alertas, y se adaptan fácilmente a nuevas personas, situaciones, y animales, haciendo de ellos gatos fáciles de mostrar. Los </a:t>
            </a:r>
            <a:r>
              <a:rPr lang="es-ES" dirty="0" err="1" smtClean="0">
                <a:effectLst>
                  <a:outerShdw blurRad="38100" dist="38100" dir="2700000" algn="tl">
                    <a:srgbClr val="000000">
                      <a:alpha val="43137"/>
                    </a:srgbClr>
                  </a:outerShdw>
                </a:effectLst>
                <a:latin typeface="Agency FB" pitchFamily="34" charset="0"/>
              </a:rPr>
              <a:t>bobtails</a:t>
            </a:r>
            <a:r>
              <a:rPr lang="es-ES" dirty="0" smtClean="0">
                <a:effectLst>
                  <a:outerShdw blurRad="38100" dist="38100" dir="2700000" algn="tl">
                    <a:srgbClr val="000000">
                      <a:alpha val="43137"/>
                    </a:srgbClr>
                  </a:outerShdw>
                </a:effectLst>
                <a:latin typeface="Agency FB" pitchFamily="34" charset="0"/>
              </a:rPr>
              <a:t> son activos, pero no demasiado. Su juego es interactivo y simpático. Ellos quieren estar involucrados con sus compañeros humanos y están más que dispuestos a darte una pata cuando lo necesites (e incluso cuando no lo necesites). Los </a:t>
            </a:r>
            <a:r>
              <a:rPr lang="es-ES" dirty="0" err="1" smtClean="0">
                <a:effectLst>
                  <a:outerShdw blurRad="38100" dist="38100" dir="2700000" algn="tl">
                    <a:srgbClr val="000000">
                      <a:alpha val="43137"/>
                    </a:srgbClr>
                  </a:outerShdw>
                </a:effectLst>
                <a:latin typeface="Agency FB" pitchFamily="34" charset="0"/>
              </a:rPr>
              <a:t>Bobtail</a:t>
            </a:r>
            <a:r>
              <a:rPr lang="es-ES" dirty="0" smtClean="0">
                <a:effectLst>
                  <a:outerShdw blurRad="38100" dist="38100" dir="2700000" algn="tl">
                    <a:srgbClr val="000000">
                      <a:alpha val="43137"/>
                    </a:srgbClr>
                  </a:outerShdw>
                </a:effectLst>
                <a:latin typeface="Agency FB" pitchFamily="34" charset="0"/>
              </a:rPr>
              <a:t> también disfrutan de una buena conversación; tienen voces cantantes que producen una gran variedad de tonos; algunos criadores describen esto como “su canto.”</a:t>
            </a:r>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4600"/>
                            </p:stCondLst>
                            <p:childTnLst>
                              <p:par>
                                <p:cTn id="16" presetID="29" presetClass="entr" presetSubtype="0" fill="hold" nodeType="after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 calcmode="lin" valueType="num">
                                      <p:cBhvr>
                                        <p:cTn id="18" dur="2000" fill="hold"/>
                                        <p:tgtEl>
                                          <p:spTgt spid="7">
                                            <p:txEl>
                                              <p:pRg st="0" end="0"/>
                                            </p:txEl>
                                          </p:spTgt>
                                        </p:tgtEl>
                                        <p:attrNameLst>
                                          <p:attrName>ppt_x</p:attrName>
                                        </p:attrNameLst>
                                      </p:cBhvr>
                                      <p:tavLst>
                                        <p:tav tm="0">
                                          <p:val>
                                            <p:strVal val="#ppt_x-.2"/>
                                          </p:val>
                                        </p:tav>
                                        <p:tav tm="100000">
                                          <p:val>
                                            <p:strVal val="#ppt_x"/>
                                          </p:val>
                                        </p:tav>
                                      </p:tavLst>
                                    </p:anim>
                                    <p:anim calcmode="lin" valueType="num">
                                      <p:cBhvr>
                                        <p:cTn id="19" dur="2000" fill="hold"/>
                                        <p:tgtEl>
                                          <p:spTgt spid="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xEl>
                                              <p:pRg st="0" end="0"/>
                                            </p:txEl>
                                          </p:spTgt>
                                        </p:tgtEl>
                                      </p:cBhvr>
                                    </p:animEffect>
                                  </p:childTnLst>
                                </p:cTn>
                              </p:par>
                            </p:childTnLst>
                          </p:cTn>
                        </p:par>
                        <p:par>
                          <p:cTn id="21" fill="hold">
                            <p:stCondLst>
                              <p:cond delay="66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mbay.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571472" y="5500702"/>
            <a:ext cx="2359941" cy="707886"/>
          </a:xfrm>
          <a:prstGeom prst="rect">
            <a:avLst/>
          </a:prstGeom>
        </p:spPr>
        <p:txBody>
          <a:bodyPr wrap="none">
            <a:spAutoFit/>
            <a:scene3d>
              <a:camera prst="orthographicFront"/>
              <a:lightRig rig="flat" dir="tl"/>
            </a:scene3d>
            <a:sp3d contourW="19050" prstMaterial="clear">
              <a:bevelT w="50800" h="50800"/>
              <a:contourClr>
                <a:schemeClr val="accent5">
                  <a:tint val="70000"/>
                  <a:satMod val="180000"/>
                  <a:alpha val="70000"/>
                </a:schemeClr>
              </a:contourClr>
            </a:sp3d>
          </a:bodyPr>
          <a:lstStyle/>
          <a:p>
            <a:r>
              <a:rPr lang="es-ES" sz="4000" b="1" dirty="0" smtClean="0">
                <a:ln/>
                <a:solidFill>
                  <a:schemeClr val="accent5">
                    <a:tint val="50000"/>
                    <a:satMod val="180000"/>
                  </a:schemeClr>
                </a:solidFill>
                <a:latin typeface="Showcard Gothic" pitchFamily="82" charset="0"/>
              </a:rPr>
              <a:t>Bombay</a:t>
            </a:r>
            <a:endParaRPr lang="es-ES" sz="4000" b="1" dirty="0">
              <a:ln/>
              <a:solidFill>
                <a:schemeClr val="accent5">
                  <a:tint val="50000"/>
                  <a:satMod val="180000"/>
                </a:schemeClr>
              </a:solidFill>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000760" y="5500702"/>
            <a:ext cx="2359941"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Bombay</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714744" y="857232"/>
            <a:ext cx="4786346"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historia de los gatos Bombay se inicia hace pocos años en Estados Unidos. Más concretamente en </a:t>
            </a:r>
            <a:r>
              <a:rPr lang="es-ES" dirty="0" err="1" smtClean="0">
                <a:effectLst>
                  <a:outerShdw blurRad="38100" dist="38100" dir="2700000" algn="tl">
                    <a:srgbClr val="000000">
                      <a:alpha val="43137"/>
                    </a:srgbClr>
                  </a:outerShdw>
                </a:effectLst>
                <a:latin typeface="Agency FB" pitchFamily="34" charset="0"/>
              </a:rPr>
              <a:t>Kentuky</a:t>
            </a:r>
            <a:r>
              <a:rPr lang="es-ES" dirty="0" smtClean="0">
                <a:effectLst>
                  <a:outerShdw blurRad="38100" dist="38100" dir="2700000" algn="tl">
                    <a:srgbClr val="000000">
                      <a:alpha val="43137"/>
                    </a:srgbClr>
                  </a:outerShdw>
                </a:effectLst>
                <a:latin typeface="Agency FB" pitchFamily="34" charset="0"/>
              </a:rPr>
              <a:t>, en la década de los 50. La raza Bombay es el resultado del cruce entre los hermosos gatos </a:t>
            </a:r>
            <a:r>
              <a:rPr lang="es-ES" dirty="0" err="1" smtClean="0">
                <a:effectLst>
                  <a:outerShdw blurRad="38100" dist="38100" dir="2700000" algn="tl">
                    <a:srgbClr val="000000">
                      <a:alpha val="43137"/>
                    </a:srgbClr>
                  </a:outerShdw>
                </a:effectLst>
                <a:latin typeface="Agency FB" pitchFamily="34" charset="0"/>
              </a:rPr>
              <a:t>Burmeses</a:t>
            </a:r>
            <a:r>
              <a:rPr lang="es-ES" dirty="0" smtClean="0">
                <a:effectLst>
                  <a:outerShdw blurRad="38100" dist="38100" dir="2700000" algn="tl">
                    <a:srgbClr val="000000">
                      <a:alpha val="43137"/>
                    </a:srgbClr>
                  </a:outerShdw>
                </a:effectLst>
                <a:latin typeface="Agency FB" pitchFamily="34" charset="0"/>
              </a:rPr>
              <a:t> de tipo marrón y el ejemplar negro del gato americano de pelo corto o </a:t>
            </a:r>
            <a:r>
              <a:rPr lang="es-ES" dirty="0" err="1" smtClean="0">
                <a:effectLst>
                  <a:outerShdw blurRad="38100" dist="38100" dir="2700000" algn="tl">
                    <a:srgbClr val="000000">
                      <a:alpha val="43137"/>
                    </a:srgbClr>
                  </a:outerShdw>
                </a:effectLst>
                <a:latin typeface="Agency FB" pitchFamily="34" charset="0"/>
              </a:rPr>
              <a:t>Shorthair</a:t>
            </a:r>
            <a:r>
              <a:rPr lang="es-ES" dirty="0" smtClean="0">
                <a:effectLst>
                  <a:outerShdw blurRad="38100" dist="38100" dir="2700000" algn="tl">
                    <a:srgbClr val="000000">
                      <a:alpha val="43137"/>
                    </a:srgbClr>
                  </a:outerShdw>
                </a:effectLst>
                <a:latin typeface="Agency FB" pitchFamily="34" charset="0"/>
              </a:rPr>
              <a:t>.</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857224" y="3500438"/>
            <a:ext cx="4429155"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gato Bombay es un gato muy activo y  sobre todo es de carácter curioso. Así mismo le encanta jugar, trepar y cazar. Por la forma de su cuerpo y su forma de ser es un gato ágil y que adora estar en sitios altos. Es además un gato muy sociable y sobre todo cariñoso con sus amos.</a:t>
            </a:r>
          </a:p>
          <a:p>
            <a:r>
              <a:rPr lang="es-ES" dirty="0" smtClean="0">
                <a:effectLst>
                  <a:outerShdw blurRad="38100" dist="38100" dir="2700000" algn="tl">
                    <a:srgbClr val="000000">
                      <a:alpha val="43137"/>
                    </a:srgbClr>
                  </a:outerShdw>
                </a:effectLst>
                <a:latin typeface="Agency FB" pitchFamily="34" charset="0"/>
              </a:rPr>
              <a:t>Le  gusta mucho la vida en familia y se adapta muy bien a la vida en sitios pequeños, siempre que disponga de espacio para trepar o salir un poco.</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00035 -0.00115 C 0.01233 -0.02523 0.03334 -0.05972 0.05834 -0.05972 C 0.09532 -0.05972 0.12535 -0.02384 0.12535 0.02153 C 0.12535 0.03611 0.1224 0.04954 0.11632 0.06158 C 0.11736 0.06158 0.00035 0.24144 0.00035 0.24283 C 0.00035 0.24144 -0.11666 0.06158 -0.11562 0.06158 C -0.1217 0.04954 -0.12465 0.03611 -0.12465 0.02153 C -0.12465 -0.02384 -0.09461 -0.05972 -0.05659 -0.05972 C -0.03264 -0.05972 -0.01163 -0.02523 0.00035 -0.00115 Z " pathEditMode="relative" rAng="0" ptsTypes="fffffffff">
                                      <p:cBhvr>
                                        <p:cTn id="14" dur="2000" fill="hold"/>
                                        <p:tgtEl>
                                          <p:spTgt spid="5"/>
                                        </p:tgtEl>
                                        <p:attrNameLst>
                                          <p:attrName>ppt_x</p:attrName>
                                          <p:attrName>ppt_y</p:attrName>
                                        </p:attrNameLst>
                                      </p:cBhvr>
                                      <p:rCtr x="0" y="93"/>
                                    </p:animMotion>
                                  </p:childTnLst>
                                </p:cTn>
                              </p:par>
                            </p:childTnLst>
                          </p:cTn>
                        </p:par>
                        <p:par>
                          <p:cTn id="15" fill="hold">
                            <p:stCondLst>
                              <p:cond delay="30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0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sque de Noruega.jpg"/>
          <p:cNvPicPr>
            <a:picLocks noChangeAspect="1"/>
          </p:cNvPicPr>
          <p:nvPr/>
        </p:nvPicPr>
        <p:blipFill>
          <a:blip r:embed="rId2"/>
          <a:stretch>
            <a:fillRect/>
          </a:stretch>
        </p:blipFill>
        <p:spPr>
          <a:xfrm>
            <a:off x="0" y="0"/>
            <a:ext cx="9144000" cy="6844632"/>
          </a:xfrm>
          <a:prstGeom prst="rect">
            <a:avLst/>
          </a:prstGeom>
        </p:spPr>
      </p:pic>
      <p:sp>
        <p:nvSpPr>
          <p:cNvPr id="5" name="4 Rectángulo"/>
          <p:cNvSpPr/>
          <p:nvPr/>
        </p:nvSpPr>
        <p:spPr>
          <a:xfrm>
            <a:off x="0" y="1071546"/>
            <a:ext cx="2911373" cy="3785652"/>
          </a:xfrm>
          <a:prstGeom prst="rect">
            <a:avLst/>
          </a:prstGeom>
        </p:spPr>
        <p:txBody>
          <a:bodyPr wrap="none">
            <a:spAutoFit/>
          </a:bodyPr>
          <a:lstStyle/>
          <a:p>
            <a:pPr algn="ctr"/>
            <a:r>
              <a:rPr lang="pt-BR" sz="4000" b="1" cap="all" dirty="0" smtClean="0">
                <a:ln w="9000"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Gato </a:t>
            </a:r>
          </a:p>
          <a:p>
            <a:pPr algn="ctr"/>
            <a:r>
              <a:rPr lang="pt-BR" sz="4000" b="1" cap="all" dirty="0" smtClean="0">
                <a:ln w="9000"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silvestre </a:t>
            </a:r>
          </a:p>
          <a:p>
            <a:pPr algn="ctr"/>
            <a:r>
              <a:rPr lang="pt-BR" sz="4000" b="1" cap="all" dirty="0" smtClean="0">
                <a:ln w="9000"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Bosque</a:t>
            </a:r>
          </a:p>
          <a:p>
            <a:pPr algn="ctr"/>
            <a:r>
              <a:rPr lang="pt-BR" sz="4000" b="1" cap="all" dirty="0" smtClean="0">
                <a:ln w="9000"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 de</a:t>
            </a:r>
          </a:p>
          <a:p>
            <a:pPr algn="ctr"/>
            <a:r>
              <a:rPr lang="pt-BR" sz="4000" b="1" cap="all" dirty="0" smtClean="0">
                <a:ln w="9000"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 Noruega </a:t>
            </a:r>
          </a:p>
          <a:p>
            <a:pPr algn="ctr"/>
            <a:endParaRPr lang="es-ES" sz="4000" b="1" cap="all" dirty="0">
              <a:ln w="9000"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7" name="6 Rectángulo"/>
          <p:cNvSpPr/>
          <p:nvPr/>
        </p:nvSpPr>
        <p:spPr>
          <a:xfrm>
            <a:off x="5429256" y="3357562"/>
            <a:ext cx="2911373" cy="3785652"/>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Gato </a:t>
            </a:r>
          </a:p>
          <a:p>
            <a:pPr algn="ctr"/>
            <a:r>
              <a:rPr lang="pt-B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silvestre </a:t>
            </a:r>
          </a:p>
          <a:p>
            <a:pPr algn="ctr"/>
            <a:r>
              <a:rPr lang="pt-B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Bosque</a:t>
            </a:r>
          </a:p>
          <a:p>
            <a:pPr algn="ctr"/>
            <a:r>
              <a:rPr lang="pt-B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de</a:t>
            </a:r>
          </a:p>
          <a:p>
            <a:pPr algn="ctr"/>
            <a:r>
              <a:rPr lang="pt-B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Noruega </a:t>
            </a:r>
          </a:p>
          <a:p>
            <a:pPr algn="ct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8" name="7 CuadroTexto"/>
          <p:cNvSpPr txBox="1"/>
          <p:nvPr/>
        </p:nvSpPr>
        <p:spPr>
          <a:xfrm>
            <a:off x="3786182" y="857232"/>
            <a:ext cx="4714908"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Uno de los aspectos más interesantes del origen de esta raza de gatos la encontramos en los bosques de noruega, lugar donde se creía que vivía un animal con poderes sobrenaturales.  Este felino era particularmente asociado con prácticas de brujería o reencarnaciones de personas con poderes mágicos.</a:t>
            </a:r>
            <a:endParaRPr lang="es-ES" dirty="0">
              <a:effectLst>
                <a:outerShdw blurRad="38100" dist="38100" dir="2700000" algn="tl">
                  <a:srgbClr val="000000">
                    <a:alpha val="43137"/>
                  </a:srgbClr>
                </a:outerShdw>
              </a:effectLst>
              <a:latin typeface="Agency FB" pitchFamily="34" charset="0"/>
            </a:endParaRPr>
          </a:p>
        </p:txBody>
      </p:sp>
      <p:sp>
        <p:nvSpPr>
          <p:cNvPr id="9" name="8 CuadroTexto"/>
          <p:cNvSpPr txBox="1"/>
          <p:nvPr/>
        </p:nvSpPr>
        <p:spPr>
          <a:xfrm>
            <a:off x="928662" y="3500438"/>
            <a:ext cx="4214842" cy="2062103"/>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latin typeface="Agency FB" pitchFamily="34" charset="0"/>
              </a:rPr>
              <a:t>A pesar de lo que se pueda pensar sobre esta raza de gatos por su nombre, no es un gato muy aventurero. En general son gatos muy tranquilos pero guardan cierta curiosidad propia heredada de su origen salvaje. Por ello es normal que si llega un nuevo miembro en la familia o se realiza algún cambio dentro de casa, no dudará en ir a verlo. Son gatos muy inteligentes e independientes, pero son agradables y dulces con sus amos.</a:t>
            </a:r>
            <a:endParaRPr lang="es-ES" sz="1600" dirty="0">
              <a:effectLst>
                <a:outerShdw blurRad="38100" dist="38100" dir="2700000" algn="tl">
                  <a:srgbClr val="000000">
                    <a:alpha val="43137"/>
                  </a:srgbClr>
                </a:outerShdw>
              </a:effectLst>
              <a:latin typeface="Agency FB" pitchFamily="34" charset="0"/>
            </a:endParaRPr>
          </a:p>
        </p:txBody>
      </p:sp>
      <p:sp>
        <p:nvSpPr>
          <p:cNvPr id="10" name="9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1+#ppt_w/2"/>
                                          </p:val>
                                        </p:tav>
                                        <p:tav tm="100000">
                                          <p:val>
                                            <p:strVal val="#ppt_x"/>
                                          </p:val>
                                        </p:tav>
                                      </p:tavLst>
                                    </p:anim>
                                    <p:anim calcmode="lin" valueType="num">
                                      <p:cBhvr additive="base">
                                        <p:cTn id="12" dur="2000" fill="hold"/>
                                        <p:tgtEl>
                                          <p:spTgt spid="7"/>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7"/>
                                        </p:tgtEl>
                                        <p:attrNameLst>
                                          <p:attrName>ppt_x</p:attrName>
                                          <p:attrName>ppt_y</p:attrName>
                                        </p:attrNameLst>
                                      </p:cBhvr>
                                    </p:animMotion>
                                  </p:childTnLst>
                                </p:cTn>
                              </p:par>
                            </p:childTnLst>
                          </p:cTn>
                        </p:par>
                        <p:par>
                          <p:cTn id="15" fill="hold">
                            <p:stCondLst>
                              <p:cond delay="7400"/>
                            </p:stCondLst>
                            <p:childTnLst>
                              <p:par>
                                <p:cTn id="16" presetID="29"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ppt_x</p:attrName>
                                        </p:attrNameLst>
                                      </p:cBhvr>
                                      <p:tavLst>
                                        <p:tav tm="0">
                                          <p:val>
                                            <p:strVal val="#ppt_x-.2"/>
                                          </p:val>
                                        </p:tav>
                                        <p:tav tm="100000">
                                          <p:val>
                                            <p:strVal val="#ppt_x"/>
                                          </p:val>
                                        </p:tav>
                                      </p:tavLst>
                                    </p:anim>
                                    <p:anim calcmode="lin" valueType="num">
                                      <p:cBhvr>
                                        <p:cTn id="19"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0" dur="2000"/>
                                        <p:tgtEl>
                                          <p:spTgt spid="8"/>
                                        </p:tgtEl>
                                      </p:cBhvr>
                                    </p:animEffect>
                                  </p:childTnLst>
                                </p:cTn>
                              </p:par>
                            </p:childTnLst>
                          </p:cTn>
                        </p:par>
                        <p:par>
                          <p:cTn id="21" fill="hold">
                            <p:stCondLst>
                              <p:cond delay="9400"/>
                            </p:stCondLst>
                            <p:childTnLst>
                              <p:par>
                                <p:cTn id="22" presetID="29"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ppt_x</p:attrName>
                                        </p:attrNameLst>
                                      </p:cBhvr>
                                      <p:tavLst>
                                        <p:tav tm="0">
                                          <p:val>
                                            <p:strVal val="#ppt_x-.2"/>
                                          </p:val>
                                        </p:tav>
                                        <p:tav tm="100000">
                                          <p:val>
                                            <p:strVal val="#ppt_x"/>
                                          </p:val>
                                        </p:tav>
                                      </p:tavLst>
                                    </p:anim>
                                    <p:anim calcmode="lin" valueType="num">
                                      <p:cBhvr>
                                        <p:cTn id="25"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9" grpId="0"/>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urmill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1000100" y="500042"/>
            <a:ext cx="2767104" cy="707886"/>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4000" b="1" dirty="0" err="1" smtClean="0">
                <a:ln w="11430">
                  <a:solidFill>
                    <a:schemeClr val="tx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Showcard Gothic" pitchFamily="82" charset="0"/>
              </a:rPr>
              <a:t>Burmilla</a:t>
            </a:r>
            <a:endParaRPr lang="es-ES" sz="4000" b="1" dirty="0">
              <a:ln w="11430">
                <a:solidFill>
                  <a:schemeClr val="tx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00208 0.00347 C 0.01406 -0.0206 0.03507 -0.0551 0.06007 -0.0551 C 0.09705 -0.0551 0.12708 -0.01922 0.12708 0.02615 C 0.12708 0.04074 0.12413 0.05416 0.11806 0.0662 C 0.1191 0.0662 0.00208 0.24606 0.00208 0.24745 C 0.00208 0.24606 -0.11493 0.0662 -0.11389 0.0662 C -0.11996 0.05416 -0.12292 0.04074 -0.12292 0.02615 C -0.12292 -0.01922 -0.09288 -0.0551 -0.05486 -0.0551 C -0.0309 -0.0551 -0.0099 -0.0206 0.00208 0.00347 Z " pathEditMode="relative" rAng="0" ptsTypes="fffffffff">
                                      <p:cBhvr>
                                        <p:cTn id="14" dur="2000" fill="hold"/>
                                        <p:tgtEl>
                                          <p:spTgt spid="5"/>
                                        </p:tgtEl>
                                        <p:attrNameLst>
                                          <p:attrName>ppt_x</p:attrName>
                                          <p:attrName>ppt_y</p:attrName>
                                        </p:attrNameLst>
                                      </p:cBhvr>
                                      <p:rCtr x="0"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7" name="6 Rectángulo"/>
          <p:cNvSpPr/>
          <p:nvPr/>
        </p:nvSpPr>
        <p:spPr>
          <a:xfrm>
            <a:off x="5857884" y="5643578"/>
            <a:ext cx="2767104"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Burmilla</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8" name="7 CuadroTexto"/>
          <p:cNvSpPr txBox="1"/>
          <p:nvPr/>
        </p:nvSpPr>
        <p:spPr>
          <a:xfrm>
            <a:off x="3929058" y="928670"/>
            <a:ext cx="4429156"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origen de esta raza lo encontramos en Reino Unido y surgió en la década de los 80 tras una perfecta combinación entre las razas persas Chinchilla y la </a:t>
            </a:r>
            <a:r>
              <a:rPr lang="es-ES" dirty="0" err="1" smtClean="0">
                <a:effectLst>
                  <a:outerShdw blurRad="38100" dist="38100" dir="2700000" algn="tl">
                    <a:srgbClr val="000000">
                      <a:alpha val="43137"/>
                    </a:srgbClr>
                  </a:outerShdw>
                </a:effectLst>
                <a:latin typeface="Agency FB" pitchFamily="34" charset="0"/>
              </a:rPr>
              <a:t>Burmés</a:t>
            </a:r>
            <a:r>
              <a:rPr lang="es-ES" dirty="0" smtClean="0">
                <a:effectLst>
                  <a:outerShdw blurRad="38100" dist="38100" dir="2700000" algn="tl">
                    <a:srgbClr val="000000">
                      <a:alpha val="43137"/>
                    </a:srgbClr>
                  </a:outerShdw>
                </a:effectLst>
                <a:latin typeface="Agency FB" pitchFamily="34" charset="0"/>
              </a:rPr>
              <a:t> lila. Actualmente cuenta con reconocimiento como raza en la </a:t>
            </a:r>
            <a:r>
              <a:rPr lang="es-ES" dirty="0" err="1" smtClean="0">
                <a:effectLst>
                  <a:outerShdw blurRad="38100" dist="38100" dir="2700000" algn="tl">
                    <a:srgbClr val="000000">
                      <a:alpha val="43137"/>
                    </a:srgbClr>
                  </a:outerShdw>
                </a:effectLst>
                <a:latin typeface="Agency FB" pitchFamily="34" charset="0"/>
              </a:rPr>
              <a:t>FIFe</a:t>
            </a:r>
            <a:r>
              <a:rPr lang="es-ES" dirty="0" smtClean="0">
                <a:effectLst>
                  <a:outerShdw blurRad="38100" dist="38100" dir="2700000" algn="tl">
                    <a:srgbClr val="000000">
                      <a:alpha val="43137"/>
                    </a:srgbClr>
                  </a:outerShdw>
                </a:effectLst>
                <a:latin typeface="Agency FB" pitchFamily="34" charset="0"/>
              </a:rPr>
              <a:t>, que es una de las organizaciones de razas felinas más distinguidas a nivel mundial.</a:t>
            </a:r>
            <a:endParaRPr lang="es-ES" dirty="0">
              <a:effectLst>
                <a:outerShdw blurRad="38100" dist="38100" dir="2700000" algn="tl">
                  <a:srgbClr val="000000">
                    <a:alpha val="43137"/>
                  </a:srgbClr>
                </a:outerShdw>
              </a:effectLst>
              <a:latin typeface="Agency FB" pitchFamily="34" charset="0"/>
            </a:endParaRPr>
          </a:p>
        </p:txBody>
      </p:sp>
      <p:sp>
        <p:nvSpPr>
          <p:cNvPr id="9" name="8 CuadroTexto"/>
          <p:cNvSpPr txBox="1"/>
          <p:nvPr/>
        </p:nvSpPr>
        <p:spPr>
          <a:xfrm>
            <a:off x="857224" y="3357562"/>
            <a:ext cx="4572032"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carácter de este hermoso gato se distingue por ser amigable, tranquilo y también cariñoso y lleno de energía. Además es un gato muy sociable, juguetón y al que le encanta la actividad.</a:t>
            </a:r>
          </a:p>
          <a:p>
            <a:r>
              <a:rPr lang="es-ES" dirty="0" smtClean="0">
                <a:effectLst>
                  <a:outerShdw blurRad="38100" dist="38100" dir="2700000" algn="tl">
                    <a:srgbClr val="000000">
                      <a:alpha val="43137"/>
                    </a:srgbClr>
                  </a:outerShdw>
                </a:effectLst>
                <a:latin typeface="Agency FB" pitchFamily="34" charset="0"/>
              </a:rPr>
              <a:t>Es una raza que se adapta muy fácilmente a la vida con personas y otros animales, aunque no está de más prestar atención a sus comportamientos. No es para nada agresivo y es muy cariñoso, principalmente con su dueño.</a:t>
            </a:r>
          </a:p>
          <a:p>
            <a:endParaRPr lang="es-ES" dirty="0">
              <a:effectLst>
                <a:outerShdw blurRad="38100" dist="38100" dir="2700000" algn="tl">
                  <a:srgbClr val="000000">
                    <a:alpha val="43137"/>
                  </a:srgbClr>
                </a:outerShdw>
              </a:effectLst>
              <a:latin typeface="Agency FB" pitchFamily="34" charset="0"/>
            </a:endParaRPr>
          </a:p>
        </p:txBody>
      </p:sp>
      <p:sp>
        <p:nvSpPr>
          <p:cNvPr id="10" name="9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1+#ppt_w/2"/>
                                          </p:val>
                                        </p:tav>
                                        <p:tav tm="100000">
                                          <p:val>
                                            <p:strVal val="#ppt_x"/>
                                          </p:val>
                                        </p:tav>
                                      </p:tavLst>
                                    </p:anim>
                                    <p:anim calcmode="lin" valueType="num">
                                      <p:cBhvr additive="base">
                                        <p:cTn id="12" dur="2000" fill="hold"/>
                                        <p:tgtEl>
                                          <p:spTgt spid="7"/>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7"/>
                                        </p:tgtEl>
                                        <p:attrNameLst>
                                          <p:attrName>ppt_x</p:attrName>
                                          <p:attrName>ppt_y</p:attrName>
                                        </p:attrNameLst>
                                      </p:cBhvr>
                                    </p:animMotion>
                                  </p:childTnLst>
                                </p:cTn>
                              </p:par>
                            </p:childTnLst>
                          </p:cTn>
                        </p:par>
                        <p:par>
                          <p:cTn id="15" fill="hold">
                            <p:stCondLst>
                              <p:cond delay="3400"/>
                            </p:stCondLst>
                            <p:childTnLst>
                              <p:par>
                                <p:cTn id="16" presetID="29"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ppt_x</p:attrName>
                                        </p:attrNameLst>
                                      </p:cBhvr>
                                      <p:tavLst>
                                        <p:tav tm="0">
                                          <p:val>
                                            <p:strVal val="#ppt_x-.2"/>
                                          </p:val>
                                        </p:tav>
                                        <p:tav tm="100000">
                                          <p:val>
                                            <p:strVal val="#ppt_x"/>
                                          </p:val>
                                        </p:tav>
                                      </p:tavLst>
                                    </p:anim>
                                    <p:anim calcmode="lin" valueType="num">
                                      <p:cBhvr>
                                        <p:cTn id="19"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0" dur="2000"/>
                                        <p:tgtEl>
                                          <p:spTgt spid="8"/>
                                        </p:tgtEl>
                                      </p:cBhvr>
                                    </p:animEffect>
                                  </p:childTnLst>
                                </p:cTn>
                              </p:par>
                            </p:childTnLst>
                          </p:cTn>
                        </p:par>
                        <p:par>
                          <p:cTn id="21" fill="hold">
                            <p:stCondLst>
                              <p:cond delay="5400"/>
                            </p:stCondLst>
                            <p:childTnLst>
                              <p:par>
                                <p:cTn id="22" presetID="29"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ppt_x</p:attrName>
                                        </p:attrNameLst>
                                      </p:cBhvr>
                                      <p:tavLst>
                                        <p:tav tm="0">
                                          <p:val>
                                            <p:strVal val="#ppt_x-.2"/>
                                          </p:val>
                                        </p:tav>
                                        <p:tav tm="100000">
                                          <p:val>
                                            <p:strVal val="#ppt_x"/>
                                          </p:val>
                                        </p:tav>
                                      </p:tavLst>
                                    </p:anim>
                                    <p:anim calcmode="lin" valueType="num">
                                      <p:cBhvr>
                                        <p:cTn id="25"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9" grpId="0"/>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lico1.jpg"/>
          <p:cNvPicPr>
            <a:picLocks noChangeAspect="1"/>
          </p:cNvPicPr>
          <p:nvPr/>
        </p:nvPicPr>
        <p:blipFill>
          <a:blip r:embed="rId2"/>
          <a:stretch>
            <a:fillRect/>
          </a:stretch>
        </p:blipFill>
        <p:spPr>
          <a:xfrm>
            <a:off x="0" y="13342"/>
            <a:ext cx="9144000" cy="6844658"/>
          </a:xfrm>
          <a:prstGeom prst="rect">
            <a:avLst/>
          </a:prstGeom>
        </p:spPr>
      </p:pic>
      <p:sp>
        <p:nvSpPr>
          <p:cNvPr id="5" name="4 Rectángulo"/>
          <p:cNvSpPr/>
          <p:nvPr/>
        </p:nvSpPr>
        <p:spPr>
          <a:xfrm>
            <a:off x="3000364" y="500042"/>
            <a:ext cx="2544286" cy="923330"/>
          </a:xfrm>
          <a:prstGeom prst="rect">
            <a:avLst/>
          </a:prstGeom>
        </p:spPr>
        <p:txBody>
          <a:bodyPr wrap="none">
            <a:spAutoFit/>
          </a:bodyPr>
          <a:lstStyle/>
          <a:p>
            <a:r>
              <a:rPr lang="es-ES" sz="5400" b="1" cap="all" dirty="0" err="1"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cálico</a:t>
            </a:r>
            <a:endParaRPr lang="es-ES" sz="5400" b="1" cap="all" dirty="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357950" y="5429264"/>
            <a:ext cx="1970411"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cálico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4000496" y="714356"/>
            <a:ext cx="4143404"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Conocidos por su pelaje de tres colores, los gatos calicó no son una raza, simplemente tienen una apariencia "calicó". Están caracterizados por sus manchas blancas, naranjas y negras originadas por el silenciamiento de los cromosomas X. </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785786" y="3929066"/>
            <a:ext cx="4643470"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Generalmente, un gatito es juguetón, social y tiene energía, pero nunca en exceso. Usualmente están muy activos o durmiendo profundamente, casi sin hacer otra cosa (excepto comer). Si tu gatito es poco sociable o muy agresivo, adapta tu proceso de entrenamiento evaluando sus diferencias de personalidad. El ambiente que le brindes será el factor de personalidad más importante de todos</a:t>
            </a:r>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0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0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lifornia Spangled.jpg"/>
          <p:cNvPicPr>
            <a:picLocks noChangeAspect="1"/>
          </p:cNvPicPr>
          <p:nvPr/>
        </p:nvPicPr>
        <p:blipFill>
          <a:blip r:embed="rId2"/>
          <a:stretch>
            <a:fillRect/>
          </a:stretch>
        </p:blipFill>
        <p:spPr>
          <a:xfrm>
            <a:off x="-1" y="0"/>
            <a:ext cx="9179719" cy="6858000"/>
          </a:xfrm>
          <a:prstGeom prst="rect">
            <a:avLst/>
          </a:prstGeom>
        </p:spPr>
      </p:pic>
      <p:sp>
        <p:nvSpPr>
          <p:cNvPr id="5" name="4 Rectángulo"/>
          <p:cNvSpPr/>
          <p:nvPr/>
        </p:nvSpPr>
        <p:spPr>
          <a:xfrm>
            <a:off x="642910" y="428604"/>
            <a:ext cx="3161443" cy="1323439"/>
          </a:xfrm>
          <a:prstGeom prst="rect">
            <a:avLst/>
          </a:prstGeom>
        </p:spPr>
        <p:txBody>
          <a:bodyPr wrap="none">
            <a:spAutoFit/>
          </a:bodyPr>
          <a:lstStyle/>
          <a:p>
            <a:pPr algn="ctr"/>
            <a:r>
              <a:rPr lang="es-ES" sz="4000" b="1" cap="all" dirty="0" smtClean="0">
                <a:ln w="9000" cmpd="sng">
                  <a:solidFill>
                    <a:schemeClr val="tx2">
                      <a:lumMod val="25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California</a:t>
            </a:r>
          </a:p>
          <a:p>
            <a:pPr algn="ctr"/>
            <a:r>
              <a:rPr lang="es-ES" sz="4000" b="1" cap="all" dirty="0" smtClean="0">
                <a:ln w="9000" cmpd="sng">
                  <a:solidFill>
                    <a:schemeClr val="tx2">
                      <a:lumMod val="25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 </a:t>
            </a:r>
            <a:r>
              <a:rPr lang="es-ES" sz="4000" b="1" cap="all" dirty="0" err="1" smtClean="0">
                <a:ln w="9000" cmpd="sng">
                  <a:solidFill>
                    <a:schemeClr val="tx2">
                      <a:lumMod val="25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Spangled</a:t>
            </a:r>
            <a:endParaRPr lang="es-ES" sz="4000" b="1" cap="all" dirty="0">
              <a:ln w="9000" cmpd="sng">
                <a:solidFill>
                  <a:schemeClr val="tx2">
                    <a:lumMod val="25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2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643570" y="5143512"/>
            <a:ext cx="3161443"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California</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Spangled</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929058" y="642918"/>
            <a:ext cx="4500594"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idea de crear esta raza surge en California (como su propio nombre nos indica) buscando la creación de un gato con aspecto similar a un leopardo. Fue en el año 1895 y tras varios intentos cuando se logra dar con un gato con apariencia fuerte y salvaje, pero con un carácter dócil y amigable. Porque así son los gatos de la raza California </a:t>
            </a:r>
            <a:r>
              <a:rPr lang="es-ES" dirty="0" err="1" smtClean="0">
                <a:effectLst>
                  <a:outerShdw blurRad="38100" dist="38100" dir="2700000" algn="tl">
                    <a:srgbClr val="000000">
                      <a:alpha val="43137"/>
                    </a:srgbClr>
                  </a:outerShdw>
                </a:effectLst>
                <a:latin typeface="Agency FB" pitchFamily="34" charset="0"/>
              </a:rPr>
              <a:t>Spangled</a:t>
            </a:r>
            <a:r>
              <a:rPr lang="es-ES" dirty="0" smtClean="0"/>
              <a:t>.</a:t>
            </a:r>
            <a:endParaRPr lang="es-ES" dirty="0"/>
          </a:p>
        </p:txBody>
      </p:sp>
      <p:sp>
        <p:nvSpPr>
          <p:cNvPr id="9" name="8 CuadroTexto"/>
          <p:cNvSpPr txBox="1"/>
          <p:nvPr/>
        </p:nvSpPr>
        <p:spPr>
          <a:xfrm>
            <a:off x="928662" y="3357562"/>
            <a:ext cx="4572032" cy="286232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Los gatos California </a:t>
            </a:r>
            <a:r>
              <a:rPr lang="es-ES" dirty="0" err="1" smtClean="0">
                <a:effectLst>
                  <a:outerShdw blurRad="38100" dist="38100" dir="2700000" algn="tl">
                    <a:srgbClr val="000000">
                      <a:alpha val="43137"/>
                    </a:srgbClr>
                  </a:outerShdw>
                </a:effectLst>
                <a:latin typeface="Agency FB" pitchFamily="34" charset="0"/>
              </a:rPr>
              <a:t>Spangled</a:t>
            </a:r>
            <a:r>
              <a:rPr lang="es-ES" dirty="0" smtClean="0">
                <a:effectLst>
                  <a:outerShdw blurRad="38100" dist="38100" dir="2700000" algn="tl">
                    <a:srgbClr val="000000">
                      <a:alpha val="43137"/>
                    </a:srgbClr>
                  </a:outerShdw>
                </a:effectLst>
                <a:latin typeface="Agency FB" pitchFamily="34" charset="0"/>
              </a:rPr>
              <a:t> presentan un carácter adorable. Son animales muy afectivos y muy sociables, aunque son poco tranquilos. Éstos presentan una energía prácticamente inagotable.</a:t>
            </a:r>
          </a:p>
          <a:p>
            <a:r>
              <a:rPr lang="es-ES" dirty="0" smtClean="0">
                <a:effectLst>
                  <a:outerShdw blurRad="38100" dist="38100" dir="2700000" algn="tl">
                    <a:srgbClr val="000000">
                      <a:alpha val="43137"/>
                    </a:srgbClr>
                  </a:outerShdw>
                </a:effectLst>
                <a:latin typeface="Agency FB" pitchFamily="34" charset="0"/>
              </a:rPr>
              <a:t>Además son gatos muy inteligentes y con un instinto cazador muy desarrollado. Aunque esto no tiene que preocuparnos, porque generalmente son excelentes gatos de compañía. Como decíamos anteriormente, son muy cariñosos y les encanta dar y recibir mimos</a:t>
            </a:r>
          </a:p>
          <a:p>
            <a:endParaRPr lang="es-ES"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4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676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8760"/>
                            </p:stCondLst>
                            <p:childTnLst>
                              <p:par>
                                <p:cTn id="22" presetID="29"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ppt_x</p:attrName>
                                        </p:attrNameLst>
                                      </p:cBhvr>
                                      <p:tavLst>
                                        <p:tav tm="0">
                                          <p:val>
                                            <p:strVal val="#ppt_x-.2"/>
                                          </p:val>
                                        </p:tav>
                                        <p:tav tm="100000">
                                          <p:val>
                                            <p:strVal val="#ppt_x"/>
                                          </p:val>
                                        </p:tav>
                                      </p:tavLst>
                                    </p:anim>
                                    <p:anim calcmode="lin" valueType="num">
                                      <p:cBhvr>
                                        <p:cTn id="25"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9" grpId="0"/>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lonel Meow Breed..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1857356" y="928670"/>
            <a:ext cx="6192721" cy="707886"/>
          </a:xfrm>
          <a:prstGeom prst="rect">
            <a:avLst/>
          </a:prstGeom>
        </p:spPr>
        <p:txBody>
          <a:bodyPr wrap="none">
            <a:spAutoFit/>
          </a:bodyPr>
          <a:lstStyle/>
          <a:p>
            <a:r>
              <a:rPr lang="es-ES" sz="4000" b="1" dirty="0" err="1" smtClean="0">
                <a:ln w="31550" cmpd="sng">
                  <a:solidFill>
                    <a:schemeClr val="tx2">
                      <a:lumMod val="25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Showcard Gothic" pitchFamily="82" charset="0"/>
              </a:rPr>
              <a:t>Colonel</a:t>
            </a:r>
            <a:r>
              <a:rPr lang="es-ES" sz="4000" b="1" dirty="0" smtClean="0">
                <a:ln w="31550" cmpd="sng">
                  <a:solidFill>
                    <a:schemeClr val="tx2">
                      <a:lumMod val="25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Showcard Gothic" pitchFamily="82" charset="0"/>
              </a:rPr>
              <a:t>   </a:t>
            </a:r>
            <a:r>
              <a:rPr lang="es-ES" sz="4000" b="1" dirty="0" err="1" smtClean="0">
                <a:ln w="31550" cmpd="sng">
                  <a:solidFill>
                    <a:schemeClr val="tx2">
                      <a:lumMod val="25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Showcard Gothic" pitchFamily="82" charset="0"/>
              </a:rPr>
              <a:t>Meow</a:t>
            </a:r>
            <a:r>
              <a:rPr lang="es-ES" sz="4000" b="1" dirty="0" smtClean="0">
                <a:ln w="31550" cmpd="sng">
                  <a:solidFill>
                    <a:schemeClr val="tx2">
                      <a:lumMod val="25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Showcard Gothic" pitchFamily="82" charset="0"/>
              </a:rPr>
              <a:t>   </a:t>
            </a:r>
            <a:r>
              <a:rPr lang="es-ES" sz="4000" b="1" dirty="0" err="1" smtClean="0">
                <a:ln w="31550" cmpd="sng">
                  <a:solidFill>
                    <a:schemeClr val="tx2">
                      <a:lumMod val="25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Showcard Gothic" pitchFamily="82" charset="0"/>
              </a:rPr>
              <a:t>Breed</a:t>
            </a:r>
            <a:endParaRPr lang="es-ES" sz="4000" b="1" dirty="0">
              <a:ln w="31550" cmpd="sng">
                <a:solidFill>
                  <a:schemeClr val="tx2">
                    <a:lumMod val="25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072198" y="4643446"/>
            <a:ext cx="2513830" cy="1938992"/>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Colonel</a:t>
            </a: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Meow</a:t>
            </a: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Breed</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857620" y="1071546"/>
            <a:ext cx="4572032" cy="1477328"/>
          </a:xfrm>
          <a:prstGeom prst="rect">
            <a:avLst/>
          </a:prstGeom>
          <a:noFill/>
        </p:spPr>
        <p:txBody>
          <a:bodyPr wrap="square" rtlCol="0">
            <a:spAutoFit/>
          </a:bodyPr>
          <a:lstStyle/>
          <a:p>
            <a:r>
              <a:rPr lang="es-ES" dirty="0" err="1" smtClean="0">
                <a:effectLst>
                  <a:outerShdw blurRad="38100" dist="38100" dir="2700000" algn="tl">
                    <a:srgbClr val="000000">
                      <a:alpha val="43137"/>
                    </a:srgbClr>
                  </a:outerShdw>
                </a:effectLst>
                <a:latin typeface="Agency FB" pitchFamily="34" charset="0"/>
              </a:rPr>
              <a:t>Colonel</a:t>
            </a:r>
            <a:r>
              <a:rPr lang="es-ES" dirty="0" smtClean="0">
                <a:effectLst>
                  <a:outerShdw blurRad="38100" dist="38100" dir="2700000" algn="tl">
                    <a:srgbClr val="000000">
                      <a:alpha val="43137"/>
                    </a:srgbClr>
                  </a:outerShdw>
                </a:effectLst>
                <a:latin typeface="Agency FB" pitchFamily="34" charset="0"/>
              </a:rPr>
              <a:t> </a:t>
            </a:r>
            <a:r>
              <a:rPr lang="es-ES" dirty="0" err="1" smtClean="0">
                <a:effectLst>
                  <a:outerShdw blurRad="38100" dist="38100" dir="2700000" algn="tl">
                    <a:srgbClr val="000000">
                      <a:alpha val="43137"/>
                    </a:srgbClr>
                  </a:outerShdw>
                </a:effectLst>
                <a:latin typeface="Agency FB" pitchFamily="34" charset="0"/>
              </a:rPr>
              <a:t>Meow</a:t>
            </a:r>
            <a:r>
              <a:rPr lang="es-ES" dirty="0" smtClean="0">
                <a:effectLst>
                  <a:outerShdw blurRad="38100" dist="38100" dir="2700000" algn="tl">
                    <a:srgbClr val="000000">
                      <a:alpha val="43137"/>
                    </a:srgbClr>
                  </a:outerShdw>
                </a:effectLst>
                <a:latin typeface="Agency FB" pitchFamily="34" charset="0"/>
              </a:rPr>
              <a:t>. Este gato con cara de pocos amigos es un Persa </a:t>
            </a:r>
            <a:r>
              <a:rPr lang="es-ES" dirty="0" err="1" smtClean="0">
                <a:effectLst>
                  <a:outerShdw blurRad="38100" dist="38100" dir="2700000" algn="tl">
                    <a:srgbClr val="000000">
                      <a:alpha val="43137"/>
                    </a:srgbClr>
                  </a:outerShdw>
                </a:effectLst>
                <a:latin typeface="Agency FB" pitchFamily="34" charset="0"/>
              </a:rPr>
              <a:t>Himalayo</a:t>
            </a:r>
            <a:r>
              <a:rPr lang="es-ES" dirty="0" smtClean="0">
                <a:effectLst>
                  <a:outerShdw blurRad="38100" dist="38100" dir="2700000" algn="tl">
                    <a:srgbClr val="000000">
                      <a:alpha val="43137"/>
                    </a:srgbClr>
                  </a:outerShdw>
                </a:effectLst>
                <a:latin typeface="Agency FB" pitchFamily="34" charset="0"/>
              </a:rPr>
              <a:t>  , El pelo de </a:t>
            </a:r>
            <a:r>
              <a:rPr lang="es-ES" dirty="0" err="1" smtClean="0">
                <a:effectLst>
                  <a:outerShdw blurRad="38100" dist="38100" dir="2700000" algn="tl">
                    <a:srgbClr val="000000">
                      <a:alpha val="43137"/>
                    </a:srgbClr>
                  </a:outerShdw>
                </a:effectLst>
                <a:latin typeface="Agency FB" pitchFamily="34" charset="0"/>
              </a:rPr>
              <a:t>Meow</a:t>
            </a:r>
            <a:r>
              <a:rPr lang="es-ES" dirty="0" smtClean="0">
                <a:effectLst>
                  <a:outerShdw blurRad="38100" dist="38100" dir="2700000" algn="tl">
                    <a:srgbClr val="000000">
                      <a:alpha val="43137"/>
                    </a:srgbClr>
                  </a:outerShdw>
                </a:effectLst>
                <a:latin typeface="Agency FB" pitchFamily="34" charset="0"/>
              </a:rPr>
              <a:t> mide casi 23 centímetros, lo que lo convierte en un felino único en su especie, también porque su denso pelambre requiere de cuidados muy a detalle.</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1142976" y="3786190"/>
            <a:ext cx="4143404" cy="1200329"/>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extraña mirada que posee la mascota, que para algunos llega a ser incluso maligna, es una de las características que también llama la atención de los curiosos.</a:t>
            </a:r>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50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70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nish Rex.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500034" y="928670"/>
            <a:ext cx="3780202" cy="707886"/>
          </a:xfrm>
          <a:prstGeom prst="rect">
            <a:avLst/>
          </a:prstGeom>
        </p:spPr>
        <p:txBody>
          <a:bodyPr wrap="none">
            <a:spAutoFit/>
          </a:bodyPr>
          <a:lstStyle/>
          <a:p>
            <a:r>
              <a:rPr lang="es-ES" sz="4000" b="1" cap="all"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Cornish</a:t>
            </a:r>
            <a:r>
              <a:rPr lang="es-ES"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   </a:t>
            </a:r>
            <a:r>
              <a:rPr lang="es-ES" sz="4000" b="1" cap="all"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Rex</a:t>
            </a:r>
            <a:endParaRPr lang="es-ES"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CuadroTexto"/>
          <p:cNvSpPr txBox="1"/>
          <p:nvPr/>
        </p:nvSpPr>
        <p:spPr>
          <a:xfrm>
            <a:off x="3857620" y="928670"/>
            <a:ext cx="4500593"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origen de esta raza la encontramos en Gran Bretaña, en la década de los 50. El </a:t>
            </a:r>
            <a:r>
              <a:rPr lang="es-ES" dirty="0" err="1" smtClean="0">
                <a:effectLst>
                  <a:outerShdw blurRad="38100" dist="38100" dir="2700000" algn="tl">
                    <a:srgbClr val="000000">
                      <a:alpha val="43137"/>
                    </a:srgbClr>
                  </a:outerShdw>
                </a:effectLst>
                <a:latin typeface="Agency FB" pitchFamily="34" charset="0"/>
              </a:rPr>
              <a:t>Cornish</a:t>
            </a:r>
            <a:r>
              <a:rPr lang="es-ES" dirty="0" smtClean="0">
                <a:effectLst>
                  <a:outerShdw blurRad="38100" dist="38100" dir="2700000" algn="tl">
                    <a:srgbClr val="000000">
                      <a:alpha val="43137"/>
                    </a:srgbClr>
                  </a:outerShdw>
                </a:effectLst>
                <a:latin typeface="Agency FB" pitchFamily="34" charset="0"/>
              </a:rPr>
              <a:t> </a:t>
            </a:r>
            <a:r>
              <a:rPr lang="es-ES" dirty="0" err="1" smtClean="0">
                <a:effectLst>
                  <a:outerShdw blurRad="38100" dist="38100" dir="2700000" algn="tl">
                    <a:srgbClr val="000000">
                      <a:alpha val="43137"/>
                    </a:srgbClr>
                  </a:outerShdw>
                </a:effectLst>
                <a:latin typeface="Agency FB" pitchFamily="34" charset="0"/>
              </a:rPr>
              <a:t>Rex</a:t>
            </a:r>
            <a:r>
              <a:rPr lang="es-ES" dirty="0" smtClean="0">
                <a:effectLst>
                  <a:outerShdw blurRad="38100" dist="38100" dir="2700000" algn="tl">
                    <a:srgbClr val="000000">
                      <a:alpha val="43137"/>
                    </a:srgbClr>
                  </a:outerShdw>
                </a:effectLst>
                <a:latin typeface="Agency FB" pitchFamily="34" charset="0"/>
              </a:rPr>
              <a:t> aparece para acompañar a la humanidad resultado de una mutación natural. El nombre de esta raza de gato se debe a su lugar de origen, conocido como el condado Cornualles.</a:t>
            </a:r>
            <a:endParaRPr lang="es-ES"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785786" y="3571876"/>
            <a:ext cx="4643469"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carácter de este gato es muy atractivo, al igual que lo es su apariencia. Es un gato que se distingue de los demás por ser juguetón, atrevido y también bastante cotilla. No es para nada un gato violento o agresivo.</a:t>
            </a:r>
          </a:p>
          <a:p>
            <a:r>
              <a:rPr lang="es-ES" dirty="0" smtClean="0">
                <a:effectLst>
                  <a:outerShdw blurRad="38100" dist="38100" dir="2700000" algn="tl">
                    <a:srgbClr val="000000">
                      <a:alpha val="43137"/>
                    </a:srgbClr>
                  </a:outerShdw>
                </a:effectLst>
                <a:latin typeface="Agency FB" pitchFamily="34" charset="0"/>
              </a:rPr>
              <a:t>Es un gato muy agradable y sociable. Le gusta jugar y vivir con otros gatos de diferentes razas, así como disfrutar de la compañía de humanos y también de otras especies de animales.</a:t>
            </a:r>
          </a:p>
          <a:p>
            <a:endParaRPr lang="es-ES"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5929322" y="5286388"/>
            <a:ext cx="2529860"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Cornish</a:t>
            </a: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Rex</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1+#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8"/>
                                        </p:tgtEl>
                                        <p:attrNameLst>
                                          <p:attrName>ppt_x</p:attrName>
                                          <p:attrName>ppt_y</p:attrName>
                                        </p:attrNameLst>
                                      </p:cBhvr>
                                    </p:animMotion>
                                  </p:childTnLst>
                                </p:cTn>
                              </p:par>
                            </p:childTnLst>
                          </p:cTn>
                        </p:par>
                        <p:par>
                          <p:cTn id="15" fill="hold">
                            <p:stCondLst>
                              <p:cond delay="3800"/>
                            </p:stCondLst>
                            <p:childTnLst>
                              <p:par>
                                <p:cTn id="16" presetID="29"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ppt_x</p:attrName>
                                        </p:attrNameLst>
                                      </p:cBhvr>
                                      <p:tavLst>
                                        <p:tav tm="0">
                                          <p:val>
                                            <p:strVal val="#ppt_x-.2"/>
                                          </p:val>
                                        </p:tav>
                                        <p:tav tm="100000">
                                          <p:val>
                                            <p:strVal val="#ppt_x"/>
                                          </p:val>
                                        </p:tav>
                                      </p:tavLst>
                                    </p:anim>
                                    <p:anim calcmode="lin" valueType="num">
                                      <p:cBhvr>
                                        <p:cTn id="19"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2000"/>
                                        <p:tgtEl>
                                          <p:spTgt spid="5"/>
                                        </p:tgtEl>
                                      </p:cBhvr>
                                    </p:animEffect>
                                  </p:childTnLst>
                                </p:cTn>
                              </p:par>
                            </p:childTnLst>
                          </p:cTn>
                        </p:par>
                        <p:par>
                          <p:cTn id="21" fill="hold">
                            <p:stCondLst>
                              <p:cond delay="5800"/>
                            </p:stCondLst>
                            <p:childTnLst>
                              <p:par>
                                <p:cTn id="22" presetID="29"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ppt_x</p:attrName>
                                        </p:attrNameLst>
                                      </p:cBhvr>
                                      <p:tavLst>
                                        <p:tav tm="0">
                                          <p:val>
                                            <p:strVal val="#ppt_x-.2"/>
                                          </p:val>
                                        </p:tav>
                                        <p:tav tm="100000">
                                          <p:val>
                                            <p:strVal val="#ppt_x"/>
                                          </p:val>
                                        </p:tav>
                                      </p:tavLst>
                                    </p:anim>
                                    <p:anim calcmode="lin" valueType="num">
                                      <p:cBhvr>
                                        <p:cTn id="25"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8" grpId="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ute Savannah.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5929322" y="1643050"/>
            <a:ext cx="2941832" cy="1323439"/>
          </a:xfrm>
          <a:prstGeom prst="rect">
            <a:avLst/>
          </a:prstGeom>
        </p:spPr>
        <p:txBody>
          <a:bodyPr wrap="none">
            <a:spAutoFit/>
            <a:scene3d>
              <a:camera prst="orthographicFront"/>
              <a:lightRig rig="threePt" dir="t"/>
            </a:scene3d>
            <a:sp3d extrusionH="57150">
              <a:bevelT h="25400" prst="softRound"/>
            </a:sp3d>
          </a:bodyPr>
          <a:lstStyle/>
          <a:p>
            <a:pPr algn="ctr"/>
            <a:r>
              <a:rPr lang="es-ES" sz="4000" b="1" cap="all" dirty="0"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Cute</a:t>
            </a:r>
          </a:p>
          <a:p>
            <a:pPr algn="ctr"/>
            <a:r>
              <a:rPr lang="es-ES" sz="4000" b="1" cap="all" dirty="0"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 Savannah</a:t>
            </a:r>
            <a:endParaRPr lang="es-ES" sz="4000" b="1" cap="all" dirty="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CuadroTexto"/>
          <p:cNvSpPr txBox="1"/>
          <p:nvPr/>
        </p:nvSpPr>
        <p:spPr>
          <a:xfrm>
            <a:off x="3929058" y="714356"/>
            <a:ext cx="4643470" cy="2585323"/>
          </a:xfrm>
          <a:prstGeom prst="rect">
            <a:avLst/>
          </a:prstGeom>
          <a:noFill/>
        </p:spPr>
        <p:txBody>
          <a:bodyPr wrap="square" rtlCol="0">
            <a:spAutoFit/>
          </a:bodyPr>
          <a:lstStyle/>
          <a:p>
            <a:r>
              <a:rPr lang="es-ES" dirty="0" smtClean="0">
                <a:latin typeface="Agency FB" pitchFamily="34" charset="0"/>
              </a:rPr>
              <a:t>Esta raza de gato es una extraña y exótica raza de gato doméstico .El Savannah  tiene unas orejas muy grandes, sus piernas son largas (muy parecidas a un leopardo).La raza Savannah ha sido desarrollada por la cruza de un gato serval africano y un gato doméstico. El gato serval suele vivir en lugares abiertos, de mucho campo y pasto denominadas sabanas.</a:t>
            </a:r>
            <a:r>
              <a:rPr lang="es-ES" dirty="0" smtClean="0"/>
              <a:t> </a:t>
            </a:r>
            <a:r>
              <a:rPr lang="es-ES" dirty="0" smtClean="0">
                <a:latin typeface="Agency FB" pitchFamily="34" charset="0"/>
              </a:rPr>
              <a:t>Este gato es muy grande, de hecho es el más grande de las razas de gatos domésticos. </a:t>
            </a:r>
          </a:p>
          <a:p>
            <a:endParaRPr lang="es-ES" dirty="0">
              <a:latin typeface="Agency FB" pitchFamily="34" charset="0"/>
            </a:endParaRPr>
          </a:p>
        </p:txBody>
      </p:sp>
      <p:sp>
        <p:nvSpPr>
          <p:cNvPr id="7" name="6 CuadroTexto"/>
          <p:cNvSpPr txBox="1"/>
          <p:nvPr/>
        </p:nvSpPr>
        <p:spPr>
          <a:xfrm>
            <a:off x="785786" y="3857628"/>
            <a:ext cx="4500594"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Los gatos Savannah son muy activos, tienen muchísima energía para jugar, y suelen pegar saltos muy altos por toda la casa. Es de destacar que éstas razas de gato son muy recomendables para casas con niños y se llevan muy bien con otros animales . Suelen ser el animal dominante de la casa. El gato de raza Savannah es un animal de interior aunque su origen es un gato serval africano. </a:t>
            </a:r>
          </a:p>
          <a:p>
            <a:endParaRPr lang="es-ES"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5643570" y="5143512"/>
            <a:ext cx="2941832"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Cute</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Savannah</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1+#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8"/>
                                        </p:tgtEl>
                                        <p:attrNameLst>
                                          <p:attrName>ppt_x</p:attrName>
                                          <p:attrName>ppt_y</p:attrName>
                                        </p:attrNameLst>
                                      </p:cBhvr>
                                    </p:animMotion>
                                  </p:childTnLst>
                                </p:cTn>
                              </p:par>
                            </p:childTnLst>
                          </p:cTn>
                        </p:par>
                        <p:par>
                          <p:cTn id="15" fill="hold">
                            <p:stCondLst>
                              <p:cond delay="4200"/>
                            </p:stCondLst>
                            <p:childTnLst>
                              <p:par>
                                <p:cTn id="16" presetID="29"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ppt_x</p:attrName>
                                        </p:attrNameLst>
                                      </p:cBhvr>
                                      <p:tavLst>
                                        <p:tav tm="0">
                                          <p:val>
                                            <p:strVal val="#ppt_x-.2"/>
                                          </p:val>
                                        </p:tav>
                                        <p:tav tm="100000">
                                          <p:val>
                                            <p:strVal val="#ppt_x"/>
                                          </p:val>
                                        </p:tav>
                                      </p:tavLst>
                                    </p:anim>
                                    <p:anim calcmode="lin" valueType="num">
                                      <p:cBhvr>
                                        <p:cTn id="19"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2000"/>
                                        <p:tgtEl>
                                          <p:spTgt spid="5"/>
                                        </p:tgtEl>
                                      </p:cBhvr>
                                    </p:animEffect>
                                  </p:childTnLst>
                                </p:cTn>
                              </p:par>
                            </p:childTnLst>
                          </p:cTn>
                        </p:par>
                        <p:par>
                          <p:cTn id="21" fill="hold">
                            <p:stCondLst>
                              <p:cond delay="6200"/>
                            </p:stCondLst>
                            <p:childTnLst>
                              <p:par>
                                <p:cTn id="22" presetID="29"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ppt_x</p:attrName>
                                        </p:attrNameLst>
                                      </p:cBhvr>
                                      <p:tavLst>
                                        <p:tav tm="0">
                                          <p:val>
                                            <p:strVal val="#ppt_x-.2"/>
                                          </p:val>
                                        </p:tav>
                                        <p:tav tm="100000">
                                          <p:val>
                                            <p:strVal val="#ppt_x"/>
                                          </p:val>
                                        </p:tav>
                                      </p:tavLst>
                                    </p:anim>
                                    <p:anim calcmode="lin" valueType="num">
                                      <p:cBhvr>
                                        <p:cTn id="25"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8" grpId="1"/>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ymric.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1357290" y="1357298"/>
            <a:ext cx="2162772"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ES" sz="4000" b="1" cap="all" dirty="0" err="1" smtClean="0">
                <a:ln>
                  <a:solidFill>
                    <a:schemeClr val="tx1"/>
                  </a:solidFi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rPr>
              <a:t>Cymric</a:t>
            </a:r>
            <a:endParaRPr lang="es-ES" sz="4000" b="1" cap="all" dirty="0">
              <a:ln>
                <a:solidFill>
                  <a:schemeClr val="tx1"/>
                </a:solidFi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143636" y="5000636"/>
            <a:ext cx="2162772"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Cymric</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4071934" y="928670"/>
            <a:ext cx="4214842"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Estos bellísimos ejemplares tienen su origen en las tierras de Canadá. De allí se distribuye por todo el mundo debido principalmente a su peculiar cola corta. Pero la historia de la raza </a:t>
            </a:r>
            <a:r>
              <a:rPr lang="es-ES" dirty="0" err="1" smtClean="0">
                <a:effectLst>
                  <a:outerShdw blurRad="38100" dist="38100" dir="2700000" algn="tl">
                    <a:srgbClr val="000000">
                      <a:alpha val="43137"/>
                    </a:srgbClr>
                  </a:outerShdw>
                </a:effectLst>
                <a:latin typeface="Agency FB" pitchFamily="34" charset="0"/>
              </a:rPr>
              <a:t>Cymric</a:t>
            </a:r>
            <a:r>
              <a:rPr lang="es-ES" dirty="0" smtClean="0">
                <a:effectLst>
                  <a:outerShdw blurRad="38100" dist="38100" dir="2700000" algn="tl">
                    <a:srgbClr val="000000">
                      <a:alpha val="43137"/>
                    </a:srgbClr>
                  </a:outerShdw>
                </a:effectLst>
                <a:latin typeface="Agency FB" pitchFamily="34" charset="0"/>
              </a:rPr>
              <a:t> va mucho más allá y se remonta a la década de los sesenta, cuando un criador de Canadá y otro de Estados Unidos deciden dar origen a esta nueva raza partiendo de la raza </a:t>
            </a:r>
            <a:r>
              <a:rPr lang="es-ES" dirty="0" err="1" smtClean="0">
                <a:effectLst>
                  <a:outerShdw blurRad="38100" dist="38100" dir="2700000" algn="tl">
                    <a:srgbClr val="000000">
                      <a:alpha val="43137"/>
                    </a:srgbClr>
                  </a:outerShdw>
                </a:effectLst>
                <a:latin typeface="Agency FB" pitchFamily="34" charset="0"/>
              </a:rPr>
              <a:t>Manx</a:t>
            </a:r>
            <a:r>
              <a:rPr lang="es-ES" dirty="0" smtClean="0">
                <a:effectLst>
                  <a:outerShdw blurRad="38100" dist="38100" dir="2700000" algn="tl">
                    <a:srgbClr val="000000">
                      <a:alpha val="43137"/>
                    </a:srgbClr>
                  </a:outerShdw>
                </a:effectLst>
                <a:latin typeface="Agency FB" pitchFamily="34" charset="0"/>
              </a:rPr>
              <a:t>.</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1000100" y="4071942"/>
            <a:ext cx="4214842" cy="1200329"/>
          </a:xfrm>
          <a:prstGeom prst="rect">
            <a:avLst/>
          </a:prstGeom>
          <a:noFill/>
        </p:spPr>
        <p:txBody>
          <a:bodyPr wrap="square" rtlCol="0">
            <a:spAutoFit/>
          </a:bodyPr>
          <a:lstStyle/>
          <a:p>
            <a:r>
              <a:rPr lang="es-ES" dirty="0" smtClean="0">
                <a:latin typeface="Agency FB" pitchFamily="34" charset="0"/>
              </a:rPr>
              <a:t>Hablar del carácter de esta raza es referirse a un gato muy sociable y sobre todo muy activo. Son gatos que se llevan muy bien con otros animales y con las personas, ya sean conocidas o extrañas.</a:t>
            </a:r>
            <a:endParaRPr lang="es-ES" dirty="0">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5"/>
                                        </p:tgtEl>
                                        <p:attrNameLst>
                                          <p:attrName>ppt_x</p:attrName>
                                          <p:attrName>ppt_y</p:attrName>
                                        </p:attrNameLst>
                                      </p:cBhvr>
                                    </p:animMotion>
                                  </p:childTnLst>
                                </p:cTn>
                              </p:par>
                              <p:par>
                                <p:cTn id="15" presetID="29"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ppt_x</p:attrName>
                                        </p:attrNameLst>
                                      </p:cBhvr>
                                      <p:tavLst>
                                        <p:tav tm="0">
                                          <p:val>
                                            <p:strVal val="#ppt_x-.2"/>
                                          </p:val>
                                        </p:tav>
                                        <p:tav tm="100000">
                                          <p:val>
                                            <p:strVal val="#ppt_x"/>
                                          </p:val>
                                        </p:tav>
                                      </p:tavLst>
                                    </p:anim>
                                    <p:anim calcmode="lin" valueType="num">
                                      <p:cBhvr>
                                        <p:cTn id="1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9" dur="2000"/>
                                        <p:tgtEl>
                                          <p:spTgt spid="7"/>
                                        </p:tgtEl>
                                      </p:cBhvr>
                                    </p:animEffect>
                                  </p:childTnLst>
                                </p:cTn>
                              </p:par>
                              <p:par>
                                <p:cTn id="20" presetID="29"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ppt_x</p:attrName>
                                        </p:attrNameLst>
                                      </p:cBhvr>
                                      <p:tavLst>
                                        <p:tav tm="0">
                                          <p:val>
                                            <p:strVal val="#ppt_x-.2"/>
                                          </p:val>
                                        </p:tav>
                                        <p:tav tm="100000">
                                          <p:val>
                                            <p:strVal val="#ppt_x"/>
                                          </p:val>
                                        </p:tav>
                                      </p:tavLst>
                                    </p:anim>
                                    <p:anim calcmode="lin" valueType="num">
                                      <p:cBhvr>
                                        <p:cTn id="23"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devon-rex.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285720" y="3357562"/>
            <a:ext cx="3134191" cy="707886"/>
          </a:xfrm>
          <a:prstGeom prst="rect">
            <a:avLst/>
          </a:prstGeom>
        </p:spPr>
        <p:txBody>
          <a:bodyPr wrap="none">
            <a:spAutoFit/>
          </a:bodyPr>
          <a:lstStyle/>
          <a:p>
            <a:r>
              <a:rPr lang="es-ES" sz="4000" b="1" dirty="0" err="1" smtClean="0">
                <a:ln w="10541" cmpd="sng">
                  <a:solidFill>
                    <a:schemeClr val="bg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Showcard Gothic" pitchFamily="82" charset="0"/>
              </a:rPr>
              <a:t>devon-rex</a:t>
            </a:r>
            <a:endParaRPr lang="es-ES" sz="4000" b="1" dirty="0">
              <a:ln w="10541" cmpd="sng">
                <a:solidFill>
                  <a:schemeClr val="bg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Showcard Gothic" pitchFamily="82" charset="0"/>
            </a:endParaRPr>
          </a:p>
        </p:txBody>
      </p:sp>
      <p:sp>
        <p:nvSpPr>
          <p:cNvPr id="7" name="6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7" name="6 Rectángulo"/>
          <p:cNvSpPr/>
          <p:nvPr/>
        </p:nvSpPr>
        <p:spPr>
          <a:xfrm>
            <a:off x="6357950" y="5143512"/>
            <a:ext cx="1882247"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Devon</a:t>
            </a:r>
          </a:p>
          <a:p>
            <a:pPr algn="ct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rex</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8" name="7 CuadroTexto"/>
          <p:cNvSpPr txBox="1"/>
          <p:nvPr/>
        </p:nvSpPr>
        <p:spPr>
          <a:xfrm>
            <a:off x="4000496" y="928670"/>
            <a:ext cx="4572032"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raza Devon </a:t>
            </a:r>
            <a:r>
              <a:rPr lang="es-ES" dirty="0" err="1" smtClean="0">
                <a:effectLst>
                  <a:outerShdw blurRad="38100" dist="38100" dir="2700000" algn="tl">
                    <a:srgbClr val="000000">
                      <a:alpha val="43137"/>
                    </a:srgbClr>
                  </a:outerShdw>
                </a:effectLst>
                <a:latin typeface="Agency FB" pitchFamily="34" charset="0"/>
              </a:rPr>
              <a:t>Rex</a:t>
            </a:r>
            <a:r>
              <a:rPr lang="es-ES" dirty="0" smtClean="0">
                <a:effectLst>
                  <a:outerShdw blurRad="38100" dist="38100" dir="2700000" algn="tl">
                    <a:srgbClr val="000000">
                      <a:alpha val="43137"/>
                    </a:srgbClr>
                  </a:outerShdw>
                </a:effectLst>
                <a:latin typeface="Agency FB" pitchFamily="34" charset="0"/>
              </a:rPr>
              <a:t>  surge de una mutación de pelo rizado ocurrida en Devon (Inglaterra) en 1960. A diferencia del </a:t>
            </a:r>
            <a:r>
              <a:rPr lang="es-ES" dirty="0" err="1" smtClean="0">
                <a:effectLst>
                  <a:outerShdw blurRad="38100" dist="38100" dir="2700000" algn="tl">
                    <a:srgbClr val="000000">
                      <a:alpha val="43137"/>
                    </a:srgbClr>
                  </a:outerShdw>
                </a:effectLst>
                <a:latin typeface="Agency FB" pitchFamily="34" charset="0"/>
              </a:rPr>
              <a:t>Sphynx</a:t>
            </a:r>
            <a:r>
              <a:rPr lang="es-ES" dirty="0" smtClean="0">
                <a:effectLst>
                  <a:outerShdw blurRad="38100" dist="38100" dir="2700000" algn="tl">
                    <a:srgbClr val="000000">
                      <a:alpha val="43137"/>
                    </a:srgbClr>
                  </a:outerShdw>
                </a:effectLst>
                <a:latin typeface="Agency FB" pitchFamily="34" charset="0"/>
              </a:rPr>
              <a:t> (que no tiene pelo), el Devon </a:t>
            </a:r>
            <a:r>
              <a:rPr lang="es-ES" dirty="0" err="1" smtClean="0">
                <a:effectLst>
                  <a:outerShdw blurRad="38100" dist="38100" dir="2700000" algn="tl">
                    <a:srgbClr val="000000">
                      <a:alpha val="43137"/>
                    </a:srgbClr>
                  </a:outerShdw>
                </a:effectLst>
                <a:latin typeface="Agency FB" pitchFamily="34" charset="0"/>
              </a:rPr>
              <a:t>Rex</a:t>
            </a:r>
            <a:r>
              <a:rPr lang="es-ES" dirty="0" smtClean="0">
                <a:effectLst>
                  <a:outerShdw blurRad="38100" dist="38100" dir="2700000" algn="tl">
                    <a:srgbClr val="000000">
                      <a:alpha val="43137"/>
                    </a:srgbClr>
                  </a:outerShdw>
                </a:effectLst>
                <a:latin typeface="Agency FB" pitchFamily="34" charset="0"/>
              </a:rPr>
              <a:t>  sí presenta por todo el cuerpo una pelusilla (pelos de guarda) de tacto similar al melocotón.</a:t>
            </a:r>
            <a:r>
              <a:rPr lang="es-ES" dirty="0" smtClean="0"/>
              <a:t> </a:t>
            </a:r>
            <a:r>
              <a:rPr lang="es-ES" dirty="0" smtClean="0">
                <a:effectLst>
                  <a:outerShdw blurRad="38100" dist="38100" dir="2700000" algn="tl">
                    <a:srgbClr val="000000">
                      <a:alpha val="43137"/>
                    </a:srgbClr>
                  </a:outerShdw>
                </a:effectLst>
                <a:latin typeface="Agency FB" pitchFamily="34" charset="0"/>
              </a:rPr>
              <a:t>Al igual que su pelaje, esta raza de gato no es común</a:t>
            </a:r>
            <a:endParaRPr lang="es-ES" dirty="0">
              <a:effectLst>
                <a:outerShdw blurRad="38100" dist="38100" dir="2700000" algn="tl">
                  <a:srgbClr val="000000">
                    <a:alpha val="43137"/>
                  </a:srgbClr>
                </a:outerShdw>
              </a:effectLst>
              <a:latin typeface="Agency FB" pitchFamily="34" charset="0"/>
            </a:endParaRPr>
          </a:p>
        </p:txBody>
      </p:sp>
      <p:sp>
        <p:nvSpPr>
          <p:cNvPr id="9" name="8 CuadroTexto"/>
          <p:cNvSpPr txBox="1"/>
          <p:nvPr/>
        </p:nvSpPr>
        <p:spPr>
          <a:xfrm>
            <a:off x="1071538" y="2928934"/>
            <a:ext cx="4286280" cy="3693319"/>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 un gato noble, afectuoso, juguetón, tranquilo, sensible, independiente e inteligente. Y a diferencia de lo que se podría pensar, no es una raza delicada, se adapta perfectamente tanto a apartamentos como a casas con jardín.</a:t>
            </a:r>
          </a:p>
          <a:p>
            <a:r>
              <a:rPr lang="es-ES" dirty="0" smtClean="0">
                <a:effectLst>
                  <a:outerShdw blurRad="38100" dist="38100" dir="2700000" algn="tl">
                    <a:srgbClr val="000000">
                      <a:alpha val="43137"/>
                    </a:srgbClr>
                  </a:outerShdw>
                </a:effectLst>
                <a:latin typeface="Agency FB" pitchFamily="34" charset="0"/>
              </a:rPr>
              <a:t>Con esta raza la primera impresión no es la que cuenta porque a primera vista puede parecer un gato triste y tímido, pero pronto descubriremos que es todo lo contrario. Es juguetón, vivo, incansable y bastante sociable (siempre y cuando sienta una conexión especial con la persona). Además es muy alegre y curioso que no soporta la soledad prolongada.</a:t>
            </a:r>
          </a:p>
          <a:p>
            <a:endParaRPr lang="es-ES" dirty="0">
              <a:effectLst>
                <a:outerShdw blurRad="38100" dist="38100" dir="2700000" algn="tl">
                  <a:srgbClr val="000000">
                    <a:alpha val="43137"/>
                  </a:srgbClr>
                </a:outerShdw>
              </a:effectLst>
              <a:latin typeface="Agency FB" pitchFamily="34" charset="0"/>
            </a:endParaRPr>
          </a:p>
        </p:txBody>
      </p:sp>
      <p:sp>
        <p:nvSpPr>
          <p:cNvPr id="10" name="9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1+#ppt_w/2"/>
                                          </p:val>
                                        </p:tav>
                                        <p:tav tm="100000">
                                          <p:val>
                                            <p:strVal val="#ppt_x"/>
                                          </p:val>
                                        </p:tav>
                                      </p:tavLst>
                                    </p:anim>
                                    <p:anim calcmode="lin" valueType="num">
                                      <p:cBhvr additive="base">
                                        <p:cTn id="12" dur="2000" fill="hold"/>
                                        <p:tgtEl>
                                          <p:spTgt spid="7"/>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7"/>
                                        </p:tgtEl>
                                        <p:attrNameLst>
                                          <p:attrName>ppt_x</p:attrName>
                                          <p:attrName>ppt_y</p:attrName>
                                        </p:attrNameLst>
                                      </p:cBhvr>
                                    </p:animMotion>
                                  </p:childTnLst>
                                </p:cTn>
                              </p:par>
                            </p:childTnLst>
                          </p:cTn>
                        </p:par>
                        <p:par>
                          <p:cTn id="15" fill="hold">
                            <p:stCondLst>
                              <p:cond delay="3400"/>
                            </p:stCondLst>
                            <p:childTnLst>
                              <p:par>
                                <p:cTn id="16" presetID="29"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ppt_x</p:attrName>
                                        </p:attrNameLst>
                                      </p:cBhvr>
                                      <p:tavLst>
                                        <p:tav tm="0">
                                          <p:val>
                                            <p:strVal val="#ppt_x-.2"/>
                                          </p:val>
                                        </p:tav>
                                        <p:tav tm="100000">
                                          <p:val>
                                            <p:strVal val="#ppt_x"/>
                                          </p:val>
                                        </p:tav>
                                      </p:tavLst>
                                    </p:anim>
                                    <p:anim calcmode="lin" valueType="num">
                                      <p:cBhvr>
                                        <p:cTn id="19"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0" dur="2000"/>
                                        <p:tgtEl>
                                          <p:spTgt spid="8"/>
                                        </p:tgtEl>
                                      </p:cBhvr>
                                    </p:animEffect>
                                  </p:childTnLst>
                                </p:cTn>
                              </p:par>
                            </p:childTnLst>
                          </p:cTn>
                        </p:par>
                        <p:par>
                          <p:cTn id="21" fill="hold">
                            <p:stCondLst>
                              <p:cond delay="5400"/>
                            </p:stCondLst>
                            <p:childTnLst>
                              <p:par>
                                <p:cTn id="22" presetID="29"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ppt_x</p:attrName>
                                        </p:attrNameLst>
                                      </p:cBhvr>
                                      <p:tavLst>
                                        <p:tav tm="0">
                                          <p:val>
                                            <p:strVal val="#ppt_x-.2"/>
                                          </p:val>
                                        </p:tav>
                                        <p:tav tm="100000">
                                          <p:val>
                                            <p:strVal val="#ppt_x"/>
                                          </p:val>
                                        </p:tav>
                                      </p:tavLst>
                                    </p:anim>
                                    <p:anim calcmode="lin" valueType="num">
                                      <p:cBhvr>
                                        <p:cTn id="25"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9" grpId="0"/>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xotico-de-pelo-corto.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857224" y="714356"/>
            <a:ext cx="2669321" cy="1938992"/>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4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Showcard Gothic" pitchFamily="82" charset="0"/>
              </a:rPr>
              <a:t>Exótico</a:t>
            </a:r>
          </a:p>
          <a:p>
            <a:pPr algn="ctr"/>
            <a:r>
              <a:rPr lang="es-ES" sz="4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Showcard Gothic" pitchFamily="82" charset="0"/>
              </a:rPr>
              <a:t>  de  pelo </a:t>
            </a:r>
          </a:p>
          <a:p>
            <a:pPr algn="ctr"/>
            <a:r>
              <a:rPr lang="es-ES" sz="4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Showcard Gothic" pitchFamily="82" charset="0"/>
              </a:rPr>
              <a:t> corto</a:t>
            </a:r>
            <a:endParaRPr lang="es-ES" sz="4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857884" y="4643446"/>
            <a:ext cx="2669321" cy="1938992"/>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Exótico</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de  pelo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corto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786182" y="642918"/>
            <a:ext cx="4643470" cy="2031325"/>
          </a:xfrm>
          <a:prstGeom prst="rect">
            <a:avLst/>
          </a:prstGeom>
          <a:noFill/>
        </p:spPr>
        <p:txBody>
          <a:bodyPr wrap="square" rtlCol="0">
            <a:spAutoFit/>
          </a:bodyPr>
          <a:lstStyle/>
          <a:p>
            <a:r>
              <a:rPr lang="es-ES" dirty="0" smtClean="0">
                <a:latin typeface="Agency FB" pitchFamily="34" charset="0"/>
              </a:rPr>
              <a:t>La historia de la raza de gatos exóticos es muy reciente. Ésta surge del cruce de ejemplares de gatos americanos </a:t>
            </a:r>
            <a:r>
              <a:rPr lang="es-ES" dirty="0" err="1" smtClean="0">
                <a:latin typeface="Agency FB" pitchFamily="34" charset="0"/>
              </a:rPr>
              <a:t>Shorthair</a:t>
            </a:r>
            <a:r>
              <a:rPr lang="es-ES" dirty="0" smtClean="0">
                <a:latin typeface="Agency FB" pitchFamily="34" charset="0"/>
              </a:rPr>
              <a:t>  con persas para poder mejorar el pelaje de éstos últimos. En estos cruces también vemos trazas de gatos británicos de pelo corto.</a:t>
            </a:r>
            <a:r>
              <a:rPr lang="es-ES" dirty="0" smtClean="0"/>
              <a:t> </a:t>
            </a:r>
            <a:r>
              <a:rPr lang="es-ES" dirty="0" smtClean="0">
                <a:latin typeface="Agency FB" pitchFamily="34" charset="0"/>
              </a:rPr>
              <a:t>El resultado de estos cruces es un gato robusto y de abundante pelaje, aunque de un tamaño relativamente corto.</a:t>
            </a:r>
            <a:endParaRPr lang="es-ES" dirty="0">
              <a:latin typeface="Agency FB" pitchFamily="34" charset="0"/>
            </a:endParaRPr>
          </a:p>
        </p:txBody>
      </p:sp>
      <p:sp>
        <p:nvSpPr>
          <p:cNvPr id="8" name="7 CuadroTexto"/>
          <p:cNvSpPr txBox="1"/>
          <p:nvPr/>
        </p:nvSpPr>
        <p:spPr>
          <a:xfrm>
            <a:off x="1000100" y="3714752"/>
            <a:ext cx="3929090"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Los gatos exóticos son animales bonachones de apariencia tranquila. Aunque eso sí, su carácter es algo más vivaz que el de los persas.</a:t>
            </a:r>
          </a:p>
          <a:p>
            <a:r>
              <a:rPr lang="es-ES" dirty="0" smtClean="0">
                <a:effectLst>
                  <a:outerShdw blurRad="38100" dist="38100" dir="2700000" algn="tl">
                    <a:srgbClr val="000000">
                      <a:alpha val="43137"/>
                    </a:srgbClr>
                  </a:outerShdw>
                </a:effectLst>
                <a:latin typeface="Agency FB" pitchFamily="34" charset="0"/>
              </a:rPr>
              <a:t>Son animales a los que les encanta jugar y que son muy sociables. Tanto es así que llevan muy mal la soledad, por lo que siempre necesitan gente en casa o compañeros de juego.</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54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74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tos exóticos.jpg"/>
          <p:cNvPicPr>
            <a:picLocks noChangeAspect="1"/>
          </p:cNvPicPr>
          <p:nvPr/>
        </p:nvPicPr>
        <p:blipFill>
          <a:blip r:embed="rId2"/>
          <a:stretch>
            <a:fillRect/>
          </a:stretch>
        </p:blipFill>
        <p:spPr>
          <a:xfrm>
            <a:off x="0" y="4465"/>
            <a:ext cx="9144000" cy="6849070"/>
          </a:xfrm>
          <a:prstGeom prst="rect">
            <a:avLst/>
          </a:prstGeom>
        </p:spPr>
      </p:pic>
      <p:sp>
        <p:nvSpPr>
          <p:cNvPr id="5" name="4 Rectángulo"/>
          <p:cNvSpPr/>
          <p:nvPr/>
        </p:nvSpPr>
        <p:spPr>
          <a:xfrm>
            <a:off x="0" y="357166"/>
            <a:ext cx="2904962" cy="2554545"/>
          </a:xfrm>
          <a:prstGeom prst="rect">
            <a:avLst/>
          </a:prstGeom>
        </p:spPr>
        <p:txBody>
          <a:bodyPr wrap="none">
            <a:spAutoFit/>
            <a:scene3d>
              <a:camera prst="orthographicFront">
                <a:rot lat="0" lon="0" rev="0"/>
              </a:camera>
              <a:lightRig rig="contrasting" dir="t">
                <a:rot lat="0" lon="0" rev="4500000"/>
              </a:lightRig>
            </a:scene3d>
            <a:sp3d extrusionH="57150" contourW="6350" prstMaterial="metal">
              <a:bevelT w="127000" h="31750" prst="softRound"/>
              <a:contourClr>
                <a:schemeClr val="accent1">
                  <a:shade val="75000"/>
                </a:schemeClr>
              </a:contourClr>
            </a:sp3d>
          </a:bodyPr>
          <a:lstStyle/>
          <a:p>
            <a:pPr algn="ctr"/>
            <a:r>
              <a:rPr lang="es-ES" sz="4000" b="1" cap="all" dirty="0" smtClean="0">
                <a:ln w="0">
                  <a:solidFill>
                    <a:schemeClr val="tx1"/>
                  </a:solidFill>
                </a:ln>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Showcard Gothic" pitchFamily="82" charset="0"/>
              </a:rPr>
              <a:t>Gatos</a:t>
            </a:r>
          </a:p>
          <a:p>
            <a:pPr algn="ctr"/>
            <a:r>
              <a:rPr lang="es-ES" sz="4000" b="1" cap="all" dirty="0" smtClean="0">
                <a:ln w="0">
                  <a:solidFill>
                    <a:schemeClr val="tx1"/>
                  </a:solidFill>
                </a:ln>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Showcard Gothic" pitchFamily="82" charset="0"/>
              </a:rPr>
              <a:t> exóticos </a:t>
            </a:r>
          </a:p>
          <a:p>
            <a:pPr algn="ctr"/>
            <a:r>
              <a:rPr lang="es-ES" sz="4000" b="1" cap="all" dirty="0" smtClean="0">
                <a:ln w="0">
                  <a:solidFill>
                    <a:schemeClr val="tx1"/>
                  </a:solidFill>
                </a:ln>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Showcard Gothic" pitchFamily="82" charset="0"/>
              </a:rPr>
              <a:t>2</a:t>
            </a:r>
          </a:p>
          <a:p>
            <a:pPr algn="ctr"/>
            <a:endParaRPr lang="es-ES" sz="4000" b="1" cap="all" dirty="0">
              <a:ln w="0">
                <a:solidFill>
                  <a:schemeClr val="tx1"/>
                </a:solidFill>
              </a:ln>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CuadroTexto"/>
          <p:cNvSpPr txBox="1"/>
          <p:nvPr/>
        </p:nvSpPr>
        <p:spPr>
          <a:xfrm>
            <a:off x="3857620" y="1000108"/>
            <a:ext cx="4357717" cy="1200329"/>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Aunque los primeros ejemplares fueron tomados como una variación de la raza persa, en 1967 los gatos exóticos fueron aceptados como una nueva raza. El reconocimiento de la FIF no fue otorgado hasta el año 86.</a:t>
            </a:r>
            <a:endParaRPr lang="es-ES" dirty="0">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5715008" y="4857760"/>
            <a:ext cx="2904962" cy="2554545"/>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Gatos</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exóticos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2</a:t>
            </a:r>
          </a:p>
          <a:p>
            <a:pPr algn="ct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8" name="7 CuadroTexto"/>
          <p:cNvSpPr txBox="1"/>
          <p:nvPr/>
        </p:nvSpPr>
        <p:spPr>
          <a:xfrm>
            <a:off x="857224" y="3500438"/>
            <a:ext cx="4357718"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En su rostro apreciamos unos hermosos ojos muy redondos, un hocico chato y unas orejas muy pequeñas. La cabeza de esta razas es circular, grande, y con una barbilla y una mandíbula muy pronunciadas. Su cuello es corto y poderoso. La cola de estos gatos también es distintiva, siento ésta corta, de muy buen grosor y siempre llevada de forma baja. En el pelaje del animal podemos encontrar colores sólidos como el blanco, el negro, el lila, el azul, el chocolate, el rojo y el crema. </a:t>
            </a:r>
            <a:endParaRPr lang="es-ES" dirty="0">
              <a:effectLst>
                <a:outerShdw blurRad="38100" dist="38100" dir="2700000" algn="tl">
                  <a:srgbClr val="000000">
                    <a:alpha val="43137"/>
                  </a:srgbClr>
                </a:outerShdw>
              </a:effectLst>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1+#ppt_w/2"/>
                                          </p:val>
                                        </p:tav>
                                        <p:tav tm="100000">
                                          <p:val>
                                            <p:strVal val="#ppt_x"/>
                                          </p:val>
                                        </p:tav>
                                      </p:tavLst>
                                    </p:anim>
                                    <p:anim calcmode="lin" valueType="num">
                                      <p:cBhvr additive="base">
                                        <p:cTn id="12" dur="2000" fill="hold"/>
                                        <p:tgtEl>
                                          <p:spTgt spid="7"/>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7"/>
                                        </p:tgtEl>
                                        <p:attrNameLst>
                                          <p:attrName>ppt_x</p:attrName>
                                          <p:attrName>ppt_y</p:attrName>
                                        </p:attrNameLst>
                                      </p:cBhvr>
                                    </p:animMotion>
                                  </p:childTnLst>
                                </p:cTn>
                              </p:par>
                            </p:childTnLst>
                          </p:cTn>
                        </p:par>
                        <p:par>
                          <p:cTn id="15" fill="hold">
                            <p:stCondLst>
                              <p:cond delay="4600"/>
                            </p:stCondLst>
                            <p:childTnLst>
                              <p:par>
                                <p:cTn id="16" presetID="29"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ppt_x</p:attrName>
                                        </p:attrNameLst>
                                      </p:cBhvr>
                                      <p:tavLst>
                                        <p:tav tm="0">
                                          <p:val>
                                            <p:strVal val="#ppt_x-.2"/>
                                          </p:val>
                                        </p:tav>
                                        <p:tav tm="100000">
                                          <p:val>
                                            <p:strVal val="#ppt_x"/>
                                          </p:val>
                                        </p:tav>
                                      </p:tavLst>
                                    </p:anim>
                                    <p:anim calcmode="lin" valueType="num">
                                      <p:cBhvr>
                                        <p:cTn id="19"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2000"/>
                                        <p:tgtEl>
                                          <p:spTgt spid="5"/>
                                        </p:tgtEl>
                                      </p:cBhvr>
                                    </p:animEffect>
                                  </p:childTnLst>
                                </p:cTn>
                              </p:par>
                            </p:childTnLst>
                          </p:cTn>
                        </p:par>
                        <p:par>
                          <p:cTn id="21" fill="hold">
                            <p:stCondLst>
                              <p:cond delay="66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7" grpId="1"/>
      <p:bldP spid="8" grpId="0"/>
      <p:bldP spid="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tos Habana.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785786" y="214290"/>
            <a:ext cx="2563522" cy="1446550"/>
          </a:xfrm>
          <a:prstGeom prst="rect">
            <a:avLst/>
          </a:prstGeom>
        </p:spPr>
        <p:txBody>
          <a:bodyPr wrap="none">
            <a:spAutoFit/>
          </a:bodyPr>
          <a:lstStyle/>
          <a:p>
            <a:pPr algn="ctr"/>
            <a:r>
              <a:rPr lang="es-ES" sz="4400" b="1" cap="all" dirty="0"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Gatos</a:t>
            </a:r>
          </a:p>
          <a:p>
            <a:pPr algn="ctr"/>
            <a:r>
              <a:rPr lang="es-ES" sz="4400" b="1" cap="all" dirty="0"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 Habana</a:t>
            </a:r>
            <a:endParaRPr lang="es-ES" sz="4400" b="1" cap="all" dirty="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929322" y="5000636"/>
            <a:ext cx="2563522" cy="144655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Gatos</a:t>
            </a:r>
          </a:p>
          <a:p>
            <a:pPr algn="ctr"/>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Habana</a:t>
            </a:r>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786182" y="500042"/>
            <a:ext cx="4786345"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origen de la raza Habana nos lleva al siglo XIX, donde una gata de color marrón (casi chocolate) llamada </a:t>
            </a:r>
            <a:r>
              <a:rPr lang="es-ES" dirty="0" err="1" smtClean="0">
                <a:effectLst>
                  <a:outerShdw blurRad="38100" dist="38100" dir="2700000" algn="tl">
                    <a:srgbClr val="000000">
                      <a:alpha val="43137"/>
                    </a:srgbClr>
                  </a:outerShdw>
                </a:effectLst>
                <a:latin typeface="Agency FB" pitchFamily="34" charset="0"/>
              </a:rPr>
              <a:t>Granny</a:t>
            </a:r>
            <a:r>
              <a:rPr lang="es-ES" dirty="0" smtClean="0">
                <a:effectLst>
                  <a:outerShdw blurRad="38100" dist="38100" dir="2700000" algn="tl">
                    <a:srgbClr val="000000">
                      <a:alpha val="43137"/>
                    </a:srgbClr>
                  </a:outerShdw>
                </a:effectLst>
                <a:latin typeface="Agency FB" pitchFamily="34" charset="0"/>
              </a:rPr>
              <a:t> </a:t>
            </a:r>
            <a:r>
              <a:rPr lang="es-ES" dirty="0" err="1" smtClean="0">
                <a:effectLst>
                  <a:outerShdw blurRad="38100" dist="38100" dir="2700000" algn="tl">
                    <a:srgbClr val="000000">
                      <a:alpha val="43137"/>
                    </a:srgbClr>
                  </a:outerShdw>
                </a:effectLst>
                <a:latin typeface="Agency FB" pitchFamily="34" charset="0"/>
              </a:rPr>
              <a:t>Grump</a:t>
            </a:r>
            <a:r>
              <a:rPr lang="es-ES" dirty="0" smtClean="0">
                <a:effectLst>
                  <a:outerShdw blurRad="38100" dist="38100" dir="2700000" algn="tl">
                    <a:srgbClr val="000000">
                      <a:alpha val="43137"/>
                    </a:srgbClr>
                  </a:outerShdw>
                </a:effectLst>
                <a:latin typeface="Agency FB" pitchFamily="34" charset="0"/>
              </a:rPr>
              <a:t> destaca por su rareza y hermosura. Al contrario de lo que su nombre nos pudiera hacer creer, esta raza no es originaria de Cuba, sino de Inglaterra. Su nombre no se debe al lugar de su origen, sino al bonito color de su pelaje, muy parecido al del tabaco habano.</a:t>
            </a:r>
          </a:p>
          <a:p>
            <a:endParaRPr lang="es-ES" dirty="0"/>
          </a:p>
        </p:txBody>
      </p:sp>
      <p:sp>
        <p:nvSpPr>
          <p:cNvPr id="8" name="7 CuadroTexto"/>
          <p:cNvSpPr txBox="1"/>
          <p:nvPr/>
        </p:nvSpPr>
        <p:spPr>
          <a:xfrm>
            <a:off x="857224" y="3357562"/>
            <a:ext cx="4357717" cy="286232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Hablar del carácter de este hermoso gato es hablar de un ejemplar juguetón y sobre todo de carácter muy vivaz.</a:t>
            </a:r>
          </a:p>
          <a:p>
            <a:r>
              <a:rPr lang="es-ES" dirty="0" smtClean="0">
                <a:effectLst>
                  <a:outerShdw blurRad="38100" dist="38100" dir="2700000" algn="tl">
                    <a:srgbClr val="000000">
                      <a:alpha val="43137"/>
                    </a:srgbClr>
                  </a:outerShdw>
                </a:effectLst>
                <a:latin typeface="Agency FB" pitchFamily="34" charset="0"/>
              </a:rPr>
              <a:t>El gato de raza Habana es muy sociable, aunque en la primera toma de contacto con personas o animales extraños suele ser distante. También es un gato tranquilo que disfruta de la vida en familia y de la compañía de su amo.</a:t>
            </a:r>
          </a:p>
          <a:p>
            <a:r>
              <a:rPr lang="es-ES" dirty="0" smtClean="0">
                <a:effectLst>
                  <a:outerShdw blurRad="38100" dist="38100" dir="2700000" algn="tl">
                    <a:srgbClr val="000000">
                      <a:alpha val="43137"/>
                    </a:srgbClr>
                  </a:outerShdw>
                </a:effectLst>
                <a:latin typeface="Agency FB" pitchFamily="34" charset="0"/>
              </a:rPr>
              <a:t>Es además un gato muy cariñoso, en especial con su dueño, exigiéndole mucha atención a éste.</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40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1000" fill="hold"/>
                                        <p:tgtEl>
                                          <p:spTgt spid="7"/>
                                        </p:tgtEl>
                                        <p:attrNameLst>
                                          <p:attrName>ppt_x</p:attrName>
                                        </p:attrNameLst>
                                      </p:cBhvr>
                                      <p:tavLst>
                                        <p:tav tm="0">
                                          <p:val>
                                            <p:strVal val="#ppt_x-.2"/>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1000"/>
                                        <p:tgtEl>
                                          <p:spTgt spid="7"/>
                                        </p:tgtEl>
                                      </p:cBhvr>
                                    </p:animEffect>
                                  </p:childTnLst>
                                </p:cTn>
                              </p:par>
                            </p:childTnLst>
                          </p:cTn>
                        </p:par>
                        <p:par>
                          <p:cTn id="21" fill="hold">
                            <p:stCondLst>
                              <p:cond delay="50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tos javanese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5857884" y="3286124"/>
            <a:ext cx="2901755" cy="1323439"/>
          </a:xfrm>
          <a:prstGeom prst="rect">
            <a:avLst/>
          </a:prstGeom>
        </p:spPr>
        <p:txBody>
          <a:bodyPr wrap="none">
            <a:spAutoFit/>
          </a:bodyPr>
          <a:lstStyle/>
          <a:p>
            <a:pPr algn="ctr"/>
            <a:r>
              <a:rPr lang="es-ES" sz="4000" dirty="0" smtClean="0">
                <a:ln w="10160">
                  <a:solidFill>
                    <a:srgbClr val="00B0F0"/>
                  </a:solidFill>
                  <a:prstDash val="solid"/>
                </a:ln>
                <a:solidFill>
                  <a:srgbClr val="FFFFFF"/>
                </a:solidFill>
                <a:effectLst>
                  <a:outerShdw blurRad="38100" dist="32000" dir="5400000" algn="tl">
                    <a:srgbClr val="000000">
                      <a:alpha val="30000"/>
                    </a:srgbClr>
                  </a:outerShdw>
                </a:effectLst>
                <a:latin typeface="Showcard Gothic" pitchFamily="82" charset="0"/>
              </a:rPr>
              <a:t>Gatos</a:t>
            </a:r>
          </a:p>
          <a:p>
            <a:pPr algn="ctr"/>
            <a:r>
              <a:rPr lang="es-ES" sz="4000" dirty="0" smtClean="0">
                <a:ln w="10160">
                  <a:solidFill>
                    <a:srgbClr val="00B0F0"/>
                  </a:solidFill>
                  <a:prstDash val="solid"/>
                </a:ln>
                <a:solidFill>
                  <a:srgbClr val="FFFFFF"/>
                </a:solidFill>
                <a:effectLst>
                  <a:outerShdw blurRad="38100" dist="32000" dir="5400000" algn="tl">
                    <a:srgbClr val="000000">
                      <a:alpha val="30000"/>
                    </a:srgbClr>
                  </a:outerShdw>
                </a:effectLst>
                <a:latin typeface="Showcard Gothic" pitchFamily="82" charset="0"/>
              </a:rPr>
              <a:t> javaneses</a:t>
            </a:r>
            <a:endParaRPr lang="es-ES" sz="4000" dirty="0">
              <a:ln w="10160">
                <a:solidFill>
                  <a:srgbClr val="00B0F0"/>
                </a:solidFill>
                <a:prstDash val="solid"/>
              </a:ln>
              <a:solidFill>
                <a:srgbClr val="FFFFFF"/>
              </a:solidFill>
              <a:effectLst>
                <a:outerShdw blurRad="38100" dist="32000" dir="5400000" algn="tl">
                  <a:srgbClr val="000000">
                    <a:alpha val="30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786446" y="4786322"/>
            <a:ext cx="2965877"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Gatos</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javaneses</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857620" y="785794"/>
            <a:ext cx="4572031"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raza de gatos javanés es una de las más reconocidas y preciosas a nivel mundial. Ésta combina los rasgos del elegante gato siamés junto con la belleza de los gatos balineses, dando como resultado un gato que enamora con solo verlo y que cuenta con millones de admiradores en todo el mundo.</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785786" y="3857628"/>
            <a:ext cx="4357718"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Este gato es uno de los más “parlanchines” que podemos encontrar en el mundo. Este rasgo lo heredó de los gatos orientales, de los que también heredó su energía.</a:t>
            </a:r>
          </a:p>
          <a:p>
            <a:r>
              <a:rPr lang="es-ES" dirty="0" smtClean="0">
                <a:effectLst>
                  <a:outerShdw blurRad="38100" dist="38100" dir="2700000" algn="tl">
                    <a:srgbClr val="000000">
                      <a:alpha val="43137"/>
                    </a:srgbClr>
                  </a:outerShdw>
                </a:effectLst>
                <a:latin typeface="Agency FB" pitchFamily="34" charset="0"/>
              </a:rPr>
              <a:t>El javanés es igualmente un gato cariñoso con su dueño y su familia, aunque tiende a ser muy posesivo. Además es juguetón y muy activo.</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46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66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tos Ragdoll.jpg"/>
          <p:cNvPicPr>
            <a:picLocks noChangeAspect="1"/>
          </p:cNvPicPr>
          <p:nvPr/>
        </p:nvPicPr>
        <p:blipFill>
          <a:blip r:embed="rId2"/>
          <a:stretch>
            <a:fillRect/>
          </a:stretch>
        </p:blipFill>
        <p:spPr>
          <a:xfrm>
            <a:off x="0" y="8929"/>
            <a:ext cx="9144000" cy="6840141"/>
          </a:xfrm>
          <a:prstGeom prst="rect">
            <a:avLst/>
          </a:prstGeom>
        </p:spPr>
      </p:pic>
      <p:sp>
        <p:nvSpPr>
          <p:cNvPr id="5" name="4 Rectángulo"/>
          <p:cNvSpPr/>
          <p:nvPr/>
        </p:nvSpPr>
        <p:spPr>
          <a:xfrm>
            <a:off x="5786446" y="785794"/>
            <a:ext cx="2505815"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Gatos   </a:t>
            </a:r>
          </a:p>
          <a:p>
            <a:pPr algn="ct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Ragdoll</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000760" y="5214950"/>
            <a:ext cx="2505815"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Gatos   </a:t>
            </a:r>
          </a:p>
          <a:p>
            <a:pPr algn="ct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Ragdoll</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929057" y="500042"/>
            <a:ext cx="4357719" cy="3139321"/>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historia de la raza </a:t>
            </a:r>
            <a:r>
              <a:rPr lang="es-ES" dirty="0" err="1" smtClean="0">
                <a:effectLst>
                  <a:outerShdw blurRad="38100" dist="38100" dir="2700000" algn="tl">
                    <a:srgbClr val="000000">
                      <a:alpha val="43137"/>
                    </a:srgbClr>
                  </a:outerShdw>
                </a:effectLst>
                <a:latin typeface="Agency FB" pitchFamily="34" charset="0"/>
              </a:rPr>
              <a:t>Ragdoll</a:t>
            </a:r>
            <a:r>
              <a:rPr lang="es-ES" dirty="0" smtClean="0">
                <a:effectLst>
                  <a:outerShdw blurRad="38100" dist="38100" dir="2700000" algn="tl">
                    <a:srgbClr val="000000">
                      <a:alpha val="43137"/>
                    </a:srgbClr>
                  </a:outerShdw>
                </a:effectLst>
                <a:latin typeface="Agency FB" pitchFamily="34" charset="0"/>
              </a:rPr>
              <a:t> es muy reciente. Su origen se encuentra en la década de los 60, en Estados Unidos. California es el estado que vio nacer a este hermoso ejemplar.</a:t>
            </a:r>
          </a:p>
          <a:p>
            <a:r>
              <a:rPr lang="es-ES" dirty="0" smtClean="0">
                <a:effectLst>
                  <a:outerShdw blurRad="38100" dist="38100" dir="2700000" algn="tl">
                    <a:srgbClr val="000000">
                      <a:alpha val="43137"/>
                    </a:srgbClr>
                  </a:outerShdw>
                </a:effectLst>
                <a:latin typeface="Agency FB" pitchFamily="34" charset="0"/>
              </a:rPr>
              <a:t>El origen se origina gracias a los cruces que se dieron entre ejemplares de gatos Angora y gatos de la raza Sagrado de Birmania</a:t>
            </a:r>
            <a:r>
              <a:rPr lang="es-ES" dirty="0" smtClean="0">
                <a:latin typeface="Agency FB" pitchFamily="34" charset="0"/>
              </a:rPr>
              <a:t>. En los años 70 fue cuando se logró el reconocimiento de este cruce como raza y desde esa época ha logrado llamar la atención y ganarse el cariño de muchas personas.</a:t>
            </a:r>
          </a:p>
          <a:p>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1000100" y="3500438"/>
            <a:ext cx="4143404" cy="286232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carácter de este hermoso gato destaca por ser muy dócil. Su apariencia bonachona deja entrever lo tranquilo de su comportamiento. Además es un animal muy sociable que disfruta de la vida en familia, sobre todo si ésta es tranquila.</a:t>
            </a:r>
          </a:p>
          <a:p>
            <a:r>
              <a:rPr lang="es-ES" dirty="0" smtClean="0">
                <a:effectLst>
                  <a:outerShdw blurRad="38100" dist="38100" dir="2700000" algn="tl">
                    <a:srgbClr val="000000">
                      <a:alpha val="43137"/>
                    </a:srgbClr>
                  </a:outerShdw>
                </a:effectLst>
                <a:latin typeface="Agency FB" pitchFamily="34" charset="0"/>
              </a:rPr>
              <a:t>No le gustan los ambientes ruidosos, la soledad ni tampoco las personas o espacios sobresaltados. El </a:t>
            </a:r>
            <a:r>
              <a:rPr lang="es-ES" dirty="0" err="1" smtClean="0">
                <a:effectLst>
                  <a:outerShdw blurRad="38100" dist="38100" dir="2700000" algn="tl">
                    <a:srgbClr val="000000">
                      <a:alpha val="43137"/>
                    </a:srgbClr>
                  </a:outerShdw>
                </a:effectLst>
                <a:latin typeface="Agency FB" pitchFamily="34" charset="0"/>
              </a:rPr>
              <a:t>Ragdoll</a:t>
            </a:r>
            <a:r>
              <a:rPr lang="es-ES" dirty="0" smtClean="0">
                <a:effectLst>
                  <a:outerShdw blurRad="38100" dist="38100" dir="2700000" algn="tl">
                    <a:srgbClr val="000000">
                      <a:alpha val="43137"/>
                    </a:srgbClr>
                  </a:outerShdw>
                </a:effectLst>
                <a:latin typeface="Agency FB" pitchFamily="34" charset="0"/>
              </a:rPr>
              <a:t> es un gato sociable al que le encanta dar y recibir afecto de sus dueños.</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42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62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tos siamese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6072198" y="785794"/>
            <a:ext cx="2515432"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siameses</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000760" y="5214950"/>
            <a:ext cx="2515432"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siameses</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857620" y="714356"/>
            <a:ext cx="4643470"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Los gatos siameses están considerados como una de las razas más elegantes y estilizadas que existen. Las líneas finas y alargadas de su cuerpo son rasgos fundamentales para cumplir con el estándar. Veamos cual es el estándar de la raza siamesa.</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857224" y="4214818"/>
            <a:ext cx="4714907"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pelaje de esta raza de gato debe ser corto, además de denso, sedoso, fino y muy brillante. Posee una pobre capa de </a:t>
            </a:r>
            <a:r>
              <a:rPr lang="es-ES" dirty="0" err="1" smtClean="0">
                <a:effectLst>
                  <a:outerShdw blurRad="38100" dist="38100" dir="2700000" algn="tl">
                    <a:srgbClr val="000000">
                      <a:alpha val="43137"/>
                    </a:srgbClr>
                  </a:outerShdw>
                </a:effectLst>
                <a:latin typeface="Agency FB" pitchFamily="34" charset="0"/>
              </a:rPr>
              <a:t>subpelo</a:t>
            </a:r>
            <a:r>
              <a:rPr lang="es-ES" dirty="0" smtClean="0">
                <a:effectLst>
                  <a:outerShdw blurRad="38100" dist="38100" dir="2700000" algn="tl">
                    <a:srgbClr val="000000">
                      <a:alpha val="43137"/>
                    </a:srgbClr>
                  </a:outerShdw>
                </a:effectLst>
                <a:latin typeface="Agency FB" pitchFamily="34" charset="0"/>
              </a:rPr>
              <a:t>. En cuanto a los colores aceptados en el estándar se encuentran los famosos siameses blancos, también los de colores sólidos y el no muy conocido </a:t>
            </a:r>
            <a:r>
              <a:rPr lang="es-ES" dirty="0" err="1" smtClean="0">
                <a:effectLst>
                  <a:outerShdw blurRad="38100" dist="38100" dir="2700000" algn="tl">
                    <a:srgbClr val="000000">
                      <a:alpha val="43137"/>
                    </a:srgbClr>
                  </a:outerShdw>
                </a:effectLst>
                <a:latin typeface="Agency FB" pitchFamily="34" charset="0"/>
              </a:rPr>
              <a:t>Tabby</a:t>
            </a:r>
            <a:r>
              <a:rPr lang="es-ES" dirty="0" smtClean="0">
                <a:effectLst>
                  <a:outerShdw blurRad="38100" dist="38100" dir="2700000" algn="tl">
                    <a:srgbClr val="000000">
                      <a:alpha val="43137"/>
                    </a:srgbClr>
                  </a:outerShdw>
                </a:effectLst>
                <a:latin typeface="Agency FB" pitchFamily="34" charset="0"/>
              </a:rPr>
              <a:t>.</a:t>
            </a:r>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4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4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ames-de-pelo-largo.jpg"/>
          <p:cNvPicPr>
            <a:picLocks noChangeAspect="1"/>
          </p:cNvPicPr>
          <p:nvPr/>
        </p:nvPicPr>
        <p:blipFill>
          <a:blip r:embed="rId2"/>
          <a:stretch>
            <a:fillRect/>
          </a:stretch>
        </p:blipFill>
        <p:spPr>
          <a:xfrm>
            <a:off x="0" y="0"/>
            <a:ext cx="9144000" cy="6858000"/>
          </a:xfrm>
          <a:prstGeom prst="rect">
            <a:avLst/>
          </a:prstGeom>
        </p:spPr>
      </p:pic>
      <p:pic>
        <p:nvPicPr>
          <p:cNvPr id="5" name="4 Imagen" descr="siames-de-pelo-largo.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428596" y="428604"/>
            <a:ext cx="2560317" cy="1938992"/>
          </a:xfrm>
          <a:prstGeom prst="rect">
            <a:avLst/>
          </a:prstGeom>
        </p:spPr>
        <p:txBody>
          <a:bodyPr wrap="none">
            <a:spAutoFit/>
            <a:scene3d>
              <a:camera prst="orthographicFront"/>
              <a:lightRig rig="threePt" dir="t"/>
            </a:scene3d>
            <a:sp3d extrusionH="57150">
              <a:bevelT h="25400" prst="softRound"/>
            </a:sp3d>
          </a:bodyPr>
          <a:lstStyle/>
          <a:p>
            <a:pPr algn="ctr"/>
            <a:r>
              <a:rPr lang="es-ES" sz="4000" b="1" dirty="0" err="1" smtClean="0">
                <a:ln w="17780" cmpd="sng">
                  <a:solidFill>
                    <a:schemeClr val="bg1"/>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Showcard Gothic" pitchFamily="82" charset="0"/>
              </a:rPr>
              <a:t>Siames</a:t>
            </a:r>
            <a:endParaRPr lang="es-ES" sz="4000" b="1" dirty="0" smtClean="0">
              <a:ln w="17780" cmpd="sng">
                <a:solidFill>
                  <a:schemeClr val="bg1"/>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Showcard Gothic" pitchFamily="82" charset="0"/>
            </a:endParaRPr>
          </a:p>
          <a:p>
            <a:pPr algn="ctr"/>
            <a:r>
              <a:rPr lang="es-ES" sz="4000" b="1" dirty="0" smtClean="0">
                <a:ln w="17780" cmpd="sng">
                  <a:solidFill>
                    <a:schemeClr val="bg1"/>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Showcard Gothic" pitchFamily="82" charset="0"/>
              </a:rPr>
              <a:t>  de  pelo</a:t>
            </a:r>
          </a:p>
          <a:p>
            <a:pPr algn="ctr"/>
            <a:r>
              <a:rPr lang="es-ES" sz="4000" b="1" dirty="0" smtClean="0">
                <a:ln w="17780" cmpd="sng">
                  <a:solidFill>
                    <a:schemeClr val="bg1"/>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Showcard Gothic" pitchFamily="82" charset="0"/>
              </a:rPr>
              <a:t> largo</a:t>
            </a:r>
            <a:endParaRPr lang="es-ES" sz="4000" b="1" dirty="0">
              <a:ln w="17780" cmpd="sng">
                <a:solidFill>
                  <a:schemeClr val="bg1"/>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9"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CuadroTexto"/>
          <p:cNvSpPr txBox="1"/>
          <p:nvPr/>
        </p:nvSpPr>
        <p:spPr>
          <a:xfrm>
            <a:off x="3929058" y="785794"/>
            <a:ext cx="4357718"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Esta raza es originaria de Tailandia. Los gatos siameses solían tener un papel importante en los funerales de los reyes tailandeses en siglos pasados. Se les colocaba dentro de la tumba y cuando salían por un orificio realizado en ella para ese fin, se decía que el alma del monarca había entrado en el gato. Luego se llevaba el gato a la ceremonia de coronación del nuevo rey, con el objetivo que el rey anterior pudiera presenciar la posesión de su sucesor.</a:t>
            </a:r>
            <a:endParaRPr lang="es-ES"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857224" y="4143380"/>
            <a:ext cx="4357717" cy="1200329"/>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 un gato muy sensible, bastante nervioso y posee una gran personalidad. Además de tener un humor inagotable, es bastante celoso y muy exigente. Su maullido es característico de esta raza, ya que es muy ronco.</a:t>
            </a:r>
            <a:endParaRPr lang="es-ES"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5929322" y="4714884"/>
            <a:ext cx="2560317" cy="1938992"/>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Siames</a:t>
            </a:r>
            <a:endPar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de  pelo</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largo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1+#ppt_w/2"/>
                                          </p:val>
                                        </p:tav>
                                        <p:tav tm="100000">
                                          <p:val>
                                            <p:strVal val="#ppt_x"/>
                                          </p:val>
                                        </p:tav>
                                      </p:tavLst>
                                    </p:anim>
                                    <p:anim calcmode="lin" valueType="num">
                                      <p:cBhvr additive="base">
                                        <p:cTn id="12" dur="2000" fill="hold"/>
                                        <p:tgtEl>
                                          <p:spTgt spid="8"/>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8"/>
                                        </p:tgtEl>
                                        <p:attrNameLst>
                                          <p:attrName>ppt_x</p:attrName>
                                          <p:attrName>ppt_y</p:attrName>
                                        </p:attrNameLst>
                                      </p:cBhvr>
                                    </p:animMotion>
                                  </p:childTnLst>
                                </p:cTn>
                              </p:par>
                            </p:childTnLst>
                          </p:cTn>
                        </p:par>
                        <p:par>
                          <p:cTn id="15" fill="hold">
                            <p:stCondLst>
                              <p:cond delay="5200"/>
                            </p:stCondLst>
                            <p:childTnLst>
                              <p:par>
                                <p:cTn id="16" presetID="29"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ppt_x</p:attrName>
                                        </p:attrNameLst>
                                      </p:cBhvr>
                                      <p:tavLst>
                                        <p:tav tm="0">
                                          <p:val>
                                            <p:strVal val="#ppt_x-.2"/>
                                          </p:val>
                                        </p:tav>
                                        <p:tav tm="100000">
                                          <p:val>
                                            <p:strVal val="#ppt_x"/>
                                          </p:val>
                                        </p:tav>
                                      </p:tavLst>
                                    </p:anim>
                                    <p:anim calcmode="lin" valueType="num">
                                      <p:cBhvr>
                                        <p:cTn id="19"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2000"/>
                                        <p:tgtEl>
                                          <p:spTgt spid="5"/>
                                        </p:tgtEl>
                                      </p:cBhvr>
                                    </p:animEffect>
                                  </p:childTnLst>
                                </p:cTn>
                              </p:par>
                            </p:childTnLst>
                          </p:cTn>
                        </p:par>
                        <p:par>
                          <p:cTn id="21" fill="hold">
                            <p:stCondLst>
                              <p:cond delay="7200"/>
                            </p:stCondLst>
                            <p:childTnLst>
                              <p:par>
                                <p:cTn id="22" presetID="29"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ppt_x</p:attrName>
                                        </p:attrNameLst>
                                      </p:cBhvr>
                                      <p:tavLst>
                                        <p:tav tm="0">
                                          <p:val>
                                            <p:strVal val="#ppt_x-.2"/>
                                          </p:val>
                                        </p:tav>
                                        <p:tav tm="100000">
                                          <p:val>
                                            <p:strVal val="#ppt_x"/>
                                          </p:val>
                                        </p:tav>
                                      </p:tavLst>
                                    </p:anim>
                                    <p:anim calcmode="lin" valueType="num">
                                      <p:cBhvr>
                                        <p:cTn id="25"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8" grpId="1"/>
      <p:bldP spid="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tos-persa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6215074" y="857232"/>
            <a:ext cx="2141933" cy="1323439"/>
          </a:xfrm>
          <a:prstGeom prst="rect">
            <a:avLst/>
          </a:prstGeom>
        </p:spPr>
        <p:txBody>
          <a:bodyPr wrap="none">
            <a:spAutoFit/>
          </a:bodyPr>
          <a:lstStyle/>
          <a:p>
            <a:pPr algn="ctr"/>
            <a:r>
              <a:rPr lang="es-ES"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Gatos </a:t>
            </a:r>
          </a:p>
          <a:p>
            <a:pPr algn="ctr"/>
            <a:r>
              <a:rPr lang="es-ES"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 persas</a:t>
            </a:r>
            <a:endParaRPr lang="es-ES"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215074" y="5143512"/>
            <a:ext cx="2141933"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Gatos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persas</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857620" y="500042"/>
            <a:ext cx="4643470" cy="286232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tierra que ha dado a los gatos persas su hogar de origen es la región de Asia menor. Su época de aparición en Europa, ya que su aparición inicial es incierta, fue a principios del siglo XVII.</a:t>
            </a:r>
          </a:p>
          <a:p>
            <a:r>
              <a:rPr lang="es-ES" dirty="0" smtClean="0">
                <a:effectLst>
                  <a:outerShdw blurRad="38100" dist="38100" dir="2700000" algn="tl">
                    <a:srgbClr val="000000">
                      <a:alpha val="43137"/>
                    </a:srgbClr>
                  </a:outerShdw>
                </a:effectLst>
                <a:latin typeface="Agency FB" pitchFamily="34" charset="0"/>
              </a:rPr>
              <a:t>Uno de los primeros países europeos en los que fue introducida esta raza fue en Francia, donde no se les llamó gatos persas, sino angoras. hoy podemos encontrar hasta unos 50 tonos de color en el pelaje de estos gatos, aunque el color inicial de esta raza en sus orígenes era blanco.</a:t>
            </a:r>
          </a:p>
          <a:p>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642910" y="3857628"/>
            <a:ext cx="4572032"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Sus rasgos predominantes es su largo, fino y denso pelaje, existen algunas variaciones de acuerdo a su longitud. Otro de sus rasgos característicos son sus grandes ojos redondos, que pueden encontrarse en una variedad de colores desde los dorados hasta los azules intensos. Los persas hoy en día son utilizados como gatos de compañía y también como gatos de concurso, ya que su gran belleza se presta para hacerlo</a:t>
            </a:r>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40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60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rs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6715140" y="500042"/>
            <a:ext cx="2140330" cy="1323439"/>
          </a:xfrm>
          <a:prstGeom prst="rect">
            <a:avLst/>
          </a:prstGeom>
        </p:spPr>
        <p:txBody>
          <a:bodyPr wrap="none">
            <a:spAutoFit/>
          </a:bodyPr>
          <a:lstStyle/>
          <a:p>
            <a:pPr algn="ctr"/>
            <a:r>
              <a:rPr lang="es-ES" sz="4000" b="1" dirty="0" smtClean="0">
                <a:ln w="10541" cmpd="sng">
                  <a:solidFill>
                    <a:srgbClr val="FFC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Showcard Gothic" pitchFamily="82" charset="0"/>
              </a:rPr>
              <a:t>Persa</a:t>
            </a:r>
          </a:p>
          <a:p>
            <a:pPr algn="ctr"/>
            <a:r>
              <a:rPr lang="es-ES_tradnl" sz="4000" b="1" dirty="0" smtClean="0">
                <a:ln w="10541" cmpd="sng">
                  <a:solidFill>
                    <a:srgbClr val="FFC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Showcard Gothic" pitchFamily="82" charset="0"/>
              </a:rPr>
              <a:t>Blanco</a:t>
            </a:r>
            <a:endParaRPr lang="es-ES" sz="4000" b="1" dirty="0">
              <a:ln w="10541" cmpd="sng">
                <a:solidFill>
                  <a:srgbClr val="FFC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CuadroTexto"/>
          <p:cNvSpPr txBox="1"/>
          <p:nvPr/>
        </p:nvSpPr>
        <p:spPr>
          <a:xfrm>
            <a:off x="3643306" y="571480"/>
            <a:ext cx="4714908"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gato persa es una raza de gato caracterizada por tener una cara ancha y plana y un gran abundante pelaje de variados colores. Son considerados comúnmente como gatos aristocráticos (el 75% de los gatos de </a:t>
            </a:r>
            <a:r>
              <a:rPr lang="es-ES" dirty="0" err="1" smtClean="0">
                <a:effectLst>
                  <a:outerShdw blurRad="38100" dist="38100" dir="2700000" algn="tl">
                    <a:srgbClr val="000000">
                      <a:alpha val="43137"/>
                    </a:srgbClr>
                  </a:outerShdw>
                </a:effectLst>
                <a:latin typeface="Agency FB" pitchFamily="34" charset="0"/>
              </a:rPr>
              <a:t>pedigree</a:t>
            </a:r>
            <a:r>
              <a:rPr lang="es-ES" dirty="0" smtClean="0">
                <a:effectLst>
                  <a:outerShdw blurRad="38100" dist="38100" dir="2700000" algn="tl">
                    <a:srgbClr val="000000">
                      <a:alpha val="43137"/>
                    </a:srgbClr>
                  </a:outerShdw>
                </a:effectLst>
                <a:latin typeface="Agency FB" pitchFamily="34" charset="0"/>
              </a:rPr>
              <a:t> registrados son persas). Los primeros gatos persas fueron introducidos en Italia desde Persia (actual Irán) en la década de 1620 y a sus descendientes se les llamó de muchas maneras. La rama persa actual se desarrolló a finales de 1800 en Inglaterra y proviene del gato de Angora turco.</a:t>
            </a:r>
            <a:endParaRPr lang="es-ES"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785786" y="3571876"/>
            <a:ext cx="4071965"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gato persa puede ser de colores muy variados. Hay gatos persas de un solo color igualado, intenso y sin tonos más claros, como el negro, el blanco, el azul, el chocolate, el lila, el rojo y el crema. También pueden ser de colores variados.</a:t>
            </a:r>
            <a:r>
              <a:rPr lang="es-ES" dirty="0" smtClean="0"/>
              <a:t> </a:t>
            </a:r>
            <a:r>
              <a:rPr lang="es-ES" dirty="0" smtClean="0">
                <a:effectLst>
                  <a:outerShdw blurRad="38100" dist="38100" dir="2700000" algn="tl">
                    <a:srgbClr val="000000">
                      <a:alpha val="43137"/>
                    </a:srgbClr>
                  </a:outerShdw>
                </a:effectLst>
                <a:latin typeface="Agency FB" pitchFamily="34" charset="0"/>
              </a:rPr>
              <a:t>Estos gatos son familiares, les encanta estar con los niños. Es un gato faldero. Su pelaje requiere un cepillado diario los baños regulares son también adecuados.</a:t>
            </a:r>
            <a:endParaRPr lang="es-ES"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6143636" y="5143512"/>
            <a:ext cx="2140330"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Persa</a:t>
            </a:r>
          </a:p>
          <a:p>
            <a:pPr algn="ctr"/>
            <a:r>
              <a:rPr lang="es-ES_tradnl"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Blanco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ppt_x"/>
                                          </p:val>
                                        </p:tav>
                                        <p:tav tm="100000">
                                          <p:val>
                                            <p:strVal val="#ppt_x"/>
                                          </p:val>
                                        </p:tav>
                                      </p:tavLst>
                                    </p:anim>
                                    <p:anim calcmode="lin" valueType="num">
                                      <p:cBhvr additive="base">
                                        <p:cTn id="12" dur="2000" fill="hold"/>
                                        <p:tgtEl>
                                          <p:spTgt spid="8"/>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8"/>
                                        </p:tgtEl>
                                        <p:attrNameLst>
                                          <p:attrName>ppt_x</p:attrName>
                                          <p:attrName>ppt_y</p:attrName>
                                        </p:attrNameLst>
                                      </p:cBhvr>
                                    </p:animMotion>
                                  </p:childTnLst>
                                </p:cTn>
                              </p:par>
                            </p:childTnLst>
                          </p:cTn>
                        </p:par>
                        <p:par>
                          <p:cTn id="15" fill="hold">
                            <p:stCondLst>
                              <p:cond delay="4000"/>
                            </p:stCondLst>
                            <p:childTnLst>
                              <p:par>
                                <p:cTn id="16" presetID="29"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ppt_x</p:attrName>
                                        </p:attrNameLst>
                                      </p:cBhvr>
                                      <p:tavLst>
                                        <p:tav tm="0">
                                          <p:val>
                                            <p:strVal val="#ppt_x-.2"/>
                                          </p:val>
                                        </p:tav>
                                        <p:tav tm="100000">
                                          <p:val>
                                            <p:strVal val="#ppt_x"/>
                                          </p:val>
                                        </p:tav>
                                      </p:tavLst>
                                    </p:anim>
                                    <p:anim calcmode="lin" valueType="num">
                                      <p:cBhvr>
                                        <p:cTn id="19"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2000"/>
                                        <p:tgtEl>
                                          <p:spTgt spid="5"/>
                                        </p:tgtEl>
                                      </p:cBhvr>
                                    </p:animEffect>
                                  </p:childTnLst>
                                </p:cTn>
                              </p:par>
                            </p:childTnLst>
                          </p:cTn>
                        </p:par>
                        <p:par>
                          <p:cTn id="21" fill="hold">
                            <p:stCondLst>
                              <p:cond delay="6000"/>
                            </p:stCondLst>
                            <p:childTnLst>
                              <p:par>
                                <p:cTn id="22" presetID="29"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ppt_x</p:attrName>
                                        </p:attrNameLst>
                                      </p:cBhvr>
                                      <p:tavLst>
                                        <p:tav tm="0">
                                          <p:val>
                                            <p:strVal val="#ppt_x-.2"/>
                                          </p:val>
                                        </p:tav>
                                        <p:tav tm="100000">
                                          <p:val>
                                            <p:strVal val="#ppt_x"/>
                                          </p:val>
                                        </p:tav>
                                      </p:tavLst>
                                    </p:anim>
                                    <p:anim calcmode="lin" valueType="num">
                                      <p:cBhvr>
                                        <p:cTn id="25"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8" grpId="1"/>
      <p:bldP spid="9"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erman Rex.jpg"/>
          <p:cNvPicPr>
            <a:picLocks noChangeAspect="1"/>
          </p:cNvPicPr>
          <p:nvPr/>
        </p:nvPicPr>
        <p:blipFill>
          <a:blip r:embed="rId2"/>
          <a:stretch>
            <a:fillRect/>
          </a:stretch>
        </p:blipFill>
        <p:spPr>
          <a:xfrm>
            <a:off x="0" y="3345"/>
            <a:ext cx="9144000" cy="6851309"/>
          </a:xfrm>
          <a:prstGeom prst="rect">
            <a:avLst/>
          </a:prstGeom>
        </p:spPr>
      </p:pic>
      <p:pic>
        <p:nvPicPr>
          <p:cNvPr id="5" name="4 Imagen" descr="German Rex.jpg"/>
          <p:cNvPicPr>
            <a:picLocks noChangeAspect="1"/>
          </p:cNvPicPr>
          <p:nvPr/>
        </p:nvPicPr>
        <p:blipFill>
          <a:blip r:embed="rId2"/>
          <a:stretch>
            <a:fillRect/>
          </a:stretch>
        </p:blipFill>
        <p:spPr>
          <a:xfrm>
            <a:off x="0" y="3345"/>
            <a:ext cx="9144000" cy="6851309"/>
          </a:xfrm>
          <a:prstGeom prst="rect">
            <a:avLst/>
          </a:prstGeom>
        </p:spPr>
      </p:pic>
      <p:sp>
        <p:nvSpPr>
          <p:cNvPr id="6" name="5 Rectángulo"/>
          <p:cNvSpPr/>
          <p:nvPr/>
        </p:nvSpPr>
        <p:spPr>
          <a:xfrm>
            <a:off x="1000100" y="928670"/>
            <a:ext cx="3097323" cy="1754326"/>
          </a:xfrm>
          <a:prstGeom prst="rect">
            <a:avLst/>
          </a:prstGeom>
        </p:spPr>
        <p:txBody>
          <a:bodyPr wrap="none">
            <a:spAutoFit/>
            <a:scene3d>
              <a:camera prst="orthographicFront"/>
              <a:lightRig rig="threePt" dir="t"/>
            </a:scene3d>
            <a:sp3d extrusionH="57150">
              <a:bevelT h="25400" prst="softRound"/>
            </a:sp3d>
          </a:bodyPr>
          <a:lstStyle/>
          <a:p>
            <a:pPr algn="ctr"/>
            <a:r>
              <a:rPr lang="es-ES" sz="54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Showcard Gothic" pitchFamily="82" charset="0"/>
              </a:rPr>
              <a:t>German</a:t>
            </a:r>
            <a:r>
              <a:rPr lang="es-E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Showcard Gothic" pitchFamily="82" charset="0"/>
              </a:rPr>
              <a:t> </a:t>
            </a:r>
          </a:p>
          <a:p>
            <a:pPr algn="ctr"/>
            <a:r>
              <a:rPr lang="es-ES" sz="54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Showcard Gothic" pitchFamily="82" charset="0"/>
              </a:rPr>
              <a:t>Rex</a:t>
            </a:r>
            <a:endParaRPr lang="es-E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Showcard Gothic" pitchFamily="82" charset="0"/>
            </a:endParaRPr>
          </a:p>
        </p:txBody>
      </p:sp>
      <p:sp>
        <p:nvSpPr>
          <p:cNvPr id="7" name="6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CuadroTexto"/>
          <p:cNvSpPr txBox="1"/>
          <p:nvPr/>
        </p:nvSpPr>
        <p:spPr>
          <a:xfrm>
            <a:off x="3929058" y="928670"/>
            <a:ext cx="4214842"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raza </a:t>
            </a:r>
            <a:r>
              <a:rPr lang="es-ES" dirty="0" err="1" smtClean="0">
                <a:effectLst>
                  <a:outerShdw blurRad="38100" dist="38100" dir="2700000" algn="tl">
                    <a:srgbClr val="000000">
                      <a:alpha val="43137"/>
                    </a:srgbClr>
                  </a:outerShdw>
                </a:effectLst>
                <a:latin typeface="Agency FB" pitchFamily="34" charset="0"/>
              </a:rPr>
              <a:t>German</a:t>
            </a:r>
            <a:r>
              <a:rPr lang="es-ES" dirty="0" smtClean="0">
                <a:effectLst>
                  <a:outerShdw blurRad="38100" dist="38100" dir="2700000" algn="tl">
                    <a:srgbClr val="000000">
                      <a:alpha val="43137"/>
                    </a:srgbClr>
                  </a:outerShdw>
                </a:effectLst>
                <a:latin typeface="Agency FB" pitchFamily="34" charset="0"/>
              </a:rPr>
              <a:t> </a:t>
            </a:r>
            <a:r>
              <a:rPr lang="es-ES" dirty="0" err="1" smtClean="0">
                <a:effectLst>
                  <a:outerShdw blurRad="38100" dist="38100" dir="2700000" algn="tl">
                    <a:srgbClr val="000000">
                      <a:alpha val="43137"/>
                    </a:srgbClr>
                  </a:outerShdw>
                </a:effectLst>
                <a:latin typeface="Agency FB" pitchFamily="34" charset="0"/>
              </a:rPr>
              <a:t>rex</a:t>
            </a:r>
            <a:r>
              <a:rPr lang="es-ES" dirty="0" smtClean="0">
                <a:effectLst>
                  <a:outerShdw blurRad="38100" dist="38100" dir="2700000" algn="tl">
                    <a:srgbClr val="000000">
                      <a:alpha val="43137"/>
                    </a:srgbClr>
                  </a:outerShdw>
                </a:effectLst>
                <a:latin typeface="Agency FB" pitchFamily="34" charset="0"/>
              </a:rPr>
              <a:t> se origina por el cruce entre dos especies diferentes de gatos. Esta raza es resultado de la combinación de genes del angora y de la raza azul rusa. Ya en la década de los 30 esta peculiar mezcla se había presentado en gatos pero no fue de mucho atractivo y acabo desapareciendo</a:t>
            </a:r>
            <a:endParaRPr lang="es-ES" dirty="0">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5929322" y="5143512"/>
            <a:ext cx="2605201" cy="144655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German</a:t>
            </a:r>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4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Rex</a:t>
            </a:r>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8" name="7 CuadroTexto"/>
          <p:cNvSpPr txBox="1"/>
          <p:nvPr/>
        </p:nvSpPr>
        <p:spPr>
          <a:xfrm>
            <a:off x="857224" y="3429000"/>
            <a:ext cx="4000528" cy="286232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Al hablar del </a:t>
            </a:r>
            <a:r>
              <a:rPr lang="es-ES" dirty="0" err="1" smtClean="0">
                <a:effectLst>
                  <a:outerShdw blurRad="38100" dist="38100" dir="2700000" algn="tl">
                    <a:srgbClr val="000000">
                      <a:alpha val="43137"/>
                    </a:srgbClr>
                  </a:outerShdw>
                </a:effectLst>
                <a:latin typeface="Agency FB" pitchFamily="34" charset="0"/>
              </a:rPr>
              <a:t>German</a:t>
            </a:r>
            <a:r>
              <a:rPr lang="es-ES" dirty="0" smtClean="0">
                <a:effectLst>
                  <a:outerShdw blurRad="38100" dist="38100" dir="2700000" algn="tl">
                    <a:srgbClr val="000000">
                      <a:alpha val="43137"/>
                    </a:srgbClr>
                  </a:outerShdw>
                </a:effectLst>
                <a:latin typeface="Agency FB" pitchFamily="34" charset="0"/>
              </a:rPr>
              <a:t> y su carácter se puede afirmar que es uno de los gatos más activos y también más juguetones y sociables que se pueden encontrar. Es un gato completamente atlético al que le encanta trepar, saltar y realizar una gran variedad de piruetas y acrobacias.</a:t>
            </a:r>
          </a:p>
          <a:p>
            <a:r>
              <a:rPr lang="es-ES" dirty="0" smtClean="0">
                <a:effectLst>
                  <a:outerShdw blurRad="38100" dist="38100" dir="2700000" algn="tl">
                    <a:srgbClr val="000000">
                      <a:alpha val="43137"/>
                    </a:srgbClr>
                  </a:outerShdw>
                </a:effectLst>
                <a:latin typeface="Agency FB" pitchFamily="34" charset="0"/>
              </a:rPr>
              <a:t>Así mismo es un gato muy sociable con otras especies de animales, razas de gatos y también con los humanos de todas las edades.</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1+#ppt_w/2"/>
                                          </p:val>
                                        </p:tav>
                                        <p:tav tm="100000">
                                          <p:val>
                                            <p:strVal val="#ppt_x"/>
                                          </p:val>
                                        </p:tav>
                                      </p:tavLst>
                                    </p:anim>
                                    <p:anim calcmode="lin" valueType="num">
                                      <p:cBhvr additive="base">
                                        <p:cTn id="12" dur="2000" fill="hold"/>
                                        <p:tgtEl>
                                          <p:spTgt spid="7"/>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7"/>
                                        </p:tgtEl>
                                        <p:attrNameLst>
                                          <p:attrName>ppt_x</p:attrName>
                                          <p:attrName>ppt_y</p:attrName>
                                        </p:attrNameLst>
                                      </p:cBhvr>
                                    </p:animMotion>
                                  </p:childTnLst>
                                </p:cTn>
                              </p:par>
                            </p:childTnLst>
                          </p:cTn>
                        </p:par>
                        <p:par>
                          <p:cTn id="15" fill="hold">
                            <p:stCondLst>
                              <p:cond delay="3600"/>
                            </p:stCondLst>
                            <p:childTnLst>
                              <p:par>
                                <p:cTn id="16" presetID="29" presetClass="entr" presetSubtype="0" fill="hold" nodeType="after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p:cTn id="18" dur="2000" fill="hold"/>
                                        <p:tgtEl>
                                          <p:spTgt spid="5">
                                            <p:txEl>
                                              <p:pRg st="0" end="0"/>
                                            </p:txEl>
                                          </p:spTgt>
                                        </p:tgtEl>
                                        <p:attrNameLst>
                                          <p:attrName>ppt_x</p:attrName>
                                        </p:attrNameLst>
                                      </p:cBhvr>
                                      <p:tavLst>
                                        <p:tav tm="0">
                                          <p:val>
                                            <p:strVal val="#ppt_x-.2"/>
                                          </p:val>
                                        </p:tav>
                                        <p:tav tm="100000">
                                          <p:val>
                                            <p:strVal val="#ppt_x"/>
                                          </p:val>
                                        </p:tav>
                                      </p:tavLst>
                                    </p:anim>
                                    <p:anim calcmode="lin" valueType="num">
                                      <p:cBhvr>
                                        <p:cTn id="19" dur="2000" fill="hold"/>
                                        <p:tgtEl>
                                          <p:spTgt spid="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0" dur="2000"/>
                                        <p:tgtEl>
                                          <p:spTgt spid="5">
                                            <p:txEl>
                                              <p:pRg st="0" end="0"/>
                                            </p:txEl>
                                          </p:spTgt>
                                        </p:tgtEl>
                                      </p:cBhvr>
                                    </p:animEffect>
                                  </p:childTnLst>
                                </p:cTn>
                              </p:par>
                            </p:childTnLst>
                          </p:cTn>
                        </p:par>
                        <p:par>
                          <p:cTn id="21" fill="hold">
                            <p:stCondLst>
                              <p:cond delay="56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9"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ighland Fold.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5929322" y="4500570"/>
            <a:ext cx="2853666" cy="1323439"/>
          </a:xfrm>
          <a:prstGeom prst="rect">
            <a:avLst/>
          </a:prstGeom>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4000" b="1" dirty="0" smtClean="0">
                <a:ln w="19050">
                  <a:solidFill>
                    <a:schemeClr val="tx2">
                      <a:lumMod val="50000"/>
                    </a:schemeClr>
                  </a:solidFill>
                </a:ln>
                <a:solidFill>
                  <a:schemeClr val="bg1">
                    <a:shade val="50000"/>
                  </a:schemeClr>
                </a:solidFill>
                <a:latin typeface="Showcard Gothic" pitchFamily="82" charset="0"/>
              </a:rPr>
              <a:t>Highland</a:t>
            </a:r>
          </a:p>
          <a:p>
            <a:pPr algn="ctr"/>
            <a:r>
              <a:rPr lang="es-ES" sz="4000" b="1" dirty="0" smtClean="0">
                <a:ln w="19050">
                  <a:solidFill>
                    <a:schemeClr val="tx2">
                      <a:lumMod val="50000"/>
                    </a:schemeClr>
                  </a:solidFill>
                </a:ln>
                <a:solidFill>
                  <a:schemeClr val="bg1">
                    <a:shade val="50000"/>
                  </a:schemeClr>
                </a:solidFill>
                <a:latin typeface="Showcard Gothic" pitchFamily="82" charset="0"/>
              </a:rPr>
              <a:t> </a:t>
            </a:r>
            <a:r>
              <a:rPr lang="es-ES" sz="4000" b="1" dirty="0" err="1" smtClean="0">
                <a:ln w="19050">
                  <a:solidFill>
                    <a:schemeClr val="tx2">
                      <a:lumMod val="50000"/>
                    </a:schemeClr>
                  </a:solidFill>
                </a:ln>
                <a:solidFill>
                  <a:schemeClr val="bg1">
                    <a:shade val="50000"/>
                  </a:schemeClr>
                </a:solidFill>
                <a:latin typeface="Showcard Gothic" pitchFamily="82" charset="0"/>
              </a:rPr>
              <a:t>Fold</a:t>
            </a:r>
            <a:endParaRPr lang="es-ES" sz="4000" b="1" dirty="0">
              <a:ln w="19050">
                <a:solidFill>
                  <a:schemeClr val="tx2">
                    <a:lumMod val="50000"/>
                  </a:schemeClr>
                </a:solidFill>
              </a:ln>
              <a:solidFill>
                <a:schemeClr val="bg1">
                  <a:shade val="50000"/>
                </a:schemeClr>
              </a:solidFill>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929322" y="5214950"/>
            <a:ext cx="2853666"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Highland</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Fold</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786182" y="714356"/>
            <a:ext cx="4500594"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Este hermoso ejemplar escocés debe su nombre a la zona donde se originó. En cuanto a la forma de sus orejas se debe al gen llamado </a:t>
            </a:r>
            <a:r>
              <a:rPr lang="es-ES" dirty="0" err="1" smtClean="0">
                <a:effectLst>
                  <a:outerShdw blurRad="38100" dist="38100" dir="2700000" algn="tl">
                    <a:srgbClr val="000000">
                      <a:alpha val="43137"/>
                    </a:srgbClr>
                  </a:outerShdw>
                </a:effectLst>
                <a:latin typeface="Agency FB" pitchFamily="34" charset="0"/>
              </a:rPr>
              <a:t>Fold</a:t>
            </a:r>
            <a:r>
              <a:rPr lang="es-ES" dirty="0" smtClean="0">
                <a:effectLst>
                  <a:outerShdw blurRad="38100" dist="38100" dir="2700000" algn="tl">
                    <a:srgbClr val="000000">
                      <a:alpha val="43137"/>
                    </a:srgbClr>
                  </a:outerShdw>
                </a:effectLst>
                <a:latin typeface="Agency FB" pitchFamily="34" charset="0"/>
              </a:rPr>
              <a:t> y es el que provoca el doblado de éstas. Su origen se debe no a cruces entre razas sino a una mutación y a la aparición de este gen que le dio esta nueva apariencia.</a:t>
            </a:r>
            <a:r>
              <a:rPr lang="es-ES" dirty="0" smtClean="0"/>
              <a:t> </a:t>
            </a:r>
            <a:r>
              <a:rPr lang="es-ES" dirty="0" smtClean="0">
                <a:effectLst>
                  <a:outerShdw blurRad="38100" dist="38100" dir="2700000" algn="tl">
                    <a:srgbClr val="000000">
                      <a:alpha val="43137"/>
                    </a:srgbClr>
                  </a:outerShdw>
                </a:effectLst>
                <a:latin typeface="Agency FB" pitchFamily="34" charset="0"/>
              </a:rPr>
              <a:t>Para que existan los gatos con esta característica es necesario generar cruces, ya que la raza sola tiene problemas genéticos.</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857224" y="3571876"/>
            <a:ext cx="4286280"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Este tipo de gato es especialmente cariñoso y por su apariencia suave e inofensiva es fácil que le consintamos todo. También es un gato muy tranquilo y normalmente perezoso.</a:t>
            </a:r>
          </a:p>
          <a:p>
            <a:r>
              <a:rPr lang="es-ES" dirty="0" smtClean="0">
                <a:effectLst>
                  <a:outerShdw blurRad="38100" dist="38100" dir="2700000" algn="tl">
                    <a:srgbClr val="000000">
                      <a:alpha val="43137"/>
                    </a:srgbClr>
                  </a:outerShdw>
                </a:effectLst>
                <a:latin typeface="Agency FB" pitchFamily="34" charset="0"/>
              </a:rPr>
              <a:t>Así mismo en su carácter se puede apreciar la paciencia y también su serenidad para realizar sus actividades cotidianas. Es una raza de gato perfecto como animal de compañía.</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42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62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imalayan-.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5572132" y="5715016"/>
            <a:ext cx="3169457" cy="707886"/>
          </a:xfrm>
          <a:prstGeom prst="rect">
            <a:avLst/>
          </a:prstGeom>
        </p:spPr>
        <p:txBody>
          <a:bodyPr wrap="none">
            <a:spAutoFit/>
            <a:scene3d>
              <a:camera prst="orthographicFront"/>
              <a:lightRig rig="brightRoom" dir="t"/>
            </a:scene3d>
            <a:sp3d extrusionH="57150" contourW="6350" prstMaterial="plastic">
              <a:bevelT w="20320" h="20320" prst="softRound"/>
              <a:contourClr>
                <a:schemeClr val="accent1">
                  <a:tint val="100000"/>
                  <a:shade val="100000"/>
                  <a:hueMod val="100000"/>
                  <a:satMod val="100000"/>
                </a:schemeClr>
              </a:contourClr>
            </a:sp3d>
          </a:bodyPr>
          <a:lstStyle/>
          <a:p>
            <a:r>
              <a:rPr lang="es-ES" sz="4000" b="1" cap="all" dirty="0" err="1" smtClean="0">
                <a:ln>
                  <a:solidFill>
                    <a:schemeClr val="tx2">
                      <a:lumMod val="10000"/>
                    </a:schemeClr>
                  </a:solidFi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rPr>
              <a:t>himalayos</a:t>
            </a:r>
            <a:endParaRPr lang="es-ES" sz="4000" b="1" cap="all" dirty="0">
              <a:ln>
                <a:solidFill>
                  <a:schemeClr val="tx2">
                    <a:lumMod val="10000"/>
                  </a:schemeClr>
                </a:solidFi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572132" y="5429264"/>
            <a:ext cx="3209533"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himalayos</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4071934" y="1000108"/>
            <a:ext cx="4429156"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nombre de esta raza proviene del gran parecido que presenta su patrón de color con el encontrado en el conejo </a:t>
            </a:r>
            <a:r>
              <a:rPr lang="es-ES" dirty="0" err="1" smtClean="0">
                <a:effectLst>
                  <a:outerShdw blurRad="38100" dist="38100" dir="2700000" algn="tl">
                    <a:srgbClr val="000000">
                      <a:alpha val="43137"/>
                    </a:srgbClr>
                  </a:outerShdw>
                </a:effectLst>
                <a:latin typeface="Agency FB" pitchFamily="34" charset="0"/>
              </a:rPr>
              <a:t>Himalayo</a:t>
            </a:r>
            <a:r>
              <a:rPr lang="es-ES" dirty="0" smtClean="0">
                <a:effectLst>
                  <a:outerShdw blurRad="38100" dist="38100" dir="2700000" algn="tl">
                    <a:srgbClr val="000000">
                      <a:alpha val="43137"/>
                    </a:srgbClr>
                  </a:outerShdw>
                </a:effectLst>
                <a:latin typeface="Agency FB" pitchFamily="34" charset="0"/>
              </a:rPr>
              <a:t>. Esta raza es el resultado de un cruce de gato siamés con persa. Por ello, el gato </a:t>
            </a:r>
            <a:r>
              <a:rPr lang="es-ES" dirty="0" err="1" smtClean="0">
                <a:effectLst>
                  <a:outerShdw blurRad="38100" dist="38100" dir="2700000" algn="tl">
                    <a:srgbClr val="000000">
                      <a:alpha val="43137"/>
                    </a:srgbClr>
                  </a:outerShdw>
                </a:effectLst>
                <a:latin typeface="Agency FB" pitchFamily="34" charset="0"/>
              </a:rPr>
              <a:t>Himalayo</a:t>
            </a:r>
            <a:r>
              <a:rPr lang="es-ES" dirty="0" smtClean="0">
                <a:effectLst>
                  <a:outerShdw blurRad="38100" dist="38100" dir="2700000" algn="tl">
                    <a:srgbClr val="000000">
                      <a:alpha val="43137"/>
                    </a:srgbClr>
                  </a:outerShdw>
                </a:effectLst>
                <a:latin typeface="Agency FB" pitchFamily="34" charset="0"/>
              </a:rPr>
              <a:t> es un gato coloreado como el siamés, pero que tiene los rasgos característicos de la raza Persa. Esta combinación de rasgos le da un aspecto de elegancia y distinción.</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857224" y="3929066"/>
            <a:ext cx="4429155"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 un gato compañero, cariñoso, muy inteligente y cómodo. No acostumbra maullar y no requiere de mucho espacio, por lo que es ideal para un apartamento o como compañero para los niños. Disfruta de la vida casera aunque está considerado un buen cazador.</a:t>
            </a:r>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00017 -0.00116 C 0.0118 -0.02523 0.03281 -0.05973 0.05781 -0.05973 C 0.09479 -0.05973 0.12483 -0.02385 0.12483 0.02152 C 0.12483 0.03611 0.12187 0.04953 0.1158 0.06157 C 0.11684 0.06157 -0.00017 0.24143 -0.00017 0.24282 C -0.00017 0.24143 -0.11719 0.06157 -0.11615 0.06157 C -0.12222 0.04953 -0.12517 0.03611 -0.12517 0.02152 C -0.12517 -0.02385 -0.09514 -0.05973 -0.05712 -0.05973 C -0.03316 -0.05973 -0.01215 -0.02523 -0.00017 -0.00116 Z " pathEditMode="relative" rAng="0" ptsTypes="fffffffff">
                                      <p:cBhvr>
                                        <p:cTn id="14" dur="2000" fill="hold"/>
                                        <p:tgtEl>
                                          <p:spTgt spid="5"/>
                                        </p:tgtEl>
                                        <p:attrNameLst>
                                          <p:attrName>ppt_x</p:attrName>
                                          <p:attrName>ppt_y</p:attrName>
                                        </p:attrNameLst>
                                      </p:cBhvr>
                                      <p:rCtr x="0" y="93"/>
                                    </p:animMotion>
                                  </p:childTnLst>
                                </p:cTn>
                              </p:par>
                            </p:childTnLst>
                          </p:cTn>
                        </p:par>
                        <p:par>
                          <p:cTn id="15" fill="hold">
                            <p:stCondLst>
                              <p:cond delay="36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6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orat-.jpg"/>
          <p:cNvPicPr>
            <a:picLocks noChangeAspect="1"/>
          </p:cNvPicPr>
          <p:nvPr/>
        </p:nvPicPr>
        <p:blipFill>
          <a:blip r:embed="rId2"/>
          <a:stretch>
            <a:fillRect/>
          </a:stretch>
        </p:blipFill>
        <p:spPr>
          <a:xfrm>
            <a:off x="1000100" y="0"/>
            <a:ext cx="7293322" cy="6858000"/>
          </a:xfrm>
          <a:prstGeom prst="rect">
            <a:avLst/>
          </a:prstGeom>
        </p:spPr>
      </p:pic>
      <p:sp>
        <p:nvSpPr>
          <p:cNvPr id="8" name="7 Rectángulo"/>
          <p:cNvSpPr/>
          <p:nvPr/>
        </p:nvSpPr>
        <p:spPr>
          <a:xfrm>
            <a:off x="1071538" y="5572140"/>
            <a:ext cx="1935145" cy="707886"/>
          </a:xfrm>
          <a:prstGeom prst="rect">
            <a:avLst/>
          </a:prstGeom>
        </p:spPr>
        <p:txBody>
          <a:bodyPr wrap="none">
            <a:spAutoFit/>
            <a:scene3d>
              <a:camera prst="orthographicFront"/>
              <a:lightRig rig="glow" dir="tl">
                <a:rot lat="0" lon="0" rev="5400000"/>
              </a:lightRig>
            </a:scene3d>
            <a:sp3d extrusionH="57150" contourW="12700">
              <a:bevelT w="25400" h="25400" prst="softRound"/>
              <a:contourClr>
                <a:schemeClr val="accent6">
                  <a:shade val="73000"/>
                </a:schemeClr>
              </a:contourClr>
            </a:sp3d>
          </a:bodyPr>
          <a:lstStyle/>
          <a:p>
            <a:r>
              <a:rPr lang="es-ES" sz="4000" b="1" dirty="0" err="1" smtClean="0">
                <a:ln w="38100">
                  <a:solidFill>
                    <a:schemeClr val="tx2">
                      <a:lumMod val="75000"/>
                    </a:schemeClr>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Showcard Gothic" pitchFamily="82" charset="0"/>
              </a:rPr>
              <a:t>korat</a:t>
            </a:r>
            <a:endParaRPr lang="es-ES" sz="4000" b="1" dirty="0">
              <a:ln w="38100">
                <a:solidFill>
                  <a:schemeClr val="tx2">
                    <a:lumMod val="75000"/>
                  </a:schemeClr>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7" name="6 Rectángulo"/>
          <p:cNvSpPr/>
          <p:nvPr/>
        </p:nvSpPr>
        <p:spPr>
          <a:xfrm>
            <a:off x="6286512" y="5429264"/>
            <a:ext cx="1935145"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korat</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8" name="7 CuadroTexto"/>
          <p:cNvSpPr txBox="1"/>
          <p:nvPr/>
        </p:nvSpPr>
        <p:spPr>
          <a:xfrm>
            <a:off x="3786182" y="571480"/>
            <a:ext cx="4643470"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Este gato tiene su origen en una provincia de Tailandia conocida con el nombre de Cao </a:t>
            </a:r>
            <a:r>
              <a:rPr lang="es-ES" dirty="0" err="1" smtClean="0">
                <a:effectLst>
                  <a:outerShdw blurRad="38100" dist="38100" dir="2700000" algn="tl">
                    <a:srgbClr val="000000">
                      <a:alpha val="43137"/>
                    </a:srgbClr>
                  </a:outerShdw>
                </a:effectLst>
                <a:latin typeface="Agency FB" pitchFamily="34" charset="0"/>
              </a:rPr>
              <a:t>Nguyen</a:t>
            </a:r>
            <a:r>
              <a:rPr lang="es-ES" dirty="0" smtClean="0">
                <a:effectLst>
                  <a:outerShdw blurRad="38100" dist="38100" dir="2700000" algn="tl">
                    <a:srgbClr val="000000">
                      <a:alpha val="43137"/>
                    </a:srgbClr>
                  </a:outerShdw>
                </a:effectLst>
                <a:latin typeface="Agency FB" pitchFamily="34" charset="0"/>
              </a:rPr>
              <a:t> </a:t>
            </a:r>
            <a:r>
              <a:rPr lang="es-ES" dirty="0" err="1" smtClean="0">
                <a:effectLst>
                  <a:outerShdw blurRad="38100" dist="38100" dir="2700000" algn="tl">
                    <a:srgbClr val="000000">
                      <a:alpha val="43137"/>
                    </a:srgbClr>
                  </a:outerShdw>
                </a:effectLst>
                <a:latin typeface="Agency FB" pitchFamily="34" charset="0"/>
              </a:rPr>
              <a:t>Khorat</a:t>
            </a:r>
            <a:r>
              <a:rPr lang="es-ES" dirty="0" smtClean="0">
                <a:effectLst>
                  <a:outerShdw blurRad="38100" dist="38100" dir="2700000" algn="tl">
                    <a:srgbClr val="000000">
                      <a:alpha val="43137"/>
                    </a:srgbClr>
                  </a:outerShdw>
                </a:effectLst>
                <a:latin typeface="Agency FB" pitchFamily="34" charset="0"/>
              </a:rPr>
              <a:t>, que además de brindarle hogar le dio su nombre.</a:t>
            </a:r>
          </a:p>
          <a:p>
            <a:r>
              <a:rPr lang="es-ES" dirty="0" smtClean="0">
                <a:effectLst>
                  <a:outerShdw blurRad="38100" dist="38100" dir="2700000" algn="tl">
                    <a:srgbClr val="000000">
                      <a:alpha val="43137"/>
                    </a:srgbClr>
                  </a:outerShdw>
                </a:effectLst>
                <a:latin typeface="Agency FB" pitchFamily="34" charset="0"/>
              </a:rPr>
              <a:t>Se cree que la raza </a:t>
            </a:r>
            <a:r>
              <a:rPr lang="es-ES" dirty="0" err="1" smtClean="0">
                <a:effectLst>
                  <a:outerShdw blurRad="38100" dist="38100" dir="2700000" algn="tl">
                    <a:srgbClr val="000000">
                      <a:alpha val="43137"/>
                    </a:srgbClr>
                  </a:outerShdw>
                </a:effectLst>
                <a:latin typeface="Agency FB" pitchFamily="34" charset="0"/>
              </a:rPr>
              <a:t>Korat</a:t>
            </a:r>
            <a:r>
              <a:rPr lang="es-ES" dirty="0" smtClean="0">
                <a:effectLst>
                  <a:outerShdw blurRad="38100" dist="38100" dir="2700000" algn="tl">
                    <a:srgbClr val="000000">
                      <a:alpha val="43137"/>
                    </a:srgbClr>
                  </a:outerShdw>
                </a:effectLst>
                <a:latin typeface="Agency FB" pitchFamily="34" charset="0"/>
              </a:rPr>
              <a:t> es tan antigua que antes del siglo XIV ya existían en esta región. Si bien los rastros o registros en los que aparece esta raza nombrada son de los años 1500, se piensa que pudieron estar desde mucho antes.</a:t>
            </a:r>
          </a:p>
          <a:p>
            <a:endParaRPr lang="es-ES" dirty="0">
              <a:effectLst>
                <a:outerShdw blurRad="38100" dist="38100" dir="2700000" algn="tl">
                  <a:srgbClr val="000000">
                    <a:alpha val="43137"/>
                  </a:srgbClr>
                </a:outerShdw>
              </a:effectLst>
              <a:latin typeface="Agency FB" pitchFamily="34" charset="0"/>
            </a:endParaRPr>
          </a:p>
        </p:txBody>
      </p:sp>
      <p:sp>
        <p:nvSpPr>
          <p:cNvPr id="9" name="8 CuadroTexto"/>
          <p:cNvSpPr txBox="1"/>
          <p:nvPr/>
        </p:nvSpPr>
        <p:spPr>
          <a:xfrm>
            <a:off x="928662" y="3143248"/>
            <a:ext cx="4286280" cy="3416320"/>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Para hablar del carácter de este maravilloso ejemplar tenemos que decir que es un gato muy juguetón y sobre todo amable y cariñoso. Le encanta estar activo, trepar, correr, saltar y demostrar su agilidad,</a:t>
            </a:r>
          </a:p>
          <a:p>
            <a:r>
              <a:rPr lang="es-ES" dirty="0" smtClean="0">
                <a:effectLst>
                  <a:outerShdw blurRad="38100" dist="38100" dir="2700000" algn="tl">
                    <a:srgbClr val="000000">
                      <a:alpha val="43137"/>
                    </a:srgbClr>
                  </a:outerShdw>
                </a:effectLst>
                <a:latin typeface="Agency FB" pitchFamily="34" charset="0"/>
              </a:rPr>
              <a:t>Aun así no le gusta para nada los sitios con mucho ajetreo o que le generen intranquilidad. Es poco amigable con otros gatos y  muy prudente a la hora de acercarse a desconocidos.</a:t>
            </a:r>
          </a:p>
          <a:p>
            <a:r>
              <a:rPr lang="es-ES" dirty="0" smtClean="0">
                <a:effectLst>
                  <a:outerShdw blurRad="38100" dist="38100" dir="2700000" algn="tl">
                    <a:srgbClr val="000000">
                      <a:alpha val="43137"/>
                    </a:srgbClr>
                  </a:outerShdw>
                </a:effectLst>
                <a:latin typeface="Agency FB" pitchFamily="34" charset="0"/>
              </a:rPr>
              <a:t>Con su familia es especialmente cariñoso. En especial demuestra todo su afecto a su dueño más próximo, aunque también le exige mucha atención y cariño.</a:t>
            </a:r>
          </a:p>
          <a:p>
            <a:endParaRPr lang="es-ES" dirty="0">
              <a:effectLst>
                <a:outerShdw blurRad="38100" dist="38100" dir="2700000" algn="tl">
                  <a:srgbClr val="000000">
                    <a:alpha val="43137"/>
                  </a:srgbClr>
                </a:outerShdw>
              </a:effectLst>
              <a:latin typeface="Agency FB" pitchFamily="34" charset="0"/>
            </a:endParaRPr>
          </a:p>
        </p:txBody>
      </p:sp>
      <p:sp>
        <p:nvSpPr>
          <p:cNvPr id="10" name="9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1+#ppt_w/2"/>
                                          </p:val>
                                        </p:tav>
                                        <p:tav tm="100000">
                                          <p:val>
                                            <p:strVal val="#ppt_x"/>
                                          </p:val>
                                        </p:tav>
                                      </p:tavLst>
                                    </p:anim>
                                    <p:anim calcmode="lin" valueType="num">
                                      <p:cBhvr additive="base">
                                        <p:cTn id="12" dur="2000" fill="hold"/>
                                        <p:tgtEl>
                                          <p:spTgt spid="7"/>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7"/>
                                        </p:tgtEl>
                                        <p:attrNameLst>
                                          <p:attrName>ppt_x</p:attrName>
                                          <p:attrName>ppt_y</p:attrName>
                                        </p:attrNameLst>
                                      </p:cBhvr>
                                    </p:animMotion>
                                  </p:childTnLst>
                                </p:cTn>
                              </p:par>
                            </p:childTnLst>
                          </p:cTn>
                        </p:par>
                        <p:par>
                          <p:cTn id="15" fill="hold">
                            <p:stCondLst>
                              <p:cond delay="2800"/>
                            </p:stCondLst>
                            <p:childTnLst>
                              <p:par>
                                <p:cTn id="16" presetID="29"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ppt_x</p:attrName>
                                        </p:attrNameLst>
                                      </p:cBhvr>
                                      <p:tavLst>
                                        <p:tav tm="0">
                                          <p:val>
                                            <p:strVal val="#ppt_x-.2"/>
                                          </p:val>
                                        </p:tav>
                                        <p:tav tm="100000">
                                          <p:val>
                                            <p:strVal val="#ppt_x"/>
                                          </p:val>
                                        </p:tav>
                                      </p:tavLst>
                                    </p:anim>
                                    <p:anim calcmode="lin" valueType="num">
                                      <p:cBhvr>
                                        <p:cTn id="19"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0" dur="2000"/>
                                        <p:tgtEl>
                                          <p:spTgt spid="8"/>
                                        </p:tgtEl>
                                      </p:cBhvr>
                                    </p:animEffect>
                                  </p:childTnLst>
                                </p:cTn>
                              </p:par>
                            </p:childTnLst>
                          </p:cTn>
                        </p:par>
                        <p:par>
                          <p:cTn id="21" fill="hold">
                            <p:stCondLst>
                              <p:cond delay="4800"/>
                            </p:stCondLst>
                            <p:childTnLst>
                              <p:par>
                                <p:cTn id="22" presetID="29"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ppt_x</p:attrName>
                                        </p:attrNameLst>
                                      </p:cBhvr>
                                      <p:tavLst>
                                        <p:tav tm="0">
                                          <p:val>
                                            <p:strVal val="#ppt_x-.2"/>
                                          </p:val>
                                        </p:tav>
                                        <p:tav tm="100000">
                                          <p:val>
                                            <p:strVal val="#ppt_x"/>
                                          </p:val>
                                        </p:tav>
                                      </p:tavLst>
                                    </p:anim>
                                    <p:anim calcmode="lin" valueType="num">
                                      <p:cBhvr>
                                        <p:cTn id="25"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9" grpId="0"/>
      <p:bldP spid="10"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e-coon.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428596" y="357166"/>
            <a:ext cx="1983235" cy="1323439"/>
          </a:xfrm>
          <a:prstGeom prst="rect">
            <a:avLst/>
          </a:prstGeom>
        </p:spPr>
        <p:txBody>
          <a:bodyPr wrap="none">
            <a:spAutoFit/>
            <a:scene3d>
              <a:camera prst="orthographicFront"/>
              <a:lightRig rig="threePt" dir="t"/>
            </a:scene3d>
            <a:sp3d extrusionH="57150">
              <a:bevelT h="25400" prst="softRound"/>
            </a:sp3d>
          </a:bodyPr>
          <a:lstStyle/>
          <a:p>
            <a:pPr algn="ctr"/>
            <a:r>
              <a:rPr lang="es-ES" sz="4000" b="1" spc="50" dirty="0" smtClean="0">
                <a:ln w="12700" cmpd="sng">
                  <a:solidFill>
                    <a:schemeClr val="bg1"/>
                  </a:solidFill>
                  <a:prstDash val="solid"/>
                </a:ln>
                <a:solidFill>
                  <a:schemeClr val="accent6">
                    <a:tint val="1000"/>
                  </a:schemeClr>
                </a:solidFill>
                <a:effectLst>
                  <a:glow rad="53100">
                    <a:schemeClr val="accent6">
                      <a:satMod val="180000"/>
                      <a:alpha val="30000"/>
                    </a:schemeClr>
                  </a:glow>
                </a:effectLst>
                <a:latin typeface="Showcard Gothic" pitchFamily="82" charset="0"/>
              </a:rPr>
              <a:t>Maine  </a:t>
            </a:r>
          </a:p>
          <a:p>
            <a:pPr algn="ctr"/>
            <a:r>
              <a:rPr lang="es-ES" sz="4000" b="1" spc="50" dirty="0" err="1" smtClean="0">
                <a:ln w="12700" cmpd="sng">
                  <a:solidFill>
                    <a:schemeClr val="bg1"/>
                  </a:solidFill>
                  <a:prstDash val="solid"/>
                </a:ln>
                <a:solidFill>
                  <a:schemeClr val="accent6">
                    <a:tint val="1000"/>
                  </a:schemeClr>
                </a:solidFill>
                <a:effectLst>
                  <a:glow rad="53100">
                    <a:schemeClr val="accent6">
                      <a:satMod val="180000"/>
                      <a:alpha val="30000"/>
                    </a:schemeClr>
                  </a:glow>
                </a:effectLst>
                <a:latin typeface="Showcard Gothic" pitchFamily="82" charset="0"/>
              </a:rPr>
              <a:t>coon</a:t>
            </a:r>
            <a:endParaRPr lang="es-ES" sz="4000" b="1" spc="50" dirty="0">
              <a:ln w="12700" cmpd="sng">
                <a:solidFill>
                  <a:schemeClr val="bg1"/>
                </a:solidFill>
                <a:prstDash val="solid"/>
              </a:ln>
              <a:solidFill>
                <a:schemeClr val="accent6">
                  <a:tint val="1000"/>
                </a:schemeClr>
              </a:solidFill>
              <a:effectLst>
                <a:glow rad="53100">
                  <a:schemeClr val="accent6">
                    <a:satMod val="180000"/>
                    <a:alpha val="30000"/>
                  </a:schemeClr>
                </a:glo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00278 0.00046 C 0.0092 -0.02361 0.03021 -0.0581 0.05521 -0.0581 C 0.09219 -0.0581 0.12222 -0.02222 0.12222 0.02315 C 0.12222 0.03773 0.11927 0.05116 0.11319 0.0632 C 0.11423 0.0632 -0.00278 0.24306 -0.00278 0.24445 C -0.00278 0.24306 -0.11979 0.0632 -0.11875 0.0632 C -0.12483 0.05116 -0.12778 0.03773 -0.12778 0.02315 C -0.12778 -0.02222 -0.09774 -0.0581 -0.05972 -0.0581 C -0.03577 -0.0581 -0.01476 -0.02361 -0.00278 0.00046 Z " pathEditMode="relative" rAng="0" ptsTypes="fffffffff">
                                      <p:cBhvr>
                                        <p:cTn id="14" dur="2000" fill="hold"/>
                                        <p:tgtEl>
                                          <p:spTgt spid="5"/>
                                        </p:tgtEl>
                                        <p:attrNameLst>
                                          <p:attrName>ppt_x</p:attrName>
                                          <p:attrName>ppt_y</p:attrName>
                                        </p:attrNameLst>
                                      </p:cBhvr>
                                      <p:rCtr x="0"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286512" y="4857760"/>
            <a:ext cx="1983235"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Maine  </a:t>
            </a:r>
          </a:p>
          <a:p>
            <a:pPr algn="ct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coon</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929058" y="785794"/>
            <a:ext cx="4429156"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nombre de la raza le viene del estado de dónde es nativo, el estado de Maine. La raza Maine </a:t>
            </a:r>
            <a:r>
              <a:rPr lang="es-ES" dirty="0" err="1" smtClean="0">
                <a:effectLst>
                  <a:outerShdw blurRad="38100" dist="38100" dir="2700000" algn="tl">
                    <a:srgbClr val="000000">
                      <a:alpha val="43137"/>
                    </a:srgbClr>
                  </a:outerShdw>
                </a:effectLst>
                <a:latin typeface="Agency FB" pitchFamily="34" charset="0"/>
              </a:rPr>
              <a:t>Coon</a:t>
            </a:r>
            <a:r>
              <a:rPr lang="es-ES" dirty="0" smtClean="0">
                <a:effectLst>
                  <a:outerShdw blurRad="38100" dist="38100" dir="2700000" algn="tl">
                    <a:srgbClr val="000000">
                      <a:alpha val="43137"/>
                    </a:srgbClr>
                  </a:outerShdw>
                </a:effectLst>
                <a:latin typeface="Agency FB" pitchFamily="34" charset="0"/>
              </a:rPr>
              <a:t> es una de las razas naturales más antiguas de Estados Unidos. Fue descubierta por primera vez en 1861, aunque no fue aceptada hasta 1953. La Maine </a:t>
            </a:r>
            <a:r>
              <a:rPr lang="es-ES" dirty="0" err="1" smtClean="0">
                <a:effectLst>
                  <a:outerShdw blurRad="38100" dist="38100" dir="2700000" algn="tl">
                    <a:srgbClr val="000000">
                      <a:alpha val="43137"/>
                    </a:srgbClr>
                  </a:outerShdw>
                </a:effectLst>
                <a:latin typeface="Agency FB" pitchFamily="34" charset="0"/>
              </a:rPr>
              <a:t>Coon</a:t>
            </a:r>
            <a:r>
              <a:rPr lang="es-ES" dirty="0" smtClean="0">
                <a:effectLst>
                  <a:outerShdw blurRad="38100" dist="38100" dir="2700000" algn="tl">
                    <a:srgbClr val="000000">
                      <a:alpha val="43137"/>
                    </a:srgbClr>
                  </a:outerShdw>
                </a:effectLst>
                <a:latin typeface="Agency FB" pitchFamily="34" charset="0"/>
              </a:rPr>
              <a:t> es una de las razas más grandes dentro de los gatos domésticos</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1071538" y="3071810"/>
            <a:ext cx="4429157" cy="3416320"/>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 un gato afable y bonachón. Es tan bueno que muchos le llaman “el gigante amable” por su tamaño y su bondad. Calmado e independiente, prefiere a los dueños que sepan respetar su espacio vital y que no le impongan límites muy estrictos. Aún así es un gato muy sociable.</a:t>
            </a:r>
          </a:p>
          <a:p>
            <a:r>
              <a:rPr lang="es-ES" dirty="0" smtClean="0">
                <a:effectLst>
                  <a:outerShdw blurRad="38100" dist="38100" dir="2700000" algn="tl">
                    <a:srgbClr val="000000">
                      <a:alpha val="43137"/>
                    </a:srgbClr>
                  </a:outerShdw>
                </a:effectLst>
                <a:latin typeface="Agency FB" pitchFamily="34" charset="0"/>
              </a:rPr>
              <a:t>Es un gato al que le encanta el agua. De hecho, chapotea en ella e incluso bebe agua con la zarpa. Cuando hace calor no será raro verle refrescarse con ella. También es un gato curioso, muy observador y al que le gusta jugar con su dueño. Con los Maine </a:t>
            </a:r>
            <a:r>
              <a:rPr lang="es-ES" dirty="0" err="1" smtClean="0">
                <a:effectLst>
                  <a:outerShdw blurRad="38100" dist="38100" dir="2700000" algn="tl">
                    <a:srgbClr val="000000">
                      <a:alpha val="43137"/>
                    </a:srgbClr>
                  </a:outerShdw>
                </a:effectLst>
                <a:latin typeface="Agency FB" pitchFamily="34" charset="0"/>
              </a:rPr>
              <a:t>Coon</a:t>
            </a:r>
            <a:r>
              <a:rPr lang="es-ES" dirty="0" smtClean="0">
                <a:effectLst>
                  <a:outerShdw blurRad="38100" dist="38100" dir="2700000" algn="tl">
                    <a:srgbClr val="000000">
                      <a:alpha val="43137"/>
                    </a:srgbClr>
                  </a:outerShdw>
                </a:effectLst>
                <a:latin typeface="Agency FB" pitchFamily="34" charset="0"/>
              </a:rPr>
              <a:t> podrás jugar como si de un perro se tratará: puedes enseñarle a traerte cosas</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6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6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nx_.jpg"/>
          <p:cNvPicPr>
            <a:picLocks noChangeAspect="1"/>
          </p:cNvPicPr>
          <p:nvPr/>
        </p:nvPicPr>
        <p:blipFill>
          <a:blip r:embed="rId2"/>
          <a:stretch>
            <a:fillRect/>
          </a:stretch>
        </p:blipFill>
        <p:spPr>
          <a:xfrm>
            <a:off x="4465" y="0"/>
            <a:ext cx="9135070" cy="6858000"/>
          </a:xfrm>
          <a:prstGeom prst="rect">
            <a:avLst/>
          </a:prstGeom>
        </p:spPr>
      </p:pic>
      <p:sp>
        <p:nvSpPr>
          <p:cNvPr id="5" name="4 Rectángulo"/>
          <p:cNvSpPr/>
          <p:nvPr/>
        </p:nvSpPr>
        <p:spPr>
          <a:xfrm>
            <a:off x="1928794" y="928670"/>
            <a:ext cx="1803699" cy="769441"/>
          </a:xfrm>
          <a:prstGeom prst="rect">
            <a:avLst/>
          </a:prstGeom>
        </p:spPr>
        <p:txBody>
          <a:bodyPr wrap="none">
            <a:spAutoFit/>
            <a:scene3d>
              <a:camera prst="orthographicFront"/>
              <a:lightRig rig="threePt" dir="t"/>
            </a:scene3d>
            <a:sp3d extrusionH="57150">
              <a:bevelT h="25400" prst="softRound"/>
            </a:sp3d>
          </a:bodyPr>
          <a:lstStyle/>
          <a:p>
            <a:r>
              <a:rPr lang="es-ES" sz="4400" b="1" dirty="0" err="1" smtClean="0">
                <a:ln w="12700">
                  <a:solidFill>
                    <a:schemeClr val="tx2">
                      <a:lumMod val="7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Showcard Gothic" pitchFamily="82" charset="0"/>
              </a:rPr>
              <a:t>manx</a:t>
            </a:r>
            <a:endParaRPr lang="es-ES" sz="4400" b="1" dirty="0">
              <a:ln w="12700">
                <a:solidFill>
                  <a:schemeClr val="tx2">
                    <a:lumMod val="7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286512" y="5286388"/>
            <a:ext cx="1803699" cy="769441"/>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manx</a:t>
            </a:r>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786182" y="500042"/>
            <a:ext cx="4429156"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Esta raza recibe el nombre en honor a la Isla de </a:t>
            </a:r>
            <a:r>
              <a:rPr lang="es-ES" dirty="0" err="1" smtClean="0">
                <a:effectLst>
                  <a:outerShdw blurRad="38100" dist="38100" dir="2700000" algn="tl">
                    <a:srgbClr val="000000">
                      <a:alpha val="43137"/>
                    </a:srgbClr>
                  </a:outerShdw>
                </a:effectLst>
                <a:latin typeface="Agency FB" pitchFamily="34" charset="0"/>
              </a:rPr>
              <a:t>Man</a:t>
            </a:r>
            <a:r>
              <a:rPr lang="es-ES" dirty="0" smtClean="0">
                <a:effectLst>
                  <a:outerShdw blurRad="38100" dist="38100" dir="2700000" algn="tl">
                    <a:srgbClr val="000000">
                      <a:alpha val="43137"/>
                    </a:srgbClr>
                  </a:outerShdw>
                </a:effectLst>
                <a:latin typeface="Agency FB" pitchFamily="34" charset="0"/>
              </a:rPr>
              <a:t> (en el mar de Irlanda, a medio camino entre Irlanda y Gran Bretaña) de donde es originario. Existen varias leyendas que narran como la raza </a:t>
            </a:r>
            <a:r>
              <a:rPr lang="es-ES" dirty="0" err="1" smtClean="0">
                <a:effectLst>
                  <a:outerShdw blurRad="38100" dist="38100" dir="2700000" algn="tl">
                    <a:srgbClr val="000000">
                      <a:alpha val="43137"/>
                    </a:srgbClr>
                  </a:outerShdw>
                </a:effectLst>
                <a:latin typeface="Agency FB" pitchFamily="34" charset="0"/>
              </a:rPr>
              <a:t>Manx</a:t>
            </a:r>
            <a:r>
              <a:rPr lang="es-ES" dirty="0" smtClean="0">
                <a:effectLst>
                  <a:outerShdw blurRad="38100" dist="38100" dir="2700000" algn="tl">
                    <a:srgbClr val="000000">
                      <a:alpha val="43137"/>
                    </a:srgbClr>
                  </a:outerShdw>
                </a:effectLst>
                <a:latin typeface="Agency FB" pitchFamily="34" charset="0"/>
              </a:rPr>
              <a:t> perdió su cola. De acuerdo con la leyenda, Noé dejó caer la puerta del arca en la cola del gato. Otra leyenda dice que un perro a bordo de ella se la mordió.</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1071538" y="3286124"/>
            <a:ext cx="3857652"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a:t>
            </a:r>
            <a:r>
              <a:rPr lang="es-ES" dirty="0" err="1" smtClean="0">
                <a:effectLst>
                  <a:outerShdw blurRad="38100" dist="38100" dir="2700000" algn="tl">
                    <a:srgbClr val="000000">
                      <a:alpha val="43137"/>
                    </a:srgbClr>
                  </a:outerShdw>
                </a:effectLst>
                <a:latin typeface="Agency FB" pitchFamily="34" charset="0"/>
              </a:rPr>
              <a:t>Manx</a:t>
            </a:r>
            <a:r>
              <a:rPr lang="es-ES" dirty="0" smtClean="0">
                <a:effectLst>
                  <a:outerShdw blurRad="38100" dist="38100" dir="2700000" algn="tl">
                    <a:srgbClr val="000000">
                      <a:alpha val="43137"/>
                    </a:srgbClr>
                  </a:outerShdw>
                </a:effectLst>
                <a:latin typeface="Agency FB" pitchFamily="34" charset="0"/>
              </a:rPr>
              <a:t> es un gato muy inteligente con un gran sentido de la orientación y un carácter fuerte. Aún así es muy cariñoso, amigable y tolera la presencia de otros animales. Además es un cazador de roedores excelente.</a:t>
            </a:r>
          </a:p>
          <a:p>
            <a:r>
              <a:rPr lang="es-ES" dirty="0" smtClean="0">
                <a:effectLst>
                  <a:outerShdw blurRad="38100" dist="38100" dir="2700000" algn="tl">
                    <a:srgbClr val="000000">
                      <a:alpha val="43137"/>
                    </a:srgbClr>
                  </a:outerShdw>
                </a:effectLst>
                <a:latin typeface="Agency FB" pitchFamily="34" charset="0"/>
              </a:rPr>
              <a:t>Es una raza muy cariñosa que siempre busca la compañía de su dueño. Es sumamente ágil y sus movimientos son suaves y gráciles.</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26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46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u-egipcio.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4572008"/>
            <a:ext cx="2457724" cy="1446550"/>
          </a:xfrm>
          <a:prstGeom prst="rect">
            <a:avLst/>
          </a:prstGeom>
        </p:spPr>
        <p:txBody>
          <a:bodyPr wrap="none">
            <a:spAutoFit/>
            <a:scene3d>
              <a:camera prst="orthographicFront"/>
              <a:lightRig rig="glow" dir="tl">
                <a:rot lat="0" lon="0" rev="5400000"/>
              </a:lightRig>
            </a:scene3d>
            <a:sp3d extrusionH="57150" contourW="12700">
              <a:bevelT w="25400" h="25400" prst="softRound"/>
              <a:contourClr>
                <a:schemeClr val="accent6">
                  <a:shade val="73000"/>
                </a:schemeClr>
              </a:contourClr>
            </a:sp3d>
          </a:bodyPr>
          <a:lstStyle/>
          <a:p>
            <a:pPr algn="ctr"/>
            <a:r>
              <a:rPr lang="es-ES" sz="4400" b="1" dirty="0" err="1" smtClean="0">
                <a:ln w="11430">
                  <a:solidFill>
                    <a:srgbClr val="92D050"/>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Showcard Gothic" pitchFamily="82" charset="0"/>
              </a:rPr>
              <a:t>Mau</a:t>
            </a:r>
            <a:r>
              <a:rPr lang="es-ES" sz="4400" b="1" dirty="0" smtClean="0">
                <a:ln w="11430">
                  <a:solidFill>
                    <a:srgbClr val="92D050"/>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Showcard Gothic" pitchFamily="82" charset="0"/>
              </a:rPr>
              <a:t>   </a:t>
            </a:r>
          </a:p>
          <a:p>
            <a:pPr algn="ctr"/>
            <a:r>
              <a:rPr lang="es-ES" sz="4400" b="1" dirty="0" smtClean="0">
                <a:ln w="11430">
                  <a:solidFill>
                    <a:srgbClr val="92D050"/>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Showcard Gothic" pitchFamily="82" charset="0"/>
              </a:rPr>
              <a:t>egipcio</a:t>
            </a:r>
            <a:endParaRPr lang="es-ES" sz="4400" b="1" dirty="0">
              <a:ln w="11430">
                <a:solidFill>
                  <a:srgbClr val="92D050"/>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9"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00937 -0.01597 C 0.00261 -0.04005 0.02362 -0.07454 0.04862 -0.07454 C 0.0856 -0.07454 0.11563 -0.03866 0.11563 0.00671 C 0.11563 0.0213 0.11268 0.03472 0.1066 0.04676 C 0.10764 0.04676 -0.00937 0.22662 -0.00937 0.22801 C -0.00937 0.22662 -0.12639 0.04676 -0.12535 0.04676 C -0.13143 0.03472 -0.13438 0.0213 -0.13438 0.00671 C -0.13438 -0.03866 -0.10435 -0.07454 -0.06632 -0.07454 C -0.04237 -0.07454 -0.02136 -0.04005 -0.00937 -0.01597 Z " pathEditMode="relative" rAng="0" ptsTypes="fffffffff">
                                      <p:cBhvr>
                                        <p:cTn id="14" dur="2000" fill="hold"/>
                                        <p:tgtEl>
                                          <p:spTgt spid="5"/>
                                        </p:tgtEl>
                                        <p:attrNameLst>
                                          <p:attrName>ppt_x</p:attrName>
                                          <p:attrName>ppt_y</p:attrName>
                                        </p:attrNameLst>
                                      </p:cBhvr>
                                      <p:rCtr x="0"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000760" y="4643446"/>
            <a:ext cx="2457724" cy="144655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Mau</a:t>
            </a:r>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egipcio</a:t>
            </a:r>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786182" y="500042"/>
            <a:ext cx="4643470" cy="3139321"/>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a:t>
            </a:r>
            <a:r>
              <a:rPr lang="es-ES" dirty="0" err="1" smtClean="0">
                <a:effectLst>
                  <a:outerShdw blurRad="38100" dist="38100" dir="2700000" algn="tl">
                    <a:srgbClr val="000000">
                      <a:alpha val="43137"/>
                    </a:srgbClr>
                  </a:outerShdw>
                </a:effectLst>
                <a:latin typeface="Agency FB" pitchFamily="34" charset="0"/>
              </a:rPr>
              <a:t>Mau</a:t>
            </a:r>
            <a:r>
              <a:rPr lang="es-ES" dirty="0" smtClean="0">
                <a:effectLst>
                  <a:outerShdw blurRad="38100" dist="38100" dir="2700000" algn="tl">
                    <a:srgbClr val="000000">
                      <a:alpha val="43137"/>
                    </a:srgbClr>
                  </a:outerShdw>
                </a:effectLst>
                <a:latin typeface="Agency FB" pitchFamily="34" charset="0"/>
              </a:rPr>
              <a:t> egipcio es una de las razas más representativas de estos felinos. Su origen cuenta con unos </a:t>
            </a:r>
            <a:r>
              <a:rPr lang="es-ES" b="1" dirty="0" smtClean="0">
                <a:effectLst>
                  <a:outerShdw blurRad="38100" dist="38100" dir="2700000" algn="tl">
                    <a:srgbClr val="000000">
                      <a:alpha val="43137"/>
                    </a:srgbClr>
                  </a:outerShdw>
                </a:effectLst>
                <a:latin typeface="Agency FB" pitchFamily="34" charset="0"/>
              </a:rPr>
              <a:t>4.000 años de antigüedad</a:t>
            </a:r>
            <a:r>
              <a:rPr lang="es-ES" dirty="0" smtClean="0">
                <a:effectLst>
                  <a:outerShdw blurRad="38100" dist="38100" dir="2700000" algn="tl">
                    <a:srgbClr val="000000">
                      <a:alpha val="43137"/>
                    </a:srgbClr>
                  </a:outerShdw>
                </a:effectLst>
                <a:latin typeface="Agency FB" pitchFamily="34" charset="0"/>
              </a:rPr>
              <a:t> y su presencia era signo de veneración y admiración.</a:t>
            </a:r>
          </a:p>
          <a:p>
            <a:r>
              <a:rPr lang="es-ES" dirty="0" smtClean="0">
                <a:effectLst>
                  <a:outerShdw blurRad="38100" dist="38100" dir="2700000" algn="tl">
                    <a:srgbClr val="000000">
                      <a:alpha val="43137"/>
                    </a:srgbClr>
                  </a:outerShdw>
                </a:effectLst>
                <a:latin typeface="Agency FB" pitchFamily="34" charset="0"/>
              </a:rPr>
              <a:t>En el Antiguo Egipto se creía que el </a:t>
            </a:r>
            <a:r>
              <a:rPr lang="es-ES" dirty="0" err="1" smtClean="0">
                <a:effectLst>
                  <a:outerShdw blurRad="38100" dist="38100" dir="2700000" algn="tl">
                    <a:srgbClr val="000000">
                      <a:alpha val="43137"/>
                    </a:srgbClr>
                  </a:outerShdw>
                </a:effectLst>
                <a:latin typeface="Agency FB" pitchFamily="34" charset="0"/>
              </a:rPr>
              <a:t>Mau</a:t>
            </a:r>
            <a:r>
              <a:rPr lang="es-ES" dirty="0" smtClean="0">
                <a:effectLst>
                  <a:outerShdw blurRad="38100" dist="38100" dir="2700000" algn="tl">
                    <a:srgbClr val="000000">
                      <a:alpha val="43137"/>
                    </a:srgbClr>
                  </a:outerShdw>
                </a:effectLst>
                <a:latin typeface="Agency FB" pitchFamily="34" charset="0"/>
              </a:rPr>
              <a:t> era un animal que tenía poderes mágicos y que además era un dios en la tierra. Por esta razón existía una ley que obligaba a las personas a respetar y venerar la figura felina. Quien violara este mandato estaba condenado a la pena de muerte por ofender a la criatura.</a:t>
            </a:r>
          </a:p>
          <a:p>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857225" y="3500439"/>
            <a:ext cx="4286280" cy="286232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Como todos los gatos del mundo poseen de forma marcada su independencia. Sin embargo es un gato cariñoso y amistoso con los miembros de la casa que habita. Con relación a los extraños posee una personalidad muy reservada y distante por lo que no se verá al </a:t>
            </a:r>
            <a:r>
              <a:rPr lang="es-ES" dirty="0" err="1" smtClean="0">
                <a:effectLst>
                  <a:outerShdw blurRad="38100" dist="38100" dir="2700000" algn="tl">
                    <a:srgbClr val="000000">
                      <a:alpha val="43137"/>
                    </a:srgbClr>
                  </a:outerShdw>
                </a:effectLst>
                <a:latin typeface="Agency FB" pitchFamily="34" charset="0"/>
              </a:rPr>
              <a:t>Mau</a:t>
            </a:r>
            <a:r>
              <a:rPr lang="es-ES" dirty="0" smtClean="0">
                <a:effectLst>
                  <a:outerShdw blurRad="38100" dist="38100" dir="2700000" algn="tl">
                    <a:srgbClr val="000000">
                      <a:alpha val="43137"/>
                    </a:srgbClr>
                  </a:outerShdw>
                </a:effectLst>
                <a:latin typeface="Agency FB" pitchFamily="34" charset="0"/>
              </a:rPr>
              <a:t> egipcio ir a saludar a las visitas.</a:t>
            </a:r>
          </a:p>
          <a:p>
            <a:r>
              <a:rPr lang="es-ES" dirty="0" smtClean="0">
                <a:effectLst>
                  <a:outerShdw blurRad="38100" dist="38100" dir="2700000" algn="tl">
                    <a:srgbClr val="000000">
                      <a:alpha val="43137"/>
                    </a:srgbClr>
                  </a:outerShdw>
                </a:effectLst>
                <a:latin typeface="Agency FB" pitchFamily="34" charset="0"/>
              </a:rPr>
              <a:t>Es un cazador nato por lo que es normal que se escape con frecuencia algunas veces de la casa para llevar a cabo las acciones de su instinto.</a:t>
            </a:r>
          </a:p>
          <a:p>
            <a:endParaRPr lang="es-ES" dirty="0">
              <a:effectLst>
                <a:outerShdw blurRad="38100" dist="38100" dir="2700000" algn="tl">
                  <a:srgbClr val="000000">
                    <a:alpha val="43137"/>
                  </a:srgbClr>
                </a:outerShdw>
              </a:effectLst>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8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8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ebelung.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714356"/>
            <a:ext cx="2784737" cy="707886"/>
          </a:xfrm>
          <a:prstGeom prst="rect">
            <a:avLst/>
          </a:prstGeom>
        </p:spPr>
        <p:txBody>
          <a:bodyPr wrap="none">
            <a:spAutoFit/>
            <a:scene3d>
              <a:camera prst="orthographicFront">
                <a:rot lat="0" lon="0" rev="0"/>
              </a:camera>
              <a:lightRig rig="glow" dir="t">
                <a:rot lat="0" lon="0" rev="3600000"/>
              </a:lightRig>
            </a:scene3d>
            <a:sp3d extrusionH="57150" prstMaterial="softEdge">
              <a:bevelT w="29210" h="16510" prst="softRound"/>
              <a:contourClr>
                <a:schemeClr val="accent4">
                  <a:alpha val="95000"/>
                </a:schemeClr>
              </a:contourClr>
            </a:sp3d>
          </a:bodyPr>
          <a:lstStyle/>
          <a:p>
            <a:r>
              <a:rPr lang="es-ES" sz="4000" b="1" dirty="0" err="1" smtClean="0">
                <a:ln>
                  <a:solidFill>
                    <a:schemeClr val="tx2">
                      <a:lumMod val="10000"/>
                    </a:schemeClr>
                  </a:solidFill>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Showcard Gothic" pitchFamily="82" charset="0"/>
              </a:rPr>
              <a:t>Nebelung</a:t>
            </a:r>
            <a:endParaRPr lang="es-ES" sz="4000" b="1" dirty="0">
              <a:ln>
                <a:solidFill>
                  <a:schemeClr val="tx2">
                    <a:lumMod val="10000"/>
                  </a:schemeClr>
                </a:solidFill>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5.55556E-7 -7.40741E-7 C 0.01198 -0.02407 0.03299 -0.05856 0.05799 -0.05856 C 0.09497 -0.05856 0.125 -0.02268 0.125 0.02269 C 0.125 0.03727 0.12205 0.0507 0.11597 0.06273 C 0.11701 0.06273 -5.55556E-7 0.24259 -5.55556E-7 0.24398 C -5.55556E-7 0.24259 -0.11701 0.06273 -0.11597 0.06273 C -0.12205 0.0507 -0.125 0.03727 -0.125 0.02269 C -0.125 -0.02268 -0.09496 -0.05856 -0.05694 -0.05856 C -0.03299 -0.05856 -0.01198 -0.02407 -5.55556E-7 -7.40741E-7 Z " pathEditMode="relative" rAng="0" ptsTypes="fffffffff">
                                      <p:cBhvr>
                                        <p:cTn id="14" dur="2000" fill="hold"/>
                                        <p:tgtEl>
                                          <p:spTgt spid="5"/>
                                        </p:tgtEl>
                                        <p:attrNameLst>
                                          <p:attrName>ppt_x</p:attrName>
                                          <p:attrName>ppt_y</p:attrName>
                                        </p:attrNameLst>
                                      </p:cBhvr>
                                      <p:rCtr x="0"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786446" y="5500702"/>
            <a:ext cx="2784737"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Nebelung</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786182" y="642918"/>
            <a:ext cx="4500594" cy="286232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raza </a:t>
            </a:r>
            <a:r>
              <a:rPr lang="es-ES" dirty="0" err="1" smtClean="0">
                <a:effectLst>
                  <a:outerShdw blurRad="38100" dist="38100" dir="2700000" algn="tl">
                    <a:srgbClr val="000000">
                      <a:alpha val="43137"/>
                    </a:srgbClr>
                  </a:outerShdw>
                </a:effectLst>
                <a:latin typeface="Agency FB" pitchFamily="34" charset="0"/>
              </a:rPr>
              <a:t>Nebelung</a:t>
            </a:r>
            <a:r>
              <a:rPr lang="es-ES" dirty="0" smtClean="0">
                <a:effectLst>
                  <a:outerShdw blurRad="38100" dist="38100" dir="2700000" algn="tl">
                    <a:srgbClr val="000000">
                      <a:alpha val="43137"/>
                    </a:srgbClr>
                  </a:outerShdw>
                </a:effectLst>
                <a:latin typeface="Agency FB" pitchFamily="34" charset="0"/>
              </a:rPr>
              <a:t>, originaria de los Estados Unidos, es el resultado del cruce entre un ejemplar de gato Azul ruso y una hembra de la raza </a:t>
            </a:r>
            <a:r>
              <a:rPr lang="es-ES" dirty="0" err="1" smtClean="0">
                <a:effectLst>
                  <a:outerShdw blurRad="38100" dist="38100" dir="2700000" algn="tl">
                    <a:srgbClr val="000000">
                      <a:alpha val="43137"/>
                    </a:srgbClr>
                  </a:outerShdw>
                </a:effectLst>
                <a:latin typeface="Agency FB" pitchFamily="34" charset="0"/>
              </a:rPr>
              <a:t>Longhair</a:t>
            </a:r>
            <a:r>
              <a:rPr lang="es-ES" dirty="0" smtClean="0">
                <a:effectLst>
                  <a:outerShdw blurRad="38100" dist="38100" dir="2700000" algn="tl">
                    <a:srgbClr val="000000">
                      <a:alpha val="43137"/>
                    </a:srgbClr>
                  </a:outerShdw>
                </a:effectLst>
                <a:latin typeface="Agency FB" pitchFamily="34" charset="0"/>
              </a:rPr>
              <a:t>.</a:t>
            </a:r>
          </a:p>
          <a:p>
            <a:r>
              <a:rPr lang="es-ES" dirty="0" smtClean="0">
                <a:effectLst>
                  <a:outerShdw blurRad="38100" dist="38100" dir="2700000" algn="tl">
                    <a:srgbClr val="000000">
                      <a:alpha val="43137"/>
                    </a:srgbClr>
                  </a:outerShdw>
                </a:effectLst>
                <a:latin typeface="Agency FB" pitchFamily="34" charset="0"/>
              </a:rPr>
              <a:t>Al realizar este cruce en los años 1980 se obtuvo un bello ejemplar de pelo largo, como su madre, con hermosos reflejos color plata, herencia genética del padre.</a:t>
            </a:r>
            <a:r>
              <a:rPr lang="es-ES" dirty="0" smtClean="0"/>
              <a:t> </a:t>
            </a:r>
            <a:r>
              <a:rPr lang="es-ES" dirty="0" smtClean="0">
                <a:effectLst>
                  <a:outerShdw blurRad="38100" dist="38100" dir="2700000" algn="tl">
                    <a:srgbClr val="000000">
                      <a:alpha val="43137"/>
                    </a:srgbClr>
                  </a:outerShdw>
                </a:effectLst>
                <a:latin typeface="Agency FB" pitchFamily="34" charset="0"/>
              </a:rPr>
              <a:t>En la actualidad son gatos muy admirados que están extendidos por todo el mundo, aunque la mayoría de sus ejemplares se encuentran en su país de origen.</a:t>
            </a:r>
          </a:p>
          <a:p>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928662" y="3214686"/>
            <a:ext cx="4357717" cy="3416320"/>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Esta raza de gato es una de las más activas que se pueden encontrar. Les agrada mucho el juego y las actividades de exploración. Además de esto, destaca su carácter cariñoso y también la gran inteligencia con la que cuentan.</a:t>
            </a:r>
          </a:p>
          <a:p>
            <a:r>
              <a:rPr lang="es-ES" dirty="0" smtClean="0">
                <a:effectLst>
                  <a:outerShdw blurRad="38100" dist="38100" dir="2700000" algn="tl">
                    <a:srgbClr val="000000">
                      <a:alpha val="43137"/>
                    </a:srgbClr>
                  </a:outerShdw>
                </a:effectLst>
                <a:latin typeface="Agency FB" pitchFamily="34" charset="0"/>
              </a:rPr>
              <a:t>Los gatos </a:t>
            </a:r>
            <a:r>
              <a:rPr lang="es-ES" dirty="0" err="1" smtClean="0">
                <a:effectLst>
                  <a:outerShdw blurRad="38100" dist="38100" dir="2700000" algn="tl">
                    <a:srgbClr val="000000">
                      <a:alpha val="43137"/>
                    </a:srgbClr>
                  </a:outerShdw>
                </a:effectLst>
                <a:latin typeface="Agency FB" pitchFamily="34" charset="0"/>
              </a:rPr>
              <a:t>Nebelung</a:t>
            </a:r>
            <a:r>
              <a:rPr lang="es-ES" dirty="0" smtClean="0">
                <a:effectLst>
                  <a:outerShdw blurRad="38100" dist="38100" dir="2700000" algn="tl">
                    <a:srgbClr val="000000">
                      <a:alpha val="43137"/>
                    </a:srgbClr>
                  </a:outerShdw>
                </a:effectLst>
                <a:latin typeface="Agency FB" pitchFamily="34" charset="0"/>
              </a:rPr>
              <a:t> son gatos de carácter ligeramente caprichoso, por lo que no se recomienda para hogares con niños muy pequeños ya que pueden crearse conflictos. Aunque por encima de todo es un gato sociable que se lleva muy bien con la gente joven, con los adultos y con otros animales.</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4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4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cicat.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1357298"/>
            <a:ext cx="2199641" cy="769441"/>
          </a:xfrm>
          <a:prstGeom prst="rect">
            <a:avLst/>
          </a:prstGeom>
        </p:spPr>
        <p:txBody>
          <a:bodyPr wrap="none">
            <a:spAutoFit/>
            <a:scene3d>
              <a:camera prst="orthographicFront"/>
              <a:lightRig rig="threePt" dir="t"/>
            </a:scene3d>
            <a:sp3d extrusionH="57150">
              <a:bevelT h="25400" prst="softRound"/>
            </a:sp3d>
          </a:bodyPr>
          <a:lstStyle/>
          <a:p>
            <a:r>
              <a:rPr lang="es-ES" sz="4400" b="1" cap="all" dirty="0" err="1" smtClean="0">
                <a:ln w="9000"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Ocicat</a:t>
            </a:r>
            <a:endParaRPr lang="es-ES" sz="4400" b="1" cap="all" dirty="0">
              <a:ln w="9000"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143636" y="5143512"/>
            <a:ext cx="2199641" cy="769441"/>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Ocicat</a:t>
            </a:r>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4000496" y="642918"/>
            <a:ext cx="4286279"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raza </a:t>
            </a:r>
            <a:r>
              <a:rPr lang="es-ES" dirty="0" err="1" smtClean="0">
                <a:effectLst>
                  <a:outerShdw blurRad="38100" dist="38100" dir="2700000" algn="tl">
                    <a:srgbClr val="000000">
                      <a:alpha val="43137"/>
                    </a:srgbClr>
                  </a:outerShdw>
                </a:effectLst>
                <a:latin typeface="Agency FB" pitchFamily="34" charset="0"/>
              </a:rPr>
              <a:t>Ocicat</a:t>
            </a:r>
            <a:r>
              <a:rPr lang="es-ES" dirty="0" smtClean="0">
                <a:effectLst>
                  <a:outerShdw blurRad="38100" dist="38100" dir="2700000" algn="tl">
                    <a:srgbClr val="000000">
                      <a:alpha val="43137"/>
                    </a:srgbClr>
                  </a:outerShdw>
                </a:effectLst>
                <a:latin typeface="Agency FB" pitchFamily="34" charset="0"/>
              </a:rPr>
              <a:t> también es conocida como Ocelote. Este hermoso ejemplar tiene su origen en la década de los 60 en Estados Unidos. Su aparición surge de cruces entre gatos siameses y ejemplares de la raza Abisinio y de la American </a:t>
            </a:r>
            <a:r>
              <a:rPr lang="es-ES" dirty="0" err="1" smtClean="0">
                <a:effectLst>
                  <a:outerShdw blurRad="38100" dist="38100" dir="2700000" algn="tl">
                    <a:srgbClr val="000000">
                      <a:alpha val="43137"/>
                    </a:srgbClr>
                  </a:outerShdw>
                </a:effectLst>
                <a:latin typeface="Agency FB" pitchFamily="34" charset="0"/>
              </a:rPr>
              <a:t>Shorthair</a:t>
            </a:r>
            <a:r>
              <a:rPr lang="es-ES" dirty="0" smtClean="0">
                <a:effectLst>
                  <a:outerShdw blurRad="38100" dist="38100" dir="2700000" algn="tl">
                    <a:srgbClr val="000000">
                      <a:alpha val="43137"/>
                    </a:srgbClr>
                  </a:outerShdw>
                </a:effectLst>
                <a:latin typeface="Agency FB" pitchFamily="34" charset="0"/>
              </a:rPr>
              <a:t>. No fue hasta la década de los 80 cuando se reconoció al </a:t>
            </a:r>
            <a:r>
              <a:rPr lang="es-ES" dirty="0" err="1" smtClean="0">
                <a:effectLst>
                  <a:outerShdw blurRad="38100" dist="38100" dir="2700000" algn="tl">
                    <a:srgbClr val="000000">
                      <a:alpha val="43137"/>
                    </a:srgbClr>
                  </a:outerShdw>
                </a:effectLst>
                <a:latin typeface="Agency FB" pitchFamily="34" charset="0"/>
              </a:rPr>
              <a:t>Ocicat</a:t>
            </a:r>
            <a:r>
              <a:rPr lang="es-ES" dirty="0" smtClean="0">
                <a:effectLst>
                  <a:outerShdw blurRad="38100" dist="38100" dir="2700000" algn="tl">
                    <a:srgbClr val="000000">
                      <a:alpha val="43137"/>
                    </a:srgbClr>
                  </a:outerShdw>
                </a:effectLst>
                <a:latin typeface="Agency FB" pitchFamily="34" charset="0"/>
              </a:rPr>
              <a:t> como raza en Estados Unidos. En Europa se le reconoce casi una década después.</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928663" y="3500438"/>
            <a:ext cx="4500593"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Este gato de apariencia salvaje es realmente un buen amigo de los humanos y también de otros gatos y animales. Su carácter sociable le permite establecer buenas relaciones con todos y llegar a ser muy amistoso.</a:t>
            </a:r>
          </a:p>
          <a:p>
            <a:r>
              <a:rPr lang="es-ES" dirty="0" smtClean="0">
                <a:effectLst>
                  <a:outerShdw blurRad="38100" dist="38100" dir="2700000" algn="tl">
                    <a:srgbClr val="000000">
                      <a:alpha val="43137"/>
                    </a:srgbClr>
                  </a:outerShdw>
                </a:effectLst>
                <a:latin typeface="Agency FB" pitchFamily="34" charset="0"/>
              </a:rPr>
              <a:t>Es además un gato lleno de energía y, sobre todo, muy inteligente y vivaz. También es un gato muy cariñoso, por lo que normalmente exige y da amor. Es un gato consentido y al que le gusta jugar y que le consientan.</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0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0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terbald.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6086753" y="1285860"/>
            <a:ext cx="3114955" cy="707886"/>
          </a:xfrm>
          <a:prstGeom prst="rect">
            <a:avLst/>
          </a:prstGeom>
        </p:spPr>
        <p:txBody>
          <a:bodyPr wrap="none">
            <a:spAutoFit/>
            <a:scene3d>
              <a:camera prst="orthographicFront"/>
              <a:lightRig rig="threePt" dir="t"/>
            </a:scene3d>
            <a:sp3d extrusionH="57150">
              <a:bevelT h="25400" prst="softRound"/>
            </a:sp3d>
          </a:bodyPr>
          <a:lstStyle/>
          <a:p>
            <a:r>
              <a:rPr lang="es-ES" sz="4000" b="1" cap="all" dirty="0" err="1" smtClean="0">
                <a:ln w="9000"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Peterbald</a:t>
            </a:r>
            <a:endParaRPr lang="es-ES" sz="4000" b="1" cap="all" dirty="0">
              <a:ln w="9000"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2" fill="hold" grpId="1"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5" presetClass="path" presetSubtype="0" accel="50000" decel="50000" fill="hold" grpId="0" nodeType="withEffect">
                                  <p:stCondLst>
                                    <p:cond delay="0"/>
                                  </p:stCondLst>
                                  <p:iterate type="lt">
                                    <p:tmPct val="10000"/>
                                  </p:iterate>
                                  <p:childTnLst>
                                    <p:animMotion origin="layout" path="M 0 0  L 0.125 0.12133  L 0.077 0.31733  L -0.077 0.31733  L -0.125 0.12133  L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572132" y="5643578"/>
            <a:ext cx="3114955"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Peterbald</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4000496" y="500042"/>
            <a:ext cx="4643470" cy="286232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Los gatos de la raza </a:t>
            </a:r>
            <a:r>
              <a:rPr lang="es-ES" dirty="0" err="1" smtClean="0">
                <a:effectLst>
                  <a:outerShdw blurRad="38100" dist="38100" dir="2700000" algn="tl">
                    <a:srgbClr val="000000">
                      <a:alpha val="43137"/>
                    </a:srgbClr>
                  </a:outerShdw>
                </a:effectLst>
                <a:latin typeface="Agency FB" pitchFamily="34" charset="0"/>
              </a:rPr>
              <a:t>Peterbald</a:t>
            </a:r>
            <a:r>
              <a:rPr lang="es-ES" dirty="0" smtClean="0">
                <a:effectLst>
                  <a:outerShdw blurRad="38100" dist="38100" dir="2700000" algn="tl">
                    <a:srgbClr val="000000">
                      <a:alpha val="43137"/>
                    </a:srgbClr>
                  </a:outerShdw>
                </a:effectLst>
                <a:latin typeface="Agency FB" pitchFamily="34" charset="0"/>
              </a:rPr>
              <a:t> son tamaño mediano y se caracterizan por una combinación única de características físicas armónicas y bien balanceadas .La cabeza vista de frente forma un triángulo equilátero distintivo de líneas imaginarias relativamente rectas sin hendiduras ni sobresalientes a la altura del los </a:t>
            </a:r>
            <a:r>
              <a:rPr lang="es-ES" dirty="0" err="1" smtClean="0">
                <a:effectLst>
                  <a:outerShdw blurRad="38100" dist="38100" dir="2700000" algn="tl">
                    <a:srgbClr val="000000">
                      <a:alpha val="43137"/>
                    </a:srgbClr>
                  </a:outerShdw>
                </a:effectLst>
                <a:latin typeface="Agency FB" pitchFamily="34" charset="0"/>
              </a:rPr>
              <a:t>ojos.Este</a:t>
            </a:r>
            <a:r>
              <a:rPr lang="es-ES" dirty="0" smtClean="0">
                <a:effectLst>
                  <a:outerShdw blurRad="38100" dist="38100" dir="2700000" algn="tl">
                    <a:srgbClr val="000000">
                      <a:alpha val="43137"/>
                    </a:srgbClr>
                  </a:outerShdw>
                </a:effectLst>
                <a:latin typeface="Agency FB" pitchFamily="34" charset="0"/>
              </a:rPr>
              <a:t> triangulo o cuña comienza en el hocico en la punta de la nariz y se continua incrementando su apertura a cada lado de la cara hasta el nacimiento de las orejas</a:t>
            </a:r>
            <a:r>
              <a:rPr lang="es-ES" dirty="0" smtClean="0">
                <a:latin typeface="Agency FB" pitchFamily="34" charset="0"/>
              </a:rPr>
              <a:t>.</a:t>
            </a:r>
          </a:p>
          <a:p>
            <a:endParaRPr lang="es-ES" dirty="0">
              <a:latin typeface="Agency FB" pitchFamily="34" charset="0"/>
            </a:endParaRPr>
          </a:p>
        </p:txBody>
      </p:sp>
      <p:sp>
        <p:nvSpPr>
          <p:cNvPr id="8" name="7 CuadroTexto"/>
          <p:cNvSpPr txBox="1"/>
          <p:nvPr/>
        </p:nvSpPr>
        <p:spPr>
          <a:xfrm>
            <a:off x="1000100" y="3429000"/>
            <a:ext cx="4071965"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Los gatos </a:t>
            </a:r>
            <a:r>
              <a:rPr lang="es-ES" dirty="0" err="1" smtClean="0">
                <a:effectLst>
                  <a:outerShdw blurRad="38100" dist="38100" dir="2700000" algn="tl">
                    <a:srgbClr val="000000">
                      <a:alpha val="43137"/>
                    </a:srgbClr>
                  </a:outerShdw>
                </a:effectLst>
                <a:latin typeface="Agency FB" pitchFamily="34" charset="0"/>
              </a:rPr>
              <a:t>Peterbald</a:t>
            </a:r>
            <a:r>
              <a:rPr lang="es-ES" dirty="0" smtClean="0">
                <a:effectLst>
                  <a:outerShdw blurRad="38100" dist="38100" dir="2700000" algn="tl">
                    <a:srgbClr val="000000">
                      <a:alpha val="43137"/>
                    </a:srgbClr>
                  </a:outerShdw>
                </a:effectLst>
                <a:latin typeface="Agency FB" pitchFamily="34" charset="0"/>
              </a:rPr>
              <a:t> son usualmente de temperamento dulce y pacífico, curiosos, inteligentes, energéticos y muy compañeros. Son animales muy demandantes y dependientes del afecto de sus propietarios. Ellos aman a los miembros de la familia e incluso niños, ancianos u otras mascotas. Todas estas características hacen que la raza </a:t>
            </a:r>
            <a:r>
              <a:rPr lang="es-ES" dirty="0" err="1" smtClean="0">
                <a:effectLst>
                  <a:outerShdw blurRad="38100" dist="38100" dir="2700000" algn="tl">
                    <a:srgbClr val="000000">
                      <a:alpha val="43137"/>
                    </a:srgbClr>
                  </a:outerShdw>
                </a:effectLst>
                <a:latin typeface="Agency FB" pitchFamily="34" charset="0"/>
              </a:rPr>
              <a:t>peterbald</a:t>
            </a:r>
            <a:r>
              <a:rPr lang="es-ES" dirty="0" smtClean="0">
                <a:effectLst>
                  <a:outerShdw blurRad="38100" dist="38100" dir="2700000" algn="tl">
                    <a:srgbClr val="000000">
                      <a:alpha val="43137"/>
                    </a:srgbClr>
                  </a:outerShdw>
                </a:effectLst>
                <a:latin typeface="Agency FB" pitchFamily="34" charset="0"/>
              </a:rPr>
              <a:t> sea una excelente compañía.</a:t>
            </a:r>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1"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15" presetClass="path" presetSubtype="0" accel="50000" decel="50000" fill="hold" grpId="0" nodeType="withEffect">
                                  <p:stCondLst>
                                    <p:cond delay="0"/>
                                  </p:stCondLst>
                                  <p:iterate type="lt">
                                    <p:tmPct val="10000"/>
                                  </p:iterate>
                                  <p:childTnLst>
                                    <p:animMotion origin="layout" path="M 0 0  L 0.125 0.12133  L 0.077 0.31733  L -0.077 0.31733  L -0.125 0.12133  L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6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6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xie-bo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428596" y="5000636"/>
            <a:ext cx="3807453" cy="923330"/>
          </a:xfrm>
          <a:prstGeom prst="rect">
            <a:avLst/>
          </a:prstGeom>
        </p:spPr>
        <p:txBody>
          <a:bodyPr wrap="none">
            <a:spAutoFit/>
            <a:scene3d>
              <a:camera prst="orthographicFront"/>
              <a:lightRig rig="threePt" dir="t"/>
            </a:scene3d>
            <a:sp3d extrusionH="57150">
              <a:bevelT h="25400" prst="softRound"/>
            </a:sp3d>
          </a:bodyPr>
          <a:lstStyle/>
          <a:p>
            <a:r>
              <a:rPr lang="es-ES" sz="5400" b="1" cap="all" dirty="0" err="1" smtClean="0">
                <a:ln w="28575"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Pixie</a:t>
            </a:r>
            <a:r>
              <a:rPr lang="es-ES" sz="5400" b="1" cap="all" dirty="0" smtClean="0">
                <a:ln w="28575"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  </a:t>
            </a:r>
            <a:r>
              <a:rPr lang="es-ES" sz="5400" b="1" cap="all" dirty="0" err="1" smtClean="0">
                <a:ln w="28575"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bob</a:t>
            </a:r>
            <a:endParaRPr lang="es-ES" sz="5400" b="1" cap="all" dirty="0">
              <a:ln w="28575" cmpd="sng">
                <a:solidFill>
                  <a:schemeClr val="tx2">
                    <a:lumMod val="1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143636" y="5103674"/>
            <a:ext cx="2388795" cy="175432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5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Pixie</a:t>
            </a:r>
            <a:r>
              <a:rPr lang="es-E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5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bob</a:t>
            </a:r>
            <a:endParaRPr lang="es-E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929058" y="857232"/>
            <a:ext cx="4500593"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historia de esta raza data de tiempos muy cercanos. En 1985, en la ciudad de Washington (Estados Unidos), una criadora de gatos poseía una hermosa ejemplar de gata domestica a la que cruzó con un lince rojo. De esa unión nació una camada compleja de la que partieron los actuales </a:t>
            </a:r>
            <a:r>
              <a:rPr lang="es-ES" dirty="0" err="1" smtClean="0">
                <a:effectLst>
                  <a:outerShdw blurRad="38100" dist="38100" dir="2700000" algn="tl">
                    <a:srgbClr val="000000">
                      <a:alpha val="43137"/>
                    </a:srgbClr>
                  </a:outerShdw>
                </a:effectLst>
                <a:latin typeface="Agency FB" pitchFamily="34" charset="0"/>
              </a:rPr>
              <a:t>Pixie</a:t>
            </a:r>
            <a:r>
              <a:rPr lang="es-ES" dirty="0" smtClean="0">
                <a:effectLst>
                  <a:outerShdw blurRad="38100" dist="38100" dir="2700000" algn="tl">
                    <a:srgbClr val="000000">
                      <a:alpha val="43137"/>
                    </a:srgbClr>
                  </a:outerShdw>
                </a:effectLst>
                <a:latin typeface="Agency FB" pitchFamily="34" charset="0"/>
              </a:rPr>
              <a:t> Bob.</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928662" y="3714752"/>
            <a:ext cx="4143403"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Esta raza de gato cuenta con uno de los mejores comportamientos de la especie felina. Son sociables, cariñosos, fieles, inteligentes y aprenden muy fácilmente los comportamientos que su amo desea.</a:t>
            </a:r>
          </a:p>
          <a:p>
            <a:r>
              <a:rPr lang="es-ES" dirty="0" smtClean="0">
                <a:effectLst>
                  <a:outerShdw blurRad="38100" dist="38100" dir="2700000" algn="tl">
                    <a:srgbClr val="000000">
                      <a:alpha val="43137"/>
                    </a:srgbClr>
                  </a:outerShdw>
                </a:effectLst>
                <a:latin typeface="Agency FB" pitchFamily="34" charset="0"/>
              </a:rPr>
              <a:t>Así mismo son animales muy tranquilos y han sido catalogados como los perros de la raza felina ya que aceptan con facilidad la costumbre de pasear con correa por la calle.</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4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4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azas-de-gato-gatos-burmes-1024x76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6357950" y="5143512"/>
            <a:ext cx="2446504" cy="769441"/>
          </a:xfrm>
          <a:prstGeom prst="rect">
            <a:avLst/>
          </a:prstGeom>
        </p:spPr>
        <p:txBody>
          <a:bodyPr wrap="none">
            <a:spAutoFit/>
            <a:scene3d>
              <a:camera prst="orthographicFront"/>
              <a:lightRig rig="glow" dir="tl">
                <a:rot lat="0" lon="0" rev="5400000"/>
              </a:lightRig>
            </a:scene3d>
            <a:sp3d extrusionH="57150" contourW="12700">
              <a:bevelT w="25400" h="25400" prst="softRound"/>
              <a:contourClr>
                <a:schemeClr val="accent6">
                  <a:shade val="73000"/>
                </a:schemeClr>
              </a:contourClr>
            </a:sp3d>
          </a:bodyPr>
          <a:lstStyle/>
          <a:p>
            <a:r>
              <a:rPr lang="es-ES" sz="4400" b="1" dirty="0" err="1" smtClean="0">
                <a:ln w="11430">
                  <a:solidFill>
                    <a:schemeClr val="tx2">
                      <a:lumMod val="75000"/>
                    </a:schemeClr>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Showcard Gothic" pitchFamily="82" charset="0"/>
              </a:rPr>
              <a:t>Burmés</a:t>
            </a:r>
            <a:endParaRPr lang="es-ES" sz="4400" b="1" dirty="0">
              <a:ln w="11430">
                <a:solidFill>
                  <a:schemeClr val="tx2">
                    <a:lumMod val="75000"/>
                  </a:schemeClr>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000760" y="5429264"/>
            <a:ext cx="2446504" cy="769441"/>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Burmés</a:t>
            </a:r>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714744" y="714356"/>
            <a:ext cx="4714908"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origen del gato </a:t>
            </a:r>
            <a:r>
              <a:rPr lang="es-ES" dirty="0" err="1" smtClean="0">
                <a:effectLst>
                  <a:outerShdw blurRad="38100" dist="38100" dir="2700000" algn="tl">
                    <a:srgbClr val="000000">
                      <a:alpha val="43137"/>
                    </a:srgbClr>
                  </a:outerShdw>
                </a:effectLst>
                <a:latin typeface="Agency FB" pitchFamily="34" charset="0"/>
              </a:rPr>
              <a:t>Burmés</a:t>
            </a:r>
            <a:r>
              <a:rPr lang="es-ES" dirty="0" smtClean="0">
                <a:effectLst>
                  <a:outerShdw blurRad="38100" dist="38100" dir="2700000" algn="tl">
                    <a:srgbClr val="000000">
                      <a:alpha val="43137"/>
                    </a:srgbClr>
                  </a:outerShdw>
                </a:effectLst>
                <a:latin typeface="Agency FB" pitchFamily="34" charset="0"/>
              </a:rPr>
              <a:t> también tiene sus raíces en el Siglo VI. Aunque a diferencia de ser un gato de la realeza o perteneciente a cortes importantes, la historia de este gato tiene fines un tanto más religiosos.</a:t>
            </a:r>
          </a:p>
          <a:p>
            <a:r>
              <a:rPr lang="es-ES" dirty="0" smtClean="0">
                <a:effectLst>
                  <a:outerShdw blurRad="38100" dist="38100" dir="2700000" algn="tl">
                    <a:srgbClr val="000000">
                      <a:alpha val="43137"/>
                    </a:srgbClr>
                  </a:outerShdw>
                </a:effectLst>
                <a:latin typeface="Agency FB" pitchFamily="34" charset="0"/>
              </a:rPr>
              <a:t>Se cree que este gato existía en los monasterios de la antigua Birmania y se le cuidaba con espacial cuidado. Recordemos que los monjes tienen los principios religiosos de los frailes quienes protegen a todas las especies de animales y plantas.</a:t>
            </a:r>
          </a:p>
          <a:p>
            <a:endParaRPr lang="es-ES" dirty="0">
              <a:latin typeface="Agency FB" pitchFamily="34" charset="0"/>
            </a:endParaRPr>
          </a:p>
        </p:txBody>
      </p:sp>
      <p:sp>
        <p:nvSpPr>
          <p:cNvPr id="8" name="7 CuadroTexto"/>
          <p:cNvSpPr txBox="1"/>
          <p:nvPr/>
        </p:nvSpPr>
        <p:spPr>
          <a:xfrm>
            <a:off x="785787" y="3571876"/>
            <a:ext cx="4500593"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carácter del </a:t>
            </a:r>
            <a:r>
              <a:rPr lang="es-ES" dirty="0" err="1" smtClean="0">
                <a:effectLst>
                  <a:outerShdw blurRad="38100" dist="38100" dir="2700000" algn="tl">
                    <a:srgbClr val="000000">
                      <a:alpha val="43137"/>
                    </a:srgbClr>
                  </a:outerShdw>
                </a:effectLst>
                <a:latin typeface="Agency FB" pitchFamily="34" charset="0"/>
              </a:rPr>
              <a:t>Burmés</a:t>
            </a:r>
            <a:r>
              <a:rPr lang="es-ES" dirty="0" smtClean="0">
                <a:effectLst>
                  <a:outerShdw blurRad="38100" dist="38100" dir="2700000" algn="tl">
                    <a:srgbClr val="000000">
                      <a:alpha val="43137"/>
                    </a:srgbClr>
                  </a:outerShdw>
                </a:effectLst>
                <a:latin typeface="Agency FB" pitchFamily="34" charset="0"/>
              </a:rPr>
              <a:t> lo hace ideal para ser un animal de compañía, sobre todo si es para niños. Tienden a ser gatos muy cariñosos a los que les agrada el contacto con otros. Son juguetones y muy divertidos, por lo que son gatitos que aportan mucha vitalidad a los hogares o los entornos en los que </a:t>
            </a:r>
            <a:r>
              <a:rPr lang="es-ES" dirty="0" err="1" smtClean="0">
                <a:effectLst>
                  <a:outerShdw blurRad="38100" dist="38100" dir="2700000" algn="tl">
                    <a:srgbClr val="000000">
                      <a:alpha val="43137"/>
                    </a:srgbClr>
                  </a:outerShdw>
                </a:effectLst>
                <a:latin typeface="Agency FB" pitchFamily="34" charset="0"/>
              </a:rPr>
              <a:t>están.El</a:t>
            </a:r>
            <a:r>
              <a:rPr lang="es-ES" dirty="0" smtClean="0">
                <a:effectLst>
                  <a:outerShdw blurRad="38100" dist="38100" dir="2700000" algn="tl">
                    <a:srgbClr val="000000">
                      <a:alpha val="43137"/>
                    </a:srgbClr>
                  </a:outerShdw>
                </a:effectLst>
                <a:latin typeface="Agency FB" pitchFamily="34" charset="0"/>
              </a:rPr>
              <a:t> </a:t>
            </a:r>
            <a:r>
              <a:rPr lang="es-ES" dirty="0" err="1" smtClean="0">
                <a:effectLst>
                  <a:outerShdw blurRad="38100" dist="38100" dir="2700000" algn="tl">
                    <a:srgbClr val="000000">
                      <a:alpha val="43137"/>
                    </a:srgbClr>
                  </a:outerShdw>
                </a:effectLst>
                <a:latin typeface="Agency FB" pitchFamily="34" charset="0"/>
              </a:rPr>
              <a:t>Burmés</a:t>
            </a:r>
            <a:r>
              <a:rPr lang="es-ES" dirty="0" smtClean="0">
                <a:effectLst>
                  <a:outerShdw blurRad="38100" dist="38100" dir="2700000" algn="tl">
                    <a:srgbClr val="000000">
                      <a:alpha val="43137"/>
                    </a:srgbClr>
                  </a:outerShdw>
                </a:effectLst>
                <a:latin typeface="Agency FB" pitchFamily="34" charset="0"/>
              </a:rPr>
              <a:t> es un gato muy tranquilo y muy inteligente que presenta una característica bastante peculiar relacionada con sus sonidos. Es un gato que aunque no es mudo, sí es muy callado. </a:t>
            </a:r>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0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0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cottish-fold-tricolor.jpg"/>
          <p:cNvPicPr>
            <a:picLocks noChangeAspect="1"/>
          </p:cNvPicPr>
          <p:nvPr/>
        </p:nvPicPr>
        <p:blipFill>
          <a:blip r:embed="rId2"/>
          <a:stretch>
            <a:fillRect/>
          </a:stretch>
        </p:blipFill>
        <p:spPr>
          <a:xfrm>
            <a:off x="0" y="10016"/>
            <a:ext cx="9144000" cy="6847984"/>
          </a:xfrm>
          <a:prstGeom prst="rect">
            <a:avLst/>
          </a:prstGeom>
        </p:spPr>
      </p:pic>
      <p:sp>
        <p:nvSpPr>
          <p:cNvPr id="5" name="4 Rectángulo"/>
          <p:cNvSpPr/>
          <p:nvPr/>
        </p:nvSpPr>
        <p:spPr>
          <a:xfrm>
            <a:off x="5857884" y="285728"/>
            <a:ext cx="2864887" cy="1938992"/>
          </a:xfrm>
          <a:prstGeom prst="rect">
            <a:avLst/>
          </a:prstGeom>
        </p:spPr>
        <p:txBody>
          <a:bodyPr wrap="none">
            <a:spAutoFit/>
            <a:scene3d>
              <a:camera prst="orthographicFront"/>
              <a:lightRig rig="threePt" dir="t"/>
            </a:scene3d>
            <a:sp3d extrusionH="57150">
              <a:bevelT h="25400" prst="softRound"/>
            </a:sp3d>
          </a:bodyPr>
          <a:lstStyle/>
          <a:p>
            <a:pPr algn="ctr"/>
            <a:r>
              <a:rPr lang="es-ES" sz="4000" b="1" cap="all" dirty="0" smtClean="0">
                <a:ln w="9000" cmpd="sng">
                  <a:solidFill>
                    <a:schemeClr val="accent1">
                      <a:lumMod val="75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Scottish  </a:t>
            </a:r>
          </a:p>
          <a:p>
            <a:pPr algn="ctr"/>
            <a:r>
              <a:rPr lang="es-ES" sz="4000" b="1" cap="all" dirty="0" err="1" smtClean="0">
                <a:ln w="9000" cmpd="sng">
                  <a:solidFill>
                    <a:schemeClr val="accent1">
                      <a:lumMod val="75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fold</a:t>
            </a:r>
            <a:r>
              <a:rPr lang="es-ES" sz="4000" b="1" cap="all" dirty="0" smtClean="0">
                <a:ln w="9000" cmpd="sng">
                  <a:solidFill>
                    <a:schemeClr val="accent1">
                      <a:lumMod val="75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 </a:t>
            </a:r>
          </a:p>
          <a:p>
            <a:pPr algn="ctr"/>
            <a:r>
              <a:rPr lang="es-ES" sz="4000" b="1" cap="all" dirty="0" smtClean="0">
                <a:ln w="9000" cmpd="sng">
                  <a:solidFill>
                    <a:schemeClr val="accent1">
                      <a:lumMod val="75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 tricolor</a:t>
            </a:r>
            <a:endParaRPr lang="es-ES" sz="4000" b="1" cap="all" dirty="0">
              <a:ln w="9000" cmpd="sng">
                <a:solidFill>
                  <a:schemeClr val="accent1">
                    <a:lumMod val="75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786446" y="4643446"/>
            <a:ext cx="2864887" cy="1938992"/>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Scottish  </a:t>
            </a:r>
          </a:p>
          <a:p>
            <a:pPr algn="ct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fold</a:t>
            </a: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tricolor</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4000496" y="1000108"/>
            <a:ext cx="4214841"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Con sus peculiares orejas replegadas hacia atrás y su mirada tierna, el </a:t>
            </a:r>
            <a:r>
              <a:rPr lang="es-ES" dirty="0" err="1" smtClean="0">
                <a:effectLst>
                  <a:outerShdw blurRad="38100" dist="38100" dir="2700000" algn="tl">
                    <a:srgbClr val="000000">
                      <a:alpha val="43137"/>
                    </a:srgbClr>
                  </a:outerShdw>
                </a:effectLst>
                <a:latin typeface="Agency FB" pitchFamily="34" charset="0"/>
              </a:rPr>
              <a:t>scottish</a:t>
            </a:r>
            <a:r>
              <a:rPr lang="es-ES" dirty="0" smtClean="0">
                <a:effectLst>
                  <a:outerShdw blurRad="38100" dist="38100" dir="2700000" algn="tl">
                    <a:srgbClr val="000000">
                      <a:alpha val="43137"/>
                    </a:srgbClr>
                  </a:outerShdw>
                </a:effectLst>
                <a:latin typeface="Agency FB" pitchFamily="34" charset="0"/>
              </a:rPr>
              <a:t>  </a:t>
            </a:r>
            <a:r>
              <a:rPr lang="es-ES" dirty="0" err="1" smtClean="0">
                <a:effectLst>
                  <a:outerShdw blurRad="38100" dist="38100" dir="2700000" algn="tl">
                    <a:srgbClr val="000000">
                      <a:alpha val="43137"/>
                    </a:srgbClr>
                  </a:outerShdw>
                </a:effectLst>
                <a:latin typeface="Agency FB" pitchFamily="34" charset="0"/>
              </a:rPr>
              <a:t>fold</a:t>
            </a:r>
            <a:r>
              <a:rPr lang="es-ES" dirty="0" smtClean="0">
                <a:effectLst>
                  <a:outerShdw blurRad="38100" dist="38100" dir="2700000" algn="tl">
                    <a:srgbClr val="000000">
                      <a:alpha val="43137"/>
                    </a:srgbClr>
                  </a:outerShdw>
                </a:effectLst>
                <a:latin typeface="Agency FB" pitchFamily="34" charset="0"/>
              </a:rPr>
              <a:t> es un animal dulce y amable con el que es muy fácil convivir, haciendo de él un gato doméstico perfecto. Es un juego de juegos y de caricias ideal.</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857224" y="3286124"/>
            <a:ext cx="4286280" cy="3416320"/>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Muy dulce y mimoso   le encantan las caricias y  sentirse querido, dependiente de sus dueños a los que adora y sigue a todas partes. Amigo de los niños y otros animales. Aunque  ​​les gusta la vida tranquila y plácida, necesitan  juegos  diarios  y correrías por casa para mantener un buen tono muscular. Son gatos juguetones y alegres que se adaptan a la vida tanto en un pequeño apartamento como a la vida en el campo. Su educación para que la convivencia en familia sea agradable es muy sencilla y responde bien a las normas si se le enseña correctamente.</a:t>
            </a:r>
          </a:p>
          <a:p>
            <a:endParaRPr lang="es-ES" dirty="0"/>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58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78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elkirk  rex.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3929066"/>
            <a:ext cx="2672526" cy="1446550"/>
          </a:xfrm>
          <a:prstGeom prst="rect">
            <a:avLst/>
          </a:prstGeom>
        </p:spPr>
        <p:txBody>
          <a:bodyPr wrap="none">
            <a:spAutoFit/>
            <a:scene3d>
              <a:camera prst="orthographicFront"/>
              <a:lightRig rig="brightRoom" dir="t"/>
            </a:scene3d>
            <a:sp3d extrusionH="57150" contourW="6350" prstMaterial="plastic">
              <a:bevelT w="20320" h="20320" prst="softRound"/>
              <a:contourClr>
                <a:schemeClr val="accent1">
                  <a:tint val="100000"/>
                  <a:shade val="100000"/>
                  <a:hueMod val="100000"/>
                  <a:satMod val="100000"/>
                </a:schemeClr>
              </a:contourClr>
            </a:sp3d>
          </a:bodyPr>
          <a:lstStyle/>
          <a:p>
            <a:pPr algn="ctr"/>
            <a:r>
              <a:rPr lang="es-ES" sz="4400" b="1" cap="all" dirty="0" err="1" smtClean="0">
                <a:ln>
                  <a:solidFill>
                    <a:schemeClr val="bg1"/>
                  </a:solidFi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rPr>
              <a:t>selkirk</a:t>
            </a:r>
            <a:r>
              <a:rPr lang="es-ES" sz="4400" b="1" cap="all" dirty="0" smtClean="0">
                <a:ln>
                  <a:solidFill>
                    <a:schemeClr val="bg1"/>
                  </a:solidFi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rPr>
              <a:t> </a:t>
            </a:r>
          </a:p>
          <a:p>
            <a:pPr algn="ctr"/>
            <a:r>
              <a:rPr lang="es-ES" sz="4400" b="1" cap="all" dirty="0" smtClean="0">
                <a:ln>
                  <a:solidFill>
                    <a:schemeClr val="bg1"/>
                  </a:solidFi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rPr>
              <a:t> </a:t>
            </a:r>
            <a:r>
              <a:rPr lang="es-ES" sz="4400" b="1" cap="all" dirty="0" err="1" smtClean="0">
                <a:ln>
                  <a:solidFill>
                    <a:schemeClr val="bg1"/>
                  </a:solidFi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rPr>
              <a:t>rex</a:t>
            </a:r>
            <a:endParaRPr lang="es-ES" sz="4400" b="1" cap="all" dirty="0">
              <a:ln>
                <a:solidFill>
                  <a:schemeClr val="bg1"/>
                </a:solidFi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9"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929322" y="4929198"/>
            <a:ext cx="2672526" cy="144655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selkirk</a:t>
            </a:r>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4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rex</a:t>
            </a:r>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4214810" y="1000108"/>
            <a:ext cx="3929090"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Una de las razas de gato más recientes que se han originado de forma natural es la raza </a:t>
            </a:r>
            <a:r>
              <a:rPr lang="es-ES" dirty="0" err="1" smtClean="0">
                <a:effectLst>
                  <a:outerShdw blurRad="38100" dist="38100" dir="2700000" algn="tl">
                    <a:srgbClr val="000000">
                      <a:alpha val="43137"/>
                    </a:srgbClr>
                  </a:outerShdw>
                </a:effectLst>
                <a:latin typeface="Agency FB" pitchFamily="34" charset="0"/>
              </a:rPr>
              <a:t>Selkirk</a:t>
            </a:r>
            <a:r>
              <a:rPr lang="es-ES" dirty="0" smtClean="0">
                <a:effectLst>
                  <a:outerShdw blurRad="38100" dist="38100" dir="2700000" algn="tl">
                    <a:srgbClr val="000000">
                      <a:alpha val="43137"/>
                    </a:srgbClr>
                  </a:outerShdw>
                </a:effectLst>
                <a:latin typeface="Agency FB" pitchFamily="34" charset="0"/>
              </a:rPr>
              <a:t> </a:t>
            </a:r>
            <a:r>
              <a:rPr lang="es-ES" dirty="0" err="1" smtClean="0">
                <a:effectLst>
                  <a:outerShdw blurRad="38100" dist="38100" dir="2700000" algn="tl">
                    <a:srgbClr val="000000">
                      <a:alpha val="43137"/>
                    </a:srgbClr>
                  </a:outerShdw>
                </a:effectLst>
                <a:latin typeface="Agency FB" pitchFamily="34" charset="0"/>
              </a:rPr>
              <a:t>Rex</a:t>
            </a:r>
            <a:r>
              <a:rPr lang="es-ES" dirty="0" smtClean="0">
                <a:effectLst>
                  <a:outerShdw blurRad="38100" dist="38100" dir="2700000" algn="tl">
                    <a:srgbClr val="000000">
                      <a:alpha val="43137"/>
                    </a:srgbClr>
                  </a:outerShdw>
                </a:effectLst>
                <a:latin typeface="Agency FB" pitchFamily="34" charset="0"/>
              </a:rPr>
              <a:t>. Esta clase de gato originaria de Estados Unidos cuenta con un rasgo que la distingue de las demás, y es su hermoso pelaje de forma rizada.</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1071538" y="3929066"/>
            <a:ext cx="4071966"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Este hermoso ejemplar felino destaca por tener una personalidad de las más amables y cariñosas. Así mismo es un gato paciente, tranquilo y sobre todo juguetón. Suele aceptar muy bien la presencia de niños y también le agrada la vida en familia.</a:t>
            </a:r>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8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8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erengeti.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428596" y="571480"/>
            <a:ext cx="3167855" cy="769441"/>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serengeti</a:t>
            </a:r>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9"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572132" y="5500702"/>
            <a:ext cx="3167855" cy="769441"/>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serengeti</a:t>
            </a:r>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857620" y="857232"/>
            <a:ext cx="4643469" cy="2031325"/>
          </a:xfrm>
          <a:prstGeom prst="rect">
            <a:avLst/>
          </a:prstGeom>
          <a:noFill/>
        </p:spPr>
        <p:txBody>
          <a:bodyPr wrap="square" rtlCol="0">
            <a:spAutoFit/>
          </a:bodyPr>
          <a:lstStyle/>
          <a:p>
            <a:r>
              <a:rPr lang="es-ES" dirty="0" smtClean="0">
                <a:latin typeface="Agency FB" pitchFamily="34" charset="0"/>
              </a:rPr>
              <a:t>El origen de la raza </a:t>
            </a:r>
            <a:r>
              <a:rPr lang="es-ES" dirty="0" err="1" smtClean="0">
                <a:latin typeface="Agency FB" pitchFamily="34" charset="0"/>
              </a:rPr>
              <a:t>Serengeti</a:t>
            </a:r>
            <a:r>
              <a:rPr lang="es-ES" dirty="0" smtClean="0">
                <a:latin typeface="Agency FB" pitchFamily="34" charset="0"/>
              </a:rPr>
              <a:t> la encontramos en Estados Unidos, más concretamente en el estado de California. Allí es donde se realizan los primeros cruces entre hermosos ejemplares de la raza bengalí y gatos orientales. Con este cruce lo que se buscaba era tener un gato con apariencia ligeramente salvaje pero que a la vez fuera apacible y de carácter doméstico.</a:t>
            </a:r>
            <a:endParaRPr lang="es-ES" dirty="0">
              <a:latin typeface="Agency FB" pitchFamily="34" charset="0"/>
            </a:endParaRPr>
          </a:p>
        </p:txBody>
      </p:sp>
      <p:sp>
        <p:nvSpPr>
          <p:cNvPr id="8" name="7 CuadroTexto"/>
          <p:cNvSpPr txBox="1"/>
          <p:nvPr/>
        </p:nvSpPr>
        <p:spPr>
          <a:xfrm>
            <a:off x="1071538" y="3714752"/>
            <a:ext cx="4071966"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Debido al amplio estudio que se realizó para dar origen a la raza </a:t>
            </a:r>
            <a:r>
              <a:rPr lang="es-ES" dirty="0" err="1" smtClean="0">
                <a:effectLst>
                  <a:outerShdw blurRad="38100" dist="38100" dir="2700000" algn="tl">
                    <a:srgbClr val="000000">
                      <a:alpha val="43137"/>
                    </a:srgbClr>
                  </a:outerShdw>
                </a:effectLst>
                <a:latin typeface="Agency FB" pitchFamily="34" charset="0"/>
              </a:rPr>
              <a:t>Serengeti</a:t>
            </a:r>
            <a:r>
              <a:rPr lang="es-ES" dirty="0" smtClean="0">
                <a:effectLst>
                  <a:outerShdw blurRad="38100" dist="38100" dir="2700000" algn="tl">
                    <a:srgbClr val="000000">
                      <a:alpha val="43137"/>
                    </a:srgbClr>
                  </a:outerShdw>
                </a:effectLst>
                <a:latin typeface="Agency FB" pitchFamily="34" charset="0"/>
              </a:rPr>
              <a:t> se puede contar en la actualidad con un gato de apariencia salvaje pero de carácter doméstico, cariñoso y sociable.</a:t>
            </a:r>
          </a:p>
          <a:p>
            <a:r>
              <a:rPr lang="es-ES" dirty="0" smtClean="0">
                <a:effectLst>
                  <a:outerShdw blurRad="38100" dist="38100" dir="2700000" algn="tl">
                    <a:srgbClr val="000000">
                      <a:alpha val="43137"/>
                    </a:srgbClr>
                  </a:outerShdw>
                </a:effectLst>
                <a:latin typeface="Agency FB" pitchFamily="34" charset="0"/>
              </a:rPr>
              <a:t>Así mismo el comportamiento de este gato destaca por ser extrovertido, muy activo y juguetón.</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9"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6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6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eychellois.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428596" y="1857364"/>
            <a:ext cx="3501280" cy="707886"/>
          </a:xfrm>
          <a:prstGeom prst="rect">
            <a:avLst/>
          </a:prstGeom>
        </p:spPr>
        <p:txBody>
          <a:bodyPr wrap="none">
            <a:spAutoFit/>
            <a:scene3d>
              <a:camera prst="orthographicFront"/>
              <a:lightRig rig="threePt" dir="t"/>
            </a:scene3d>
            <a:sp3d extrusionH="57150">
              <a:bevelT h="25400" prst="softRound"/>
            </a:sp3d>
          </a:bodyPr>
          <a:lstStyle/>
          <a:p>
            <a:r>
              <a:rPr lang="es-ES" sz="4000" b="1" dirty="0" err="1" smtClean="0">
                <a:ln w="31550" cmpd="sng">
                  <a:solidFill>
                    <a:schemeClr val="tx2">
                      <a:lumMod val="50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Showcard Gothic" pitchFamily="82" charset="0"/>
              </a:rPr>
              <a:t>Seychellois</a:t>
            </a:r>
            <a:endParaRPr lang="es-ES" sz="4000" b="1" dirty="0">
              <a:ln w="31550" cmpd="sng">
                <a:solidFill>
                  <a:schemeClr val="tx2">
                    <a:lumMod val="50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9"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CuadroTexto"/>
          <p:cNvSpPr txBox="1"/>
          <p:nvPr/>
        </p:nvSpPr>
        <p:spPr>
          <a:xfrm>
            <a:off x="3857620" y="500042"/>
            <a:ext cx="4500593"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historia de esta raza se remonta a épocas muy actuales. Su origen se da gracias a la mezcla entre razas de diferentes gatos con la raza siamesa, de quien tiene su mayoría de características. Entre las principales, la elegancia de su cuerpo. De entre los cruces destacaría los que se han hecho con razas orientales, dando como resultado un gato manchado con las características generales y bien definidas del siamés.</a:t>
            </a:r>
            <a:endParaRPr lang="es-ES"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928662" y="4286256"/>
            <a:ext cx="4000527"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Para referirse al carácter de este hermoso ejemplar se puede destacar su ánimo para realizar actividades así como su gusto por el juego. Son gatos que se distinguen por su temperamento travieso y también cariñoso.</a:t>
            </a:r>
            <a:endParaRPr lang="es-ES"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5357818" y="5786454"/>
            <a:ext cx="3501280"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Seychellois</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1+#ppt_w/2"/>
                                          </p:val>
                                        </p:tav>
                                        <p:tav tm="100000">
                                          <p:val>
                                            <p:strVal val="#ppt_x"/>
                                          </p:val>
                                        </p:tav>
                                      </p:tavLst>
                                    </p:anim>
                                    <p:anim calcmode="lin" valueType="num">
                                      <p:cBhvr additive="base">
                                        <p:cTn id="12" dur="2000" fill="hold"/>
                                        <p:tgtEl>
                                          <p:spTgt spid="8"/>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8"/>
                                        </p:tgtEl>
                                        <p:attrNameLst>
                                          <p:attrName>ppt_x</p:attrName>
                                          <p:attrName>ppt_y</p:attrName>
                                        </p:attrNameLst>
                                      </p:cBhvr>
                                    </p:animMotion>
                                  </p:childTnLst>
                                </p:cTn>
                              </p:par>
                            </p:childTnLst>
                          </p:cTn>
                        </p:par>
                        <p:par>
                          <p:cTn id="15" fill="hold">
                            <p:stCondLst>
                              <p:cond delay="4000"/>
                            </p:stCondLst>
                            <p:childTnLst>
                              <p:par>
                                <p:cTn id="16" presetID="29"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ppt_x</p:attrName>
                                        </p:attrNameLst>
                                      </p:cBhvr>
                                      <p:tavLst>
                                        <p:tav tm="0">
                                          <p:val>
                                            <p:strVal val="#ppt_x-.2"/>
                                          </p:val>
                                        </p:tav>
                                        <p:tav tm="100000">
                                          <p:val>
                                            <p:strVal val="#ppt_x"/>
                                          </p:val>
                                        </p:tav>
                                      </p:tavLst>
                                    </p:anim>
                                    <p:anim calcmode="lin" valueType="num">
                                      <p:cBhvr>
                                        <p:cTn id="19"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2000"/>
                                        <p:tgtEl>
                                          <p:spTgt spid="5"/>
                                        </p:tgtEl>
                                      </p:cBhvr>
                                    </p:animEffect>
                                  </p:childTnLst>
                                </p:cTn>
                              </p:par>
                            </p:childTnLst>
                          </p:cTn>
                        </p:par>
                        <p:par>
                          <p:cTn id="21" fill="hold">
                            <p:stCondLst>
                              <p:cond delay="6000"/>
                            </p:stCondLst>
                            <p:childTnLst>
                              <p:par>
                                <p:cTn id="22" presetID="29"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ppt_x</p:attrName>
                                        </p:attrNameLst>
                                      </p:cBhvr>
                                      <p:tavLst>
                                        <p:tav tm="0">
                                          <p:val>
                                            <p:strVal val="#ppt_x-.2"/>
                                          </p:val>
                                        </p:tav>
                                        <p:tav tm="100000">
                                          <p:val>
                                            <p:strVal val="#ppt_x"/>
                                          </p:val>
                                        </p:tav>
                                      </p:tavLst>
                                    </p:anim>
                                    <p:anim calcmode="lin" valueType="num">
                                      <p:cBhvr>
                                        <p:cTn id="25"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8" grpId="1"/>
      <p:bldP spid="9"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beriano.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5286380" y="1000108"/>
            <a:ext cx="3132589" cy="769441"/>
          </a:xfrm>
          <a:prstGeom prst="rect">
            <a:avLst/>
          </a:prstGeom>
        </p:spPr>
        <p:txBody>
          <a:bodyPr wrap="none">
            <a:spAutoFit/>
            <a:scene3d>
              <a:camera prst="orthographicFront">
                <a:rot lat="0" lon="0" rev="0"/>
              </a:camera>
              <a:lightRig rig="contrasting" dir="t">
                <a:rot lat="0" lon="0" rev="4500000"/>
              </a:lightRig>
            </a:scene3d>
            <a:sp3d extrusionH="57150" contourW="6350" prstMaterial="metal">
              <a:bevelT w="127000" h="31750" prst="softRound"/>
              <a:contourClr>
                <a:schemeClr val="accent1">
                  <a:shade val="75000"/>
                </a:schemeClr>
              </a:contourClr>
            </a:sp3d>
          </a:bodyPr>
          <a:lstStyle/>
          <a:p>
            <a:r>
              <a:rPr lang="es-ES" sz="4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Showcard Gothic" pitchFamily="82" charset="0"/>
              </a:rPr>
              <a:t>siberiano</a:t>
            </a:r>
            <a:endParaRPr lang="es-ES" sz="4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429256" y="5572140"/>
            <a:ext cx="3132589" cy="769441"/>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siberiano</a:t>
            </a:r>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929058" y="642918"/>
            <a:ext cx="4429156"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Siberiano es una raza originaria de Rusia. Más concretamente de la región de Siberia. Se estima que su origen proviene del cruce entre el gato europeo y los gatos salvajes de los bosques siberianos. Como vemos, esta raza está creada de forma natural.</a:t>
            </a:r>
            <a:r>
              <a:rPr lang="es-ES" dirty="0" smtClean="0"/>
              <a:t> </a:t>
            </a:r>
            <a:r>
              <a:rPr lang="es-ES" dirty="0" smtClean="0">
                <a:effectLst>
                  <a:outerShdw blurRad="38100" dist="38100" dir="2700000" algn="tl">
                    <a:srgbClr val="000000">
                      <a:alpha val="43137"/>
                    </a:srgbClr>
                  </a:outerShdw>
                </a:effectLst>
                <a:latin typeface="Agency FB" pitchFamily="34" charset="0"/>
              </a:rPr>
              <a:t>Gatos de gran tamaño, éstos se caracterizan por gozar de una salud de hierro y por su carácter tranquilo.</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1071538" y="3214686"/>
            <a:ext cx="4071965" cy="286232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Como la mayoría de razas domésticas grandes, el siberiano es un gato tranquilo y amigable, aunque muy juguetón y entusiasta. La inteligencia es uno de sus puntos fuertes. Es un gato que disfruta participando en nuestras actividades, aprendiendo de ellas y que incluso intentará imitarlas. Son gatos a los que se les puede hablar para que entiendan las cosas. Tanto es así, que son capaces de entender que deben tomarse una medicina si se le explica pacientemente.</a:t>
            </a:r>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6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6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ngapura_Cat.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500034" y="1928802"/>
            <a:ext cx="3055645" cy="707886"/>
          </a:xfrm>
          <a:prstGeom prst="rect">
            <a:avLst/>
          </a:prstGeom>
        </p:spPr>
        <p:txBody>
          <a:bodyPr wrap="none">
            <a:spAutoFit/>
            <a:scene3d>
              <a:camera prst="orthographicFront"/>
              <a:lightRig rig="flat" dir="t">
                <a:rot lat="0" lon="0" rev="18900000"/>
              </a:lightRig>
            </a:scene3d>
            <a:sp3d extrusionH="31750" contourW="6350" prstMaterial="powder">
              <a:bevelT w="19050" h="19050" prst="softRound"/>
              <a:contourClr>
                <a:schemeClr val="accent3">
                  <a:tint val="100000"/>
                  <a:shade val="100000"/>
                  <a:satMod val="100000"/>
                  <a:hueMod val="100000"/>
                </a:schemeClr>
              </a:contourClr>
            </a:sp3d>
          </a:bodyPr>
          <a:lstStyle/>
          <a:p>
            <a:pPr algn="ctr"/>
            <a:r>
              <a:rPr lang="es-ES" sz="4000" b="1" dirty="0" err="1" smtClean="0">
                <a:ln>
                  <a:solidFill>
                    <a:schemeClr val="tx2">
                      <a:lumMod val="75000"/>
                    </a:schemeClr>
                  </a:solidFill>
                </a:ln>
                <a:solidFill>
                  <a:schemeClr val="accent3"/>
                </a:solidFill>
                <a:latin typeface="Showcard Gothic" pitchFamily="82" charset="0"/>
              </a:rPr>
              <a:t>Singapura</a:t>
            </a:r>
            <a:endParaRPr lang="es-ES" sz="4000" b="1" dirty="0" smtClean="0">
              <a:ln>
                <a:solidFill>
                  <a:schemeClr val="tx2">
                    <a:lumMod val="75000"/>
                  </a:schemeClr>
                </a:solidFill>
              </a:ln>
              <a:solidFill>
                <a:schemeClr val="accent3"/>
              </a:solidFill>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643570" y="5572140"/>
            <a:ext cx="3055645"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Singapura</a:t>
            </a:r>
            <a:endPar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786182" y="785794"/>
            <a:ext cx="4786345"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origen de la raza de gatos </a:t>
            </a:r>
            <a:r>
              <a:rPr lang="es-ES" dirty="0" err="1" smtClean="0">
                <a:effectLst>
                  <a:outerShdw blurRad="38100" dist="38100" dir="2700000" algn="tl">
                    <a:srgbClr val="000000">
                      <a:alpha val="43137"/>
                    </a:srgbClr>
                  </a:outerShdw>
                </a:effectLst>
                <a:latin typeface="Agency FB" pitchFamily="34" charset="0"/>
              </a:rPr>
              <a:t>Singapura</a:t>
            </a:r>
            <a:r>
              <a:rPr lang="es-ES" dirty="0" smtClean="0">
                <a:effectLst>
                  <a:outerShdw blurRad="38100" dist="38100" dir="2700000" algn="tl">
                    <a:srgbClr val="000000">
                      <a:alpha val="43137"/>
                    </a:srgbClr>
                  </a:outerShdw>
                </a:effectLst>
                <a:latin typeface="Agency FB" pitchFamily="34" charset="0"/>
              </a:rPr>
              <a:t>  la encontramos en la isla de Singapur. De hecho allí es muy común ver por sus calles a este gato domestico.</a:t>
            </a:r>
          </a:p>
          <a:p>
            <a:r>
              <a:rPr lang="es-ES" dirty="0" smtClean="0">
                <a:effectLst>
                  <a:outerShdw blurRad="38100" dist="38100" dir="2700000" algn="tl">
                    <a:srgbClr val="000000">
                      <a:alpha val="43137"/>
                    </a:srgbClr>
                  </a:outerShdw>
                </a:effectLst>
                <a:latin typeface="Agency FB" pitchFamily="34" charset="0"/>
              </a:rPr>
              <a:t>En cuanto a su reconocimiento en el resto del mundo, la historia se remonta al año 1974. En este año un par de turistas estadounidenses que visitaban la isla se quedaron maravillados por la belleza de este hermoso animal y fueron ellos quienes iniciaron el proceso de expansión de la raza.</a:t>
            </a:r>
          </a:p>
          <a:p>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1285852" y="3786190"/>
            <a:ext cx="3786213"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En cuanto a su carácter este gato es considerado como un animal social y de temperamento equilibrado. Así mismo es un gato cariñoso, discreto y activo. Disfruta realizando cacerías y de jugar al aire libre.</a:t>
            </a:r>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6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6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Skogkatt.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5715008" y="1285860"/>
            <a:ext cx="2904962" cy="707886"/>
          </a:xfrm>
          <a:prstGeom prst="rect">
            <a:avLst/>
          </a:prstGeom>
        </p:spPr>
        <p:txBody>
          <a:bodyPr wrap="none">
            <a:spAutoFit/>
            <a:scene3d>
              <a:camera prst="orthographicFront"/>
              <a:lightRig rig="threePt" dir="t"/>
            </a:scene3d>
            <a:sp3d extrusionH="57150">
              <a:bevelT h="25400" prst="softRound"/>
            </a:sp3d>
          </a:bodyPr>
          <a:lstStyle/>
          <a:p>
            <a:r>
              <a:rPr lang="es-ES" sz="4000" b="1" dirty="0" err="1" smtClean="0">
                <a:ln w="10541" cmpd="sng">
                  <a:solidFill>
                    <a:schemeClr val="bg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Showcard Gothic" pitchFamily="82" charset="0"/>
              </a:rPr>
              <a:t>Skogkatt</a:t>
            </a:r>
            <a:endParaRPr lang="es-ES" sz="4000" b="1" dirty="0">
              <a:ln w="10541" cmpd="sng">
                <a:solidFill>
                  <a:schemeClr val="bg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Showcard Gothic" pitchFamily="82" charset="0"/>
            </a:endParaRPr>
          </a:p>
        </p:txBody>
      </p:sp>
      <p:sp>
        <p:nvSpPr>
          <p:cNvPr id="7" name="6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715008" y="5572140"/>
            <a:ext cx="2904962"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Skogkatt</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4000496" y="571480"/>
            <a:ext cx="4500594" cy="286232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origen de este gato se encuentra en los bosques de la zona limítrofe entre Noruega y el país vecino Suecia. Algunas de las teorías en cuanto a su origen afirman que este gato se dio a partir del abandono por parte de los vikingos de algunos gatos domésticos en esta zona</a:t>
            </a:r>
            <a:r>
              <a:rPr lang="es-ES" dirty="0" smtClean="0">
                <a:latin typeface="Agency FB" pitchFamily="34" charset="0"/>
              </a:rPr>
              <a:t>. La raza </a:t>
            </a:r>
            <a:r>
              <a:rPr lang="es-ES" dirty="0" err="1" smtClean="0">
                <a:latin typeface="Agency FB" pitchFamily="34" charset="0"/>
              </a:rPr>
              <a:t>Skogkatt</a:t>
            </a:r>
            <a:r>
              <a:rPr lang="es-ES" dirty="0" smtClean="0">
                <a:latin typeface="Agency FB" pitchFamily="34" charset="0"/>
              </a:rPr>
              <a:t> cuenta con un cuerpo mediano muy bien proporcionado. Su cabeza es mediana y de forma triangular. En ella se pueden observar rasgos distintivos de la raza como su nariz alargada o su abundante pelaje que cubre su cara y forma flancos laterales</a:t>
            </a:r>
            <a:endParaRPr lang="es-ES" dirty="0">
              <a:latin typeface="Agency FB" pitchFamily="34" charset="0"/>
            </a:endParaRPr>
          </a:p>
        </p:txBody>
      </p:sp>
      <p:sp>
        <p:nvSpPr>
          <p:cNvPr id="8" name="7 CuadroTexto"/>
          <p:cNvSpPr txBox="1"/>
          <p:nvPr/>
        </p:nvSpPr>
        <p:spPr>
          <a:xfrm>
            <a:off x="785786" y="4071942"/>
            <a:ext cx="4429156"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Su forma de ser es muy aventurera y sobre todo independiente. Pueden ser gatos cariñosos con sus familias, aunque son reservados con los extraños. Normalmente son buenos gatos de compañía, aunque necesitan espacios abiertos para poder realizar sus actividades de entretenimiento y juego</a:t>
            </a:r>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4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4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noopybabe 1.jpg"/>
          <p:cNvPicPr>
            <a:picLocks noChangeAspect="1"/>
          </p:cNvPicPr>
          <p:nvPr/>
        </p:nvPicPr>
        <p:blipFill>
          <a:blip r:embed="rId2"/>
          <a:stretch>
            <a:fillRect/>
          </a:stretch>
        </p:blipFill>
        <p:spPr>
          <a:xfrm>
            <a:off x="1755800" y="0"/>
            <a:ext cx="5632400" cy="6858000"/>
          </a:xfrm>
          <a:prstGeom prst="rect">
            <a:avLst/>
          </a:prstGeom>
        </p:spPr>
      </p:pic>
      <p:sp>
        <p:nvSpPr>
          <p:cNvPr id="5" name="4 Rectángulo"/>
          <p:cNvSpPr/>
          <p:nvPr/>
        </p:nvSpPr>
        <p:spPr>
          <a:xfrm>
            <a:off x="1928794" y="5786454"/>
            <a:ext cx="3639138" cy="707886"/>
          </a:xfrm>
          <a:prstGeom prst="rect">
            <a:avLst/>
          </a:prstGeom>
        </p:spPr>
        <p:txBody>
          <a:bodyPr wrap="none">
            <a:spAutoFit/>
            <a:scene3d>
              <a:camera prst="orthographicFront"/>
              <a:lightRig rig="threePt" dir="t"/>
            </a:scene3d>
            <a:sp3d extrusionH="57150">
              <a:bevelT h="25400" prst="softRound"/>
            </a:sp3d>
          </a:bodyPr>
          <a:lstStyle/>
          <a:p>
            <a:r>
              <a:rPr lang="es-ES" sz="4000" b="1" dirty="0" err="1" smtClean="0">
                <a:ln w="10541" cmpd="sng">
                  <a:solidFill>
                    <a:schemeClr val="bg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Showcard Gothic" pitchFamily="82" charset="0"/>
              </a:rPr>
              <a:t>Snoopybabe</a:t>
            </a:r>
            <a:r>
              <a:rPr lang="es-ES" sz="4000" b="1" dirty="0" smtClean="0">
                <a:ln w="10541" cmpd="sng">
                  <a:solidFill>
                    <a:schemeClr val="bg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Showcard Gothic" pitchFamily="82" charset="0"/>
              </a:rPr>
              <a:t> </a:t>
            </a:r>
            <a:endParaRPr lang="es-ES" sz="4000" b="1" dirty="0">
              <a:ln w="10541" cmpd="sng">
                <a:solidFill>
                  <a:schemeClr val="bg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2"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1+#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0" y="0"/>
            <a:ext cx="9144001" cy="6858000"/>
          </a:xfrm>
          <a:prstGeom prst="rect">
            <a:avLst/>
          </a:prstGeom>
        </p:spPr>
      </p:pic>
      <p:sp>
        <p:nvSpPr>
          <p:cNvPr id="5" name="4 CuadroTexto"/>
          <p:cNvSpPr txBox="1"/>
          <p:nvPr/>
        </p:nvSpPr>
        <p:spPr>
          <a:xfrm>
            <a:off x="3857621" y="642918"/>
            <a:ext cx="4572032" cy="1754326"/>
          </a:xfrm>
          <a:prstGeom prst="rect">
            <a:avLst/>
          </a:prstGeom>
          <a:noFill/>
        </p:spPr>
        <p:txBody>
          <a:bodyPr wrap="square" rtlCol="0">
            <a:spAutoFit/>
          </a:bodyPr>
          <a:lstStyle/>
          <a:p>
            <a:r>
              <a:rPr lang="es-ES" dirty="0" err="1" smtClean="0">
                <a:effectLst>
                  <a:outerShdw blurRad="38100" dist="38100" dir="2700000" algn="tl">
                    <a:srgbClr val="000000">
                      <a:alpha val="43137"/>
                    </a:srgbClr>
                  </a:outerShdw>
                </a:effectLst>
                <a:latin typeface="Agency FB" pitchFamily="34" charset="0"/>
              </a:rPr>
              <a:t>Snoopybabe</a:t>
            </a:r>
            <a:r>
              <a:rPr lang="es-ES" dirty="0" smtClean="0">
                <a:effectLst>
                  <a:outerShdw blurRad="38100" dist="38100" dir="2700000" algn="tl">
                    <a:srgbClr val="000000">
                      <a:alpha val="43137"/>
                    </a:srgbClr>
                  </a:outerShdw>
                </a:effectLst>
                <a:latin typeface="Agency FB" pitchFamily="34" charset="0"/>
              </a:rPr>
              <a:t>, que es mezcla de un gato americano de pelo corto con uno de angora. Este exótico y tierno gato, ya es un gran éxito en su país natal, China Lo que llama la atención del adorable gato es, sin dudas, su hocico plano, su rostro plano y sus enormes ojos marrones y caídos, dignos de una caricatura para niños o de un peluche</a:t>
            </a:r>
            <a:endParaRPr lang="es-ES"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1071538" y="4286256"/>
            <a:ext cx="3929090" cy="1200329"/>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principal atractivo de este gato son sus graciosas poses, ya que es una pelota esponjosa. Hay miles de fotos suyas pululando por la web.</a:t>
            </a:r>
            <a:br>
              <a:rPr lang="es-ES" dirty="0" smtClean="0">
                <a:effectLst>
                  <a:outerShdw blurRad="38100" dist="38100" dir="2700000" algn="tl">
                    <a:srgbClr val="000000">
                      <a:alpha val="43137"/>
                    </a:srgbClr>
                  </a:outerShdw>
                </a:effectLst>
                <a:latin typeface="Agency FB" pitchFamily="34" charset="0"/>
              </a:rPr>
            </a:br>
            <a:endParaRPr lang="es-ES"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5504862" y="5286388"/>
            <a:ext cx="3639138"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Snoopybabe</a:t>
            </a: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12" fill="hold" grpId="0" nodeType="afterEffect">
                                  <p:stCondLst>
                                    <p:cond delay="0"/>
                                  </p:stCondLst>
                                  <p:iterate type="lt">
                                    <p:tmPct val="0"/>
                                  </p:iterate>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1+#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8"/>
                                        </p:tgtEl>
                                        <p:attrNameLst>
                                          <p:attrName>ppt_x</p:attrName>
                                          <p:attrName>ppt_y</p:attrName>
                                        </p:attrNameLst>
                                      </p:cBhvr>
                                    </p:animMotion>
                                  </p:childTnLst>
                                </p:cTn>
                              </p:par>
                            </p:childTnLst>
                          </p:cTn>
                        </p:par>
                        <p:par>
                          <p:cTn id="15" fill="hold">
                            <p:stCondLst>
                              <p:cond delay="3800"/>
                            </p:stCondLst>
                            <p:childTnLst>
                              <p:par>
                                <p:cTn id="16" presetID="29"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ppt_x</p:attrName>
                                        </p:attrNameLst>
                                      </p:cBhvr>
                                      <p:tavLst>
                                        <p:tav tm="0">
                                          <p:val>
                                            <p:strVal val="#ppt_x-.2"/>
                                          </p:val>
                                        </p:tav>
                                        <p:tav tm="100000">
                                          <p:val>
                                            <p:strVal val="#ppt_x"/>
                                          </p:val>
                                        </p:tav>
                                      </p:tavLst>
                                    </p:anim>
                                    <p:anim calcmode="lin" valueType="num">
                                      <p:cBhvr>
                                        <p:cTn id="19"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2000"/>
                                        <p:tgtEl>
                                          <p:spTgt spid="5"/>
                                        </p:tgtEl>
                                      </p:cBhvr>
                                    </p:animEffect>
                                  </p:childTnLst>
                                </p:cTn>
                              </p:par>
                            </p:childTnLst>
                          </p:cTn>
                        </p:par>
                        <p:par>
                          <p:cTn id="21" fill="hold">
                            <p:stCondLst>
                              <p:cond delay="5800"/>
                            </p:stCondLst>
                            <p:childTnLst>
                              <p:par>
                                <p:cTn id="22" presetID="29"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ppt_x</p:attrName>
                                        </p:attrNameLst>
                                      </p:cBhvr>
                                      <p:tavLst>
                                        <p:tav tm="0">
                                          <p:val>
                                            <p:strVal val="#ppt_x-.2"/>
                                          </p:val>
                                        </p:tav>
                                        <p:tav tm="100000">
                                          <p:val>
                                            <p:strVal val="#ppt_x"/>
                                          </p:val>
                                        </p:tav>
                                      </p:tavLst>
                                    </p:anim>
                                    <p:anim calcmode="lin" valueType="num">
                                      <p:cBhvr>
                                        <p:cTn id="25"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8" grpId="1"/>
      <p:bldP spid="9"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nowshoe.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5715008" y="214290"/>
            <a:ext cx="3005951"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snowshoe</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643570" y="5572140"/>
            <a:ext cx="3005951"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snowshoe</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786182" y="642918"/>
            <a:ext cx="4714908"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origen de esta raza es bastante cercano. Su historia comienza en Estados Unidos en la década de los 60 y fue resultado de cruces entre gatos siameses y ejemplares de la raza American </a:t>
            </a:r>
            <a:r>
              <a:rPr lang="es-ES" dirty="0" err="1" smtClean="0">
                <a:effectLst>
                  <a:outerShdw blurRad="38100" dist="38100" dir="2700000" algn="tl">
                    <a:srgbClr val="000000">
                      <a:alpha val="43137"/>
                    </a:srgbClr>
                  </a:outerShdw>
                </a:effectLst>
                <a:latin typeface="Agency FB" pitchFamily="34" charset="0"/>
              </a:rPr>
              <a:t>Shorthair</a:t>
            </a:r>
            <a:r>
              <a:rPr lang="es-ES" dirty="0" smtClean="0">
                <a:effectLst>
                  <a:outerShdw blurRad="38100" dist="38100" dir="2700000" algn="tl">
                    <a:srgbClr val="000000">
                      <a:alpha val="43137"/>
                    </a:srgbClr>
                  </a:outerShdw>
                </a:effectLst>
                <a:latin typeface="Agency FB" pitchFamily="34" charset="0"/>
              </a:rPr>
              <a:t>.</a:t>
            </a:r>
          </a:p>
          <a:p>
            <a:r>
              <a:rPr lang="es-ES" dirty="0" smtClean="0">
                <a:effectLst>
                  <a:outerShdw blurRad="38100" dist="38100" dir="2700000" algn="tl">
                    <a:srgbClr val="000000">
                      <a:alpha val="43137"/>
                    </a:srgbClr>
                  </a:outerShdw>
                </a:effectLst>
                <a:latin typeface="Agency FB" pitchFamily="34" charset="0"/>
              </a:rPr>
              <a:t>¿Qué parte ha recibido de cada uno? Del gato siamés podríamos decir que ha heredado su larga figura y su característica forma triangular de la cabeza. Igualmente ha cogido el azul intenso de sus ojos.</a:t>
            </a:r>
          </a:p>
          <a:p>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1000100" y="3500438"/>
            <a:ext cx="4071966" cy="230832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En el carácter de este gato destaca su tranquilidad y su control. Igualmente es evidente la paciencia y el amor que tiene, sobre todo con su dueño.</a:t>
            </a:r>
          </a:p>
          <a:p>
            <a:r>
              <a:rPr lang="es-ES" dirty="0" smtClean="0">
                <a:effectLst>
                  <a:outerShdw blurRad="38100" dist="38100" dir="2700000" algn="tl">
                    <a:srgbClr val="000000">
                      <a:alpha val="43137"/>
                    </a:srgbClr>
                  </a:outerShdw>
                </a:effectLst>
                <a:latin typeface="Agency FB" pitchFamily="34" charset="0"/>
              </a:rPr>
              <a:t>Es un gato de carácter sociable tanto con los humanos como otros gatos o animales, sobre todo si ha sido acostumbrado de pequeño al contacto con otros animales.</a:t>
            </a:r>
          </a:p>
          <a:p>
            <a:endParaRPr lang="es-ES" dirty="0"/>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4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4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okoke.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1000100" y="1000108"/>
            <a:ext cx="2228495" cy="707886"/>
          </a:xfrm>
          <a:prstGeom prst="rect">
            <a:avLst/>
          </a:prstGeom>
        </p:spPr>
        <p:txBody>
          <a:bodyPr wrap="none">
            <a:spAutoFit/>
            <a:scene3d>
              <a:camera prst="orthographicFront"/>
              <a:lightRig rig="threePt" dir="t"/>
            </a:scene3d>
            <a:sp3d extrusionH="57150">
              <a:bevelT h="25400" prst="softRound"/>
            </a:sp3d>
          </a:bodyPr>
          <a:lstStyle/>
          <a:p>
            <a:r>
              <a:rPr lang="es-ES" sz="4000" b="1" cap="all"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Sokoke</a:t>
            </a:r>
            <a:endParaRPr lang="es-ES"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215074" y="5286388"/>
            <a:ext cx="2228495"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Sokoke</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786182" y="928670"/>
            <a:ext cx="4572032"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nombre de esta raza está muy relacionado con su origen. Estos animales son originarios de Kenia, más concretamente del bosque de  </a:t>
            </a:r>
            <a:r>
              <a:rPr lang="es-ES" dirty="0" err="1" smtClean="0">
                <a:effectLst>
                  <a:outerShdw blurRad="38100" dist="38100" dir="2700000" algn="tl">
                    <a:srgbClr val="000000">
                      <a:alpha val="43137"/>
                    </a:srgbClr>
                  </a:outerShdw>
                </a:effectLst>
                <a:latin typeface="Agency FB" pitchFamily="34" charset="0"/>
              </a:rPr>
              <a:t>Sokoke-Arabuke</a:t>
            </a:r>
            <a:r>
              <a:rPr lang="es-ES" dirty="0" smtClean="0">
                <a:effectLst>
                  <a:outerShdw blurRad="38100" dist="38100" dir="2700000" algn="tl">
                    <a:srgbClr val="000000">
                      <a:alpha val="43137"/>
                    </a:srgbClr>
                  </a:outerShdw>
                </a:effectLst>
                <a:latin typeface="Agency FB" pitchFamily="34" charset="0"/>
              </a:rPr>
              <a:t>, una de las últimas zonas de selva tropical que existe en África del Este. La llegada de estos gatos a Europa se debe a una criadora danesa que exporta una pareja de ellos en 1984.</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857224" y="3429000"/>
            <a:ext cx="4500594" cy="3139321"/>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Los gatos </a:t>
            </a:r>
            <a:r>
              <a:rPr lang="es-ES" dirty="0" err="1" smtClean="0">
                <a:effectLst>
                  <a:outerShdw blurRad="38100" dist="38100" dir="2700000" algn="tl">
                    <a:srgbClr val="000000">
                      <a:alpha val="43137"/>
                    </a:srgbClr>
                  </a:outerShdw>
                </a:effectLst>
                <a:latin typeface="Agency FB" pitchFamily="34" charset="0"/>
              </a:rPr>
              <a:t>Sokoke</a:t>
            </a:r>
            <a:r>
              <a:rPr lang="es-ES" dirty="0" smtClean="0">
                <a:effectLst>
                  <a:outerShdw blurRad="38100" dist="38100" dir="2700000" algn="tl">
                    <a:srgbClr val="000000">
                      <a:alpha val="43137"/>
                    </a:srgbClr>
                  </a:outerShdw>
                </a:effectLst>
                <a:latin typeface="Agency FB" pitchFamily="34" charset="0"/>
              </a:rPr>
              <a:t> son muy independientes y con una fuerte personalidad. Igualmente son muy orgullosos y temperamentales, aunque nada agresivos. Son gatos juguetones y divertidos a los que veremos escalar, cazar, estar alertas, etc.</a:t>
            </a:r>
          </a:p>
          <a:p>
            <a:r>
              <a:rPr lang="es-ES" dirty="0" smtClean="0">
                <a:effectLst>
                  <a:outerShdw blurRad="38100" dist="38100" dir="2700000" algn="tl">
                    <a:srgbClr val="000000">
                      <a:alpha val="43137"/>
                    </a:srgbClr>
                  </a:outerShdw>
                </a:effectLst>
                <a:latin typeface="Agency FB" pitchFamily="34" charset="0"/>
              </a:rPr>
              <a:t>Son gatos que disfrutan más cuanto mayor sean los espacios abiertos de los que disponen. Además son gatos muy comunicativos. Intentan comunicarse con sus dueños con gestos, maullidos, caricias, etc. Y os aseguro que estos detalles generarán situaciones muy divertidas.</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0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50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54"/>
          </a:solidFill>
        </p:spPr>
        <p:txBody>
          <a:bodyPr/>
          <a:lstStyle/>
          <a:p>
            <a:endParaRPr lang="es-ES" dirty="0"/>
          </a:p>
        </p:txBody>
      </p:sp>
      <p:pic>
        <p:nvPicPr>
          <p:cNvPr id="6" name="5 Imagen" descr="Curly-Haired Selkirk Rex.jpg"/>
          <p:cNvPicPr>
            <a:picLocks noChangeAspect="1"/>
          </p:cNvPicPr>
          <p:nvPr/>
        </p:nvPicPr>
        <p:blipFill>
          <a:blip r:embed="rId2"/>
          <a:stretch>
            <a:fillRect/>
          </a:stretch>
        </p:blipFill>
        <p:spPr>
          <a:xfrm>
            <a:off x="0" y="642918"/>
            <a:ext cx="9144000" cy="5560247"/>
          </a:xfrm>
          <a:prstGeom prst="rect">
            <a:avLst/>
          </a:prstGeom>
        </p:spPr>
      </p:pic>
      <p:sp>
        <p:nvSpPr>
          <p:cNvPr id="7" name="6 Rectángulo"/>
          <p:cNvSpPr/>
          <p:nvPr/>
        </p:nvSpPr>
        <p:spPr>
          <a:xfrm>
            <a:off x="857224" y="500042"/>
            <a:ext cx="7653057" cy="707886"/>
          </a:xfrm>
          <a:prstGeom prst="rect">
            <a:avLst/>
          </a:prstGeom>
        </p:spPr>
        <p:txBody>
          <a:bodyPr wrap="none">
            <a:spAutoFit/>
            <a:scene3d>
              <a:camera prst="orthographicFront"/>
              <a:lightRig rig="threePt" dir="t"/>
            </a:scene3d>
            <a:sp3d extrusionH="57150">
              <a:bevelT h="25400" prst="softRound"/>
            </a:sp3d>
          </a:bodyPr>
          <a:lstStyle/>
          <a:p>
            <a:r>
              <a:rPr lang="es-ES" sz="4000" b="1" spc="50" dirty="0" err="1" smtClean="0">
                <a:ln w="13500">
                  <a:solidFill>
                    <a:srgbClr val="0000CC">
                      <a:alpha val="6500"/>
                    </a:srgbClr>
                  </a:solidFill>
                  <a:prstDash val="solid"/>
                </a:ln>
                <a:solidFill>
                  <a:schemeClr val="accent1">
                    <a:tint val="3000"/>
                    <a:alpha val="95000"/>
                  </a:schemeClr>
                </a:solidFill>
                <a:effectLst>
                  <a:innerShdw blurRad="50900" dist="38500" dir="13500000">
                    <a:srgbClr val="000000">
                      <a:alpha val="60000"/>
                    </a:srgbClr>
                  </a:innerShdw>
                </a:effectLst>
                <a:latin typeface="Showcard Gothic" pitchFamily="82" charset="0"/>
              </a:rPr>
              <a:t>Curly</a:t>
            </a:r>
            <a:r>
              <a:rPr lang="es-ES" sz="4000" b="1" spc="50" dirty="0" smtClean="0">
                <a:ln w="13500">
                  <a:solidFill>
                    <a:srgbClr val="0000CC">
                      <a:alpha val="6500"/>
                    </a:srgbClr>
                  </a:solidFill>
                  <a:prstDash val="solid"/>
                </a:ln>
                <a:solidFill>
                  <a:schemeClr val="accent1">
                    <a:tint val="3000"/>
                    <a:alpha val="95000"/>
                  </a:schemeClr>
                </a:solidFill>
                <a:effectLst>
                  <a:innerShdw blurRad="50900" dist="38500" dir="13500000">
                    <a:srgbClr val="000000">
                      <a:alpha val="60000"/>
                    </a:srgbClr>
                  </a:innerShdw>
                </a:effectLst>
                <a:latin typeface="Showcard Gothic" pitchFamily="82" charset="0"/>
              </a:rPr>
              <a:t>  </a:t>
            </a:r>
            <a:r>
              <a:rPr lang="es-ES" sz="4000" b="1" spc="50" dirty="0" err="1" smtClean="0">
                <a:ln w="13500">
                  <a:solidFill>
                    <a:srgbClr val="0000CC">
                      <a:alpha val="6500"/>
                    </a:srgbClr>
                  </a:solidFill>
                  <a:prstDash val="solid"/>
                </a:ln>
                <a:solidFill>
                  <a:schemeClr val="accent1">
                    <a:tint val="3000"/>
                    <a:alpha val="95000"/>
                  </a:schemeClr>
                </a:solidFill>
                <a:effectLst>
                  <a:innerShdw blurRad="50900" dist="38500" dir="13500000">
                    <a:srgbClr val="000000">
                      <a:alpha val="60000"/>
                    </a:srgbClr>
                  </a:innerShdw>
                </a:effectLst>
                <a:latin typeface="Showcard Gothic" pitchFamily="82" charset="0"/>
              </a:rPr>
              <a:t>Haired</a:t>
            </a:r>
            <a:r>
              <a:rPr lang="es-ES" sz="4000" b="1" spc="50" dirty="0" smtClean="0">
                <a:ln w="13500">
                  <a:solidFill>
                    <a:srgbClr val="0000CC">
                      <a:alpha val="6500"/>
                    </a:srgbClr>
                  </a:solidFill>
                  <a:prstDash val="solid"/>
                </a:ln>
                <a:solidFill>
                  <a:schemeClr val="accent1">
                    <a:tint val="3000"/>
                    <a:alpha val="95000"/>
                  </a:schemeClr>
                </a:solidFill>
                <a:effectLst>
                  <a:innerShdw blurRad="50900" dist="38500" dir="13500000">
                    <a:srgbClr val="000000">
                      <a:alpha val="60000"/>
                    </a:srgbClr>
                  </a:innerShdw>
                </a:effectLst>
                <a:latin typeface="Showcard Gothic" pitchFamily="82" charset="0"/>
              </a:rPr>
              <a:t>  </a:t>
            </a:r>
            <a:r>
              <a:rPr lang="es-ES" sz="4000" b="1" spc="50" dirty="0" err="1" smtClean="0">
                <a:ln w="13500">
                  <a:solidFill>
                    <a:srgbClr val="0000CC">
                      <a:alpha val="6500"/>
                    </a:srgbClr>
                  </a:solidFill>
                  <a:prstDash val="solid"/>
                </a:ln>
                <a:solidFill>
                  <a:schemeClr val="accent1">
                    <a:tint val="3000"/>
                    <a:alpha val="95000"/>
                  </a:schemeClr>
                </a:solidFill>
                <a:effectLst>
                  <a:innerShdw blurRad="50900" dist="38500" dir="13500000">
                    <a:srgbClr val="000000">
                      <a:alpha val="60000"/>
                    </a:srgbClr>
                  </a:innerShdw>
                </a:effectLst>
                <a:latin typeface="Showcard Gothic" pitchFamily="82" charset="0"/>
              </a:rPr>
              <a:t>Selkirk</a:t>
            </a:r>
            <a:r>
              <a:rPr lang="es-ES" sz="4000" b="1" spc="50" dirty="0" smtClean="0">
                <a:ln w="13500">
                  <a:solidFill>
                    <a:srgbClr val="0000CC">
                      <a:alpha val="6500"/>
                    </a:srgbClr>
                  </a:solidFill>
                  <a:prstDash val="solid"/>
                </a:ln>
                <a:solidFill>
                  <a:schemeClr val="accent1">
                    <a:tint val="3000"/>
                    <a:alpha val="95000"/>
                  </a:schemeClr>
                </a:solidFill>
                <a:effectLst>
                  <a:innerShdw blurRad="50900" dist="38500" dir="13500000">
                    <a:srgbClr val="000000">
                      <a:alpha val="60000"/>
                    </a:srgbClr>
                  </a:innerShdw>
                </a:effectLst>
                <a:latin typeface="Showcard Gothic" pitchFamily="82" charset="0"/>
              </a:rPr>
              <a:t>  </a:t>
            </a:r>
            <a:r>
              <a:rPr lang="es-ES" sz="4000" b="1" spc="50" dirty="0" err="1" smtClean="0">
                <a:ln w="13500">
                  <a:solidFill>
                    <a:srgbClr val="0000CC">
                      <a:alpha val="6500"/>
                    </a:srgbClr>
                  </a:solidFill>
                  <a:prstDash val="solid"/>
                </a:ln>
                <a:solidFill>
                  <a:schemeClr val="accent1">
                    <a:tint val="3000"/>
                    <a:alpha val="95000"/>
                  </a:schemeClr>
                </a:solidFill>
                <a:effectLst>
                  <a:innerShdw blurRad="50900" dist="38500" dir="13500000">
                    <a:srgbClr val="000000">
                      <a:alpha val="60000"/>
                    </a:srgbClr>
                  </a:innerShdw>
                </a:effectLst>
                <a:latin typeface="Showcard Gothic" pitchFamily="82" charset="0"/>
              </a:rPr>
              <a:t>Rex</a:t>
            </a:r>
            <a:endParaRPr lang="es-ES" sz="4000" b="1" spc="50" dirty="0">
              <a:ln w="13500">
                <a:solidFill>
                  <a:srgbClr val="0000CC">
                    <a:alpha val="6500"/>
                  </a:srgbClr>
                </a:solidFill>
                <a:prstDash val="solid"/>
              </a:ln>
              <a:solidFill>
                <a:schemeClr val="accent1">
                  <a:tint val="3000"/>
                  <a:alpha val="95000"/>
                </a:schemeClr>
              </a:solidFill>
              <a:effectLst>
                <a:innerShdw blurRad="50900" dist="38500" dir="13500000">
                  <a:srgbClr val="000000">
                    <a:alpha val="60000"/>
                  </a:srgbClr>
                </a:innerShdw>
              </a:effectLst>
              <a:latin typeface="Showcard Gothic" pitchFamily="82" charset="0"/>
            </a:endParaRPr>
          </a:p>
        </p:txBody>
      </p:sp>
      <p:sp>
        <p:nvSpPr>
          <p:cNvPr id="8" name="7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ppt_x"/>
                                          </p:val>
                                        </p:tav>
                                        <p:tav tm="100000">
                                          <p:val>
                                            <p:strVal val="#ppt_x"/>
                                          </p:val>
                                        </p:tav>
                                      </p:tavLst>
                                    </p:anim>
                                    <p:anim calcmode="lin" valueType="num">
                                      <p:cBhvr additive="base">
                                        <p:cTn id="12" dur="2000" fill="hold"/>
                                        <p:tgtEl>
                                          <p:spTgt spid="7"/>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857884" y="4303455"/>
            <a:ext cx="2667718" cy="2554545"/>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Curly</a:t>
            </a:r>
            <a:endPar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Haired</a:t>
            </a:r>
            <a:endPar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Selkirk</a:t>
            </a: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Rex</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857620" y="714356"/>
            <a:ext cx="4357718"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Una de las nuevas razas naturales, este gato rizado natural originó a partir de un gato doméstico, El </a:t>
            </a:r>
            <a:r>
              <a:rPr lang="es-ES" dirty="0" err="1" smtClean="0">
                <a:effectLst>
                  <a:outerShdw blurRad="38100" dist="38100" dir="2700000" algn="tl">
                    <a:srgbClr val="000000">
                      <a:alpha val="43137"/>
                    </a:srgbClr>
                  </a:outerShdw>
                </a:effectLst>
                <a:latin typeface="Agency FB" pitchFamily="34" charset="0"/>
              </a:rPr>
              <a:t>Selkirk</a:t>
            </a:r>
            <a:r>
              <a:rPr lang="es-ES" dirty="0" smtClean="0">
                <a:effectLst>
                  <a:outerShdw blurRad="38100" dist="38100" dir="2700000" algn="tl">
                    <a:srgbClr val="000000">
                      <a:alpha val="43137"/>
                    </a:srgbClr>
                  </a:outerShdw>
                </a:effectLst>
                <a:latin typeface="Agency FB" pitchFamily="34" charset="0"/>
              </a:rPr>
              <a:t> </a:t>
            </a:r>
            <a:r>
              <a:rPr lang="es-ES" dirty="0" err="1" smtClean="0">
                <a:effectLst>
                  <a:outerShdw blurRad="38100" dist="38100" dir="2700000" algn="tl">
                    <a:srgbClr val="000000">
                      <a:alpha val="43137"/>
                    </a:srgbClr>
                  </a:outerShdw>
                </a:effectLst>
                <a:latin typeface="Agency FB" pitchFamily="34" charset="0"/>
              </a:rPr>
              <a:t>Rex</a:t>
            </a:r>
            <a:r>
              <a:rPr lang="es-ES" dirty="0" smtClean="0">
                <a:effectLst>
                  <a:outerShdw blurRad="38100" dist="38100" dir="2700000" algn="tl">
                    <a:srgbClr val="000000">
                      <a:alpha val="43137"/>
                    </a:srgbClr>
                  </a:outerShdw>
                </a:effectLst>
                <a:latin typeface="Agency FB" pitchFamily="34" charset="0"/>
              </a:rPr>
              <a:t> se está desarrollando como un gato grande, pesado de huesos y no como el </a:t>
            </a:r>
            <a:r>
              <a:rPr lang="es-ES" dirty="0" err="1" smtClean="0">
                <a:effectLst>
                  <a:outerShdw blurRad="38100" dist="38100" dir="2700000" algn="tl">
                    <a:srgbClr val="000000">
                      <a:alpha val="43137"/>
                    </a:srgbClr>
                  </a:outerShdw>
                </a:effectLst>
                <a:latin typeface="Agency FB" pitchFamily="34" charset="0"/>
              </a:rPr>
              <a:t>Shorthair</a:t>
            </a:r>
            <a:r>
              <a:rPr lang="es-ES" dirty="0" smtClean="0">
                <a:effectLst>
                  <a:outerShdw blurRad="38100" dist="38100" dir="2700000" algn="tl">
                    <a:srgbClr val="000000">
                      <a:alpha val="43137"/>
                    </a:srgbClr>
                  </a:outerShdw>
                </a:effectLst>
                <a:latin typeface="Agency FB" pitchFamily="34" charset="0"/>
              </a:rPr>
              <a:t> británico en la conformación. La cabeza es redonda, sin planos llanos. El rizo es lujoso y poco rizado</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1071538" y="4214818"/>
            <a:ext cx="3643338" cy="923330"/>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Los seres humanos afortunados son los que pueden tener estos gatos de peluche en vivo a casa para los mimos y abrazos.</a:t>
            </a:r>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60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80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xed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928662" y="785794"/>
            <a:ext cx="2282997" cy="707886"/>
          </a:xfrm>
          <a:prstGeom prst="rect">
            <a:avLst/>
          </a:prstGeom>
        </p:spPr>
        <p:txBody>
          <a:bodyPr wrap="none">
            <a:spAutoFit/>
            <a:scene3d>
              <a:camera prst="orthographicFront"/>
              <a:lightRig rig="threePt" dir="t"/>
            </a:scene3d>
            <a:sp3d extrusionH="57150">
              <a:bevelT h="25400" prst="softRound"/>
            </a:sp3d>
          </a:bodyPr>
          <a:lstStyle/>
          <a:p>
            <a:r>
              <a:rPr lang="es-ES" sz="4000" b="1" dirty="0" err="1" smtClean="0">
                <a:ln w="28575" cmpd="sng">
                  <a:solidFill>
                    <a:schemeClr val="tx1"/>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Showcard Gothic" pitchFamily="82" charset="0"/>
              </a:rPr>
              <a:t>tuxedo</a:t>
            </a:r>
            <a:endParaRPr lang="es-ES" sz="4000" b="1" dirty="0">
              <a:ln w="28575" cmpd="sng">
                <a:solidFill>
                  <a:schemeClr val="tx1"/>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00347 -0.0456 C 0.00851 -0.06968 0.02951 -0.10417 0.05451 -0.10417 C 0.09149 -0.10417 0.12153 -0.06829 0.12153 -0.02292 C 0.12153 -0.00833 0.11858 0.00509 0.1125 0.01713 C 0.11354 0.01713 -0.00347 0.19699 -0.00347 0.19838 C -0.00347 0.19699 -0.12049 0.01713 -0.11945 0.01713 C -0.12552 0.00509 -0.12847 -0.00833 -0.12847 -0.02292 C -0.12847 -0.06829 -0.09844 -0.10417 -0.06042 -0.10417 C -0.03646 -0.10417 -0.01545 -0.06968 -0.00347 -0.0456 Z " pathEditMode="relative" rAng="0" ptsTypes="fffffffff">
                                      <p:cBhvr>
                                        <p:cTn id="14" dur="2000" fill="hold"/>
                                        <p:tgtEl>
                                          <p:spTgt spid="5"/>
                                        </p:tgtEl>
                                        <p:attrNameLst>
                                          <p:attrName>ppt_x</p:attrName>
                                          <p:attrName>ppt_y</p:attrName>
                                        </p:attrNameLst>
                                      </p:cBhvr>
                                      <p:rCtr x="0"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CuadroTexto"/>
          <p:cNvSpPr txBox="1"/>
          <p:nvPr/>
        </p:nvSpPr>
        <p:spPr>
          <a:xfrm>
            <a:off x="3857620" y="785794"/>
            <a:ext cx="4429155"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gato </a:t>
            </a:r>
            <a:r>
              <a:rPr lang="es-ES" dirty="0" err="1" smtClean="0">
                <a:effectLst>
                  <a:outerShdw blurRad="38100" dist="38100" dir="2700000" algn="tl">
                    <a:srgbClr val="000000">
                      <a:alpha val="43137"/>
                    </a:srgbClr>
                  </a:outerShdw>
                </a:effectLst>
                <a:latin typeface="Agency FB" pitchFamily="34" charset="0"/>
              </a:rPr>
              <a:t>Tuxedo</a:t>
            </a:r>
            <a:r>
              <a:rPr lang="es-ES" dirty="0" smtClean="0">
                <a:effectLst>
                  <a:outerShdw blurRad="38100" dist="38100" dir="2700000" algn="tl">
                    <a:srgbClr val="000000">
                      <a:alpha val="43137"/>
                    </a:srgbClr>
                  </a:outerShdw>
                </a:effectLst>
                <a:latin typeface="Agency FB" pitchFamily="34" charset="0"/>
              </a:rPr>
              <a:t> es un gato bicolor blanco con un manto negro, también llamados “gatos vaca”, “gato </a:t>
            </a:r>
            <a:r>
              <a:rPr lang="es-ES" dirty="0" err="1" smtClean="0">
                <a:effectLst>
                  <a:outerShdw blurRad="38100" dist="38100" dir="2700000" algn="tl">
                    <a:srgbClr val="000000">
                      <a:alpha val="43137"/>
                    </a:srgbClr>
                  </a:outerShdw>
                </a:effectLst>
                <a:latin typeface="Agency FB" pitchFamily="34" charset="0"/>
              </a:rPr>
              <a:t>holando</a:t>
            </a:r>
            <a:r>
              <a:rPr lang="es-ES" dirty="0" smtClean="0">
                <a:effectLst>
                  <a:outerShdw blurRad="38100" dist="38100" dir="2700000" algn="tl">
                    <a:srgbClr val="000000">
                      <a:alpha val="43137"/>
                    </a:srgbClr>
                  </a:outerShdw>
                </a:effectLst>
                <a:latin typeface="Agency FB" pitchFamily="34" charset="0"/>
              </a:rPr>
              <a:t>-argentino  derivación del termino “</a:t>
            </a:r>
            <a:r>
              <a:rPr lang="es-ES" dirty="0" err="1" smtClean="0">
                <a:effectLst>
                  <a:outerShdw blurRad="38100" dist="38100" dir="2700000" algn="tl">
                    <a:srgbClr val="000000">
                      <a:alpha val="43137"/>
                    </a:srgbClr>
                  </a:outerShdw>
                </a:effectLst>
                <a:latin typeface="Agency FB" pitchFamily="34" charset="0"/>
              </a:rPr>
              <a:t>Tuxedo</a:t>
            </a:r>
            <a:r>
              <a:rPr lang="es-ES" dirty="0" smtClean="0">
                <a:effectLst>
                  <a:outerShdw blurRad="38100" dist="38100" dir="2700000" algn="tl">
                    <a:srgbClr val="000000">
                      <a:alpha val="43137"/>
                    </a:srgbClr>
                  </a:outerShdw>
                </a:effectLst>
                <a:latin typeface="Agency FB" pitchFamily="34" charset="0"/>
              </a:rPr>
              <a:t>” es porque el felino parece estar vistiendo un </a:t>
            </a:r>
            <a:r>
              <a:rPr lang="es-ES" dirty="0" err="1" smtClean="0">
                <a:effectLst>
                  <a:outerShdw blurRad="38100" dist="38100" dir="2700000" algn="tl">
                    <a:srgbClr val="000000">
                      <a:alpha val="43137"/>
                    </a:srgbClr>
                  </a:outerShdw>
                </a:effectLst>
                <a:latin typeface="Agency FB" pitchFamily="34" charset="0"/>
              </a:rPr>
              <a:t>tuxedo</a:t>
            </a:r>
            <a:r>
              <a:rPr lang="es-ES" dirty="0" smtClean="0">
                <a:effectLst>
                  <a:outerShdw blurRad="38100" dist="38100" dir="2700000" algn="tl">
                    <a:srgbClr val="000000">
                      <a:alpha val="43137"/>
                    </a:srgbClr>
                  </a:outerShdw>
                </a:effectLst>
                <a:latin typeface="Agency FB" pitchFamily="34" charset="0"/>
              </a:rPr>
              <a:t> o smoking La mayoría de los gatos </a:t>
            </a:r>
            <a:r>
              <a:rPr lang="es-ES" dirty="0" err="1" smtClean="0">
                <a:effectLst>
                  <a:outerShdw blurRad="38100" dist="38100" dir="2700000" algn="tl">
                    <a:srgbClr val="000000">
                      <a:alpha val="43137"/>
                    </a:srgbClr>
                  </a:outerShdw>
                </a:effectLst>
                <a:latin typeface="Agency FB" pitchFamily="34" charset="0"/>
              </a:rPr>
              <a:t>Tuxedos</a:t>
            </a:r>
            <a:r>
              <a:rPr lang="es-ES" dirty="0" smtClean="0">
                <a:effectLst>
                  <a:outerShdw blurRad="38100" dist="38100" dir="2700000" algn="tl">
                    <a:srgbClr val="000000">
                      <a:alpha val="43137"/>
                    </a:srgbClr>
                  </a:outerShdw>
                </a:effectLst>
                <a:latin typeface="Agency FB" pitchFamily="34" charset="0"/>
              </a:rPr>
              <a:t> también son gatos de “mascara negra”, un nombre común para los gatos que debido a la coloración de su pelaje parecerían que tuvieran una mascara sobre los ojos o sobre toda la cabeza </a:t>
            </a:r>
            <a:endParaRPr lang="es-ES"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1071538" y="4071942"/>
            <a:ext cx="4000528" cy="1200329"/>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Las características de los </a:t>
            </a:r>
            <a:r>
              <a:rPr lang="es-ES" dirty="0" err="1" smtClean="0">
                <a:effectLst>
                  <a:outerShdw blurRad="38100" dist="38100" dir="2700000" algn="tl">
                    <a:srgbClr val="000000">
                      <a:alpha val="43137"/>
                    </a:srgbClr>
                  </a:outerShdw>
                </a:effectLst>
                <a:latin typeface="Agency FB" pitchFamily="34" charset="0"/>
              </a:rPr>
              <a:t>Tuxedo</a:t>
            </a:r>
            <a:r>
              <a:rPr lang="es-ES" dirty="0" smtClean="0">
                <a:effectLst>
                  <a:outerShdw blurRad="38100" dist="38100" dir="2700000" algn="tl">
                    <a:srgbClr val="000000">
                      <a:alpha val="43137"/>
                    </a:srgbClr>
                  </a:outerShdw>
                </a:effectLst>
                <a:latin typeface="Agency FB" pitchFamily="34" charset="0"/>
              </a:rPr>
              <a:t> encontré ciertos patrones, por empezar la sociabilidad que muestran y por el otro lado la fascinación por el agua que tienen. </a:t>
            </a:r>
            <a:endParaRPr lang="es-ES"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6072198" y="5429264"/>
            <a:ext cx="2282997"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tuxedo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1+#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8"/>
                                        </p:tgtEl>
                                        <p:attrNameLst>
                                          <p:attrName>ppt_x</p:attrName>
                                          <p:attrName>ppt_y</p:attrName>
                                        </p:attrNameLst>
                                      </p:cBhvr>
                                    </p:animMotion>
                                  </p:childTnLst>
                                </p:cTn>
                              </p:par>
                            </p:childTnLst>
                          </p:cTn>
                        </p:par>
                        <p:par>
                          <p:cTn id="15" fill="hold">
                            <p:stCondLst>
                              <p:cond delay="3000"/>
                            </p:stCondLst>
                            <p:childTnLst>
                              <p:par>
                                <p:cTn id="16" presetID="29"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ppt_x</p:attrName>
                                        </p:attrNameLst>
                                      </p:cBhvr>
                                      <p:tavLst>
                                        <p:tav tm="0">
                                          <p:val>
                                            <p:strVal val="#ppt_x-.2"/>
                                          </p:val>
                                        </p:tav>
                                        <p:tav tm="100000">
                                          <p:val>
                                            <p:strVal val="#ppt_x"/>
                                          </p:val>
                                        </p:tav>
                                      </p:tavLst>
                                    </p:anim>
                                    <p:anim calcmode="lin" valueType="num">
                                      <p:cBhvr>
                                        <p:cTn id="19"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2000"/>
                                        <p:tgtEl>
                                          <p:spTgt spid="5"/>
                                        </p:tgtEl>
                                      </p:cBhvr>
                                    </p:animEffect>
                                  </p:childTnLst>
                                </p:cTn>
                              </p:par>
                            </p:childTnLst>
                          </p:cTn>
                        </p:par>
                        <p:par>
                          <p:cTn id="21" fill="hold">
                            <p:stCondLst>
                              <p:cond delay="5000"/>
                            </p:stCondLst>
                            <p:childTnLst>
                              <p:par>
                                <p:cTn id="22" presetID="29"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ppt_x</p:attrName>
                                        </p:attrNameLst>
                                      </p:cBhvr>
                                      <p:tavLst>
                                        <p:tav tm="0">
                                          <p:val>
                                            <p:strVal val="#ppt_x-.2"/>
                                          </p:val>
                                        </p:tav>
                                        <p:tav tm="100000">
                                          <p:val>
                                            <p:strVal val="#ppt_x"/>
                                          </p:val>
                                        </p:tav>
                                      </p:tavLst>
                                    </p:anim>
                                    <p:anim calcmode="lin" valueType="num">
                                      <p:cBhvr>
                                        <p:cTn id="25"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8" grpId="1"/>
      <p:bldP spid="9"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an-turc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6215074" y="428604"/>
            <a:ext cx="2608407" cy="1754326"/>
          </a:xfrm>
          <a:prstGeom prst="rect">
            <a:avLst/>
          </a:prstGeom>
        </p:spPr>
        <p:txBody>
          <a:bodyPr wrap="none">
            <a:spAutoFit/>
            <a:scene3d>
              <a:camera prst="orthographicFront"/>
              <a:lightRig rig="threePt" dir="t"/>
            </a:scene3d>
            <a:sp3d extrusionH="57150">
              <a:bevelT h="25400" prst="softRound"/>
            </a:sp3d>
          </a:bodyPr>
          <a:lstStyle/>
          <a:p>
            <a:pPr algn="ctr"/>
            <a:r>
              <a:rPr lang="es-ES" sz="5400" b="1" dirty="0" smtClean="0">
                <a:ln w="10541" cmpd="sng">
                  <a:solidFill>
                    <a:schemeClr val="bg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Showcard Gothic" pitchFamily="82" charset="0"/>
              </a:rPr>
              <a:t>Van </a:t>
            </a:r>
          </a:p>
          <a:p>
            <a:pPr algn="ctr"/>
            <a:r>
              <a:rPr lang="es-ES" sz="5400" b="1" dirty="0" smtClean="0">
                <a:ln w="10541" cmpd="sng">
                  <a:solidFill>
                    <a:schemeClr val="bg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Showcard Gothic" pitchFamily="82" charset="0"/>
              </a:rPr>
              <a:t> turco</a:t>
            </a:r>
            <a:endParaRPr lang="es-ES" sz="5400" b="1" dirty="0">
              <a:ln w="10541" cmpd="sng">
                <a:solidFill>
                  <a:schemeClr val="bg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6215074" y="5286388"/>
            <a:ext cx="2018502" cy="132343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Van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turco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643306" y="571480"/>
            <a:ext cx="4857783"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Como su propio nombre indica su origen lo encontramos en Turquía, muy cerca de uno de los lagos más conocidos de la zona: el lago Van. Por ello esta raza de gatos es una de las que más disfrutan del agua. Su descubrimiento ocurre por casualidad. En la década de los 50 unos aficionados a los gatos buscaban los orígenes del Angora turco y por casualidad se encontraron con esta raza silvestre tan atractiva.</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928662" y="3429000"/>
            <a:ext cx="4429156" cy="286232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Su apariencia e historia nos podrían hacer creer que es un gato salvaje, algo introvertido y agresivo. Pero gracias a las selecciones que se han realizado se ha podido lograr tener gatos de carácter amable y sociable.</a:t>
            </a:r>
          </a:p>
          <a:p>
            <a:r>
              <a:rPr lang="es-ES" dirty="0" smtClean="0">
                <a:effectLst>
                  <a:outerShdw blurRad="38100" dist="38100" dir="2700000" algn="tl">
                    <a:srgbClr val="000000">
                      <a:alpha val="43137"/>
                    </a:srgbClr>
                  </a:outerShdw>
                </a:effectLst>
                <a:latin typeface="Agency FB" pitchFamily="34" charset="0"/>
              </a:rPr>
              <a:t>Lo que no ha dejado de ser es un gato muy independiente y lleno de energía, con lo que le veremos siempre haciendo algo o jugando. Puede ser un gato posesivo debido a la cantidad de afecto que brinda y exige, sobre todo a su amo.</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ppt_x"/>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3400"/>
                            </p:stCondLst>
                            <p:childTnLst>
                              <p:par>
                                <p:cTn id="16" presetID="29" presetClass="entr" presetSubtype="0" fill="hold" nodeType="after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 calcmode="lin" valueType="num">
                                      <p:cBhvr>
                                        <p:cTn id="18" dur="2000" fill="hold"/>
                                        <p:tgtEl>
                                          <p:spTgt spid="7">
                                            <p:txEl>
                                              <p:pRg st="0" end="0"/>
                                            </p:txEl>
                                          </p:spTgt>
                                        </p:tgtEl>
                                        <p:attrNameLst>
                                          <p:attrName>ppt_x</p:attrName>
                                        </p:attrNameLst>
                                      </p:cBhvr>
                                      <p:tavLst>
                                        <p:tav tm="0">
                                          <p:val>
                                            <p:strVal val="#ppt_x-.2"/>
                                          </p:val>
                                        </p:tav>
                                        <p:tav tm="100000">
                                          <p:val>
                                            <p:strVal val="#ppt_x"/>
                                          </p:val>
                                        </p:tav>
                                      </p:tavLst>
                                    </p:anim>
                                    <p:anim calcmode="lin" valueType="num">
                                      <p:cBhvr>
                                        <p:cTn id="19" dur="2000" fill="hold"/>
                                        <p:tgtEl>
                                          <p:spTgt spid="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xEl>
                                              <p:pRg st="0" end="0"/>
                                            </p:txEl>
                                          </p:spTgt>
                                        </p:tgtEl>
                                      </p:cBhvr>
                                    </p:animEffect>
                                  </p:childTnLst>
                                </p:cTn>
                              </p:par>
                            </p:childTnLst>
                          </p:cTn>
                        </p:par>
                        <p:par>
                          <p:cTn id="21" fill="hold">
                            <p:stCondLst>
                              <p:cond delay="54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P spid="9"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ork Chocolate..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5572132" y="357166"/>
            <a:ext cx="3156633" cy="1323439"/>
          </a:xfrm>
          <a:prstGeom prst="rect">
            <a:avLst/>
          </a:prstGeom>
        </p:spPr>
        <p:txBody>
          <a:bodyPr wrap="none">
            <a:spAutoFit/>
            <a:scene3d>
              <a:camera prst="orthographicFront"/>
              <a:lightRig rig="threePt" dir="t"/>
            </a:scene3d>
            <a:sp3d extrusionH="57150">
              <a:bevelT h="25400" prst="softRound"/>
            </a:sp3d>
          </a:bodyPr>
          <a:lstStyle/>
          <a:p>
            <a:pPr algn="ctr"/>
            <a:r>
              <a:rPr lang="es-ES" sz="4000" b="1" cap="all" dirty="0"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York </a:t>
            </a:r>
          </a:p>
          <a:p>
            <a:pPr algn="ctr"/>
            <a:r>
              <a:rPr lang="es-ES" sz="4000" b="1" cap="all" dirty="0"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rPr>
              <a:t>Chocolate</a:t>
            </a:r>
            <a:endParaRPr lang="es-ES" sz="4000" b="1" cap="all" dirty="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howcard Gothic" pitchFamily="82" charset="0"/>
            </a:endParaRPr>
          </a:p>
        </p:txBody>
      </p:sp>
      <p:sp>
        <p:nvSpPr>
          <p:cNvPr id="6" name="5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4 Marcador de contenido" descr="f657dd1a.png"/>
          <p:cNvPicPr>
            <a:picLocks noChangeAspect="1"/>
          </p:cNvPicPr>
          <p:nvPr/>
        </p:nvPicPr>
        <p:blipFill>
          <a:blip r:embed="rId2"/>
          <a:stretch>
            <a:fillRect/>
          </a:stretch>
        </p:blipFill>
        <p:spPr>
          <a:xfrm flipH="1">
            <a:off x="-1" y="0"/>
            <a:ext cx="9144001" cy="6858000"/>
          </a:xfrm>
          <a:prstGeom prst="rect">
            <a:avLst/>
          </a:prstGeom>
        </p:spPr>
      </p:pic>
      <p:sp>
        <p:nvSpPr>
          <p:cNvPr id="5" name="4 Rectángulo"/>
          <p:cNvSpPr/>
          <p:nvPr/>
        </p:nvSpPr>
        <p:spPr>
          <a:xfrm>
            <a:off x="5500694" y="5214950"/>
            <a:ext cx="3156633" cy="1938992"/>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York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Chocolate</a:t>
            </a:r>
          </a:p>
          <a:p>
            <a:pPr algn="ct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3786182" y="785794"/>
            <a:ext cx="4714908" cy="258532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origen de esta raza de gatos la encontramos en Nueva York, en la década de los 80.</a:t>
            </a:r>
          </a:p>
          <a:p>
            <a:r>
              <a:rPr lang="es-ES" dirty="0" smtClean="0">
                <a:effectLst>
                  <a:outerShdw blurRad="38100" dist="38100" dir="2700000" algn="tl">
                    <a:srgbClr val="000000">
                      <a:alpha val="43137"/>
                    </a:srgbClr>
                  </a:outerShdw>
                </a:effectLst>
                <a:latin typeface="Agency FB" pitchFamily="34" charset="0"/>
              </a:rPr>
              <a:t>Del cruce de la gata de granja </a:t>
            </a:r>
            <a:r>
              <a:rPr lang="es-ES" dirty="0" err="1" smtClean="0">
                <a:effectLst>
                  <a:outerShdw blurRad="38100" dist="38100" dir="2700000" algn="tl">
                    <a:srgbClr val="000000">
                      <a:alpha val="43137"/>
                    </a:srgbClr>
                  </a:outerShdw>
                </a:effectLst>
                <a:latin typeface="Agency FB" pitchFamily="34" charset="0"/>
              </a:rPr>
              <a:t>Blacky</a:t>
            </a:r>
            <a:r>
              <a:rPr lang="es-ES" dirty="0" smtClean="0">
                <a:effectLst>
                  <a:outerShdw blurRad="38100" dist="38100" dir="2700000" algn="tl">
                    <a:srgbClr val="000000">
                      <a:alpha val="43137"/>
                    </a:srgbClr>
                  </a:outerShdw>
                </a:effectLst>
                <a:latin typeface="Agency FB" pitchFamily="34" charset="0"/>
              </a:rPr>
              <a:t> y el gato callejero </a:t>
            </a:r>
            <a:r>
              <a:rPr lang="es-ES" dirty="0" err="1" smtClean="0">
                <a:effectLst>
                  <a:outerShdw blurRad="38100" dist="38100" dir="2700000" algn="tl">
                    <a:srgbClr val="000000">
                      <a:alpha val="43137"/>
                    </a:srgbClr>
                  </a:outerShdw>
                </a:effectLst>
                <a:latin typeface="Agency FB" pitchFamily="34" charset="0"/>
              </a:rPr>
              <a:t>Smokey</a:t>
            </a:r>
            <a:r>
              <a:rPr lang="es-ES" dirty="0" smtClean="0">
                <a:effectLst>
                  <a:outerShdw blurRad="38100" dist="38100" dir="2700000" algn="tl">
                    <a:srgbClr val="000000">
                      <a:alpha val="43137"/>
                    </a:srgbClr>
                  </a:outerShdw>
                </a:effectLst>
                <a:latin typeface="Agency FB" pitchFamily="34" charset="0"/>
              </a:rPr>
              <a:t> nació con un ejemplar de abundante y esponjoso pelaje de color chocolate.</a:t>
            </a:r>
          </a:p>
          <a:p>
            <a:r>
              <a:rPr lang="es-ES" dirty="0" smtClean="0">
                <a:effectLst>
                  <a:outerShdw blurRad="38100" dist="38100" dir="2700000" algn="tl">
                    <a:srgbClr val="000000">
                      <a:alpha val="43137"/>
                    </a:srgbClr>
                  </a:outerShdw>
                </a:effectLst>
                <a:latin typeface="Agency FB" pitchFamily="34" charset="0"/>
              </a:rPr>
              <a:t>Este gato tuvo desde ese momento gran acogida por la dueña de la gata y se fue extendiendo su popularidad. Esto se debió además de por su belleza, por su carácter amable y cariñoso.</a:t>
            </a:r>
          </a:p>
          <a:p>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928662" y="3357562"/>
            <a:ext cx="4071965" cy="3139321"/>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carácter de esta raza de gatos es divertido y lleno de energía. Le encanta realizar actividades, jugar e investigar por todas partes.</a:t>
            </a:r>
          </a:p>
          <a:p>
            <a:r>
              <a:rPr lang="es-ES" dirty="0" smtClean="0">
                <a:effectLst>
                  <a:outerShdw blurRad="38100" dist="38100" dir="2700000" algn="tl">
                    <a:srgbClr val="000000">
                      <a:alpha val="43137"/>
                    </a:srgbClr>
                  </a:outerShdw>
                </a:effectLst>
                <a:latin typeface="Agency FB" pitchFamily="34" charset="0"/>
              </a:rPr>
              <a:t>Su vitalidad y curiosidad le llevan a hacer travesuras, por lo que tendremos que jugar con él para que gaste todas sus fuerzas, si no se volverá inquieto.</a:t>
            </a:r>
          </a:p>
          <a:p>
            <a:r>
              <a:rPr lang="es-ES" dirty="0" smtClean="0">
                <a:effectLst>
                  <a:outerShdw blurRad="38100" dist="38100" dir="2700000" algn="tl">
                    <a:srgbClr val="000000">
                      <a:alpha val="43137"/>
                    </a:srgbClr>
                  </a:outerShdw>
                </a:effectLst>
                <a:latin typeface="Agency FB" pitchFamily="34" charset="0"/>
              </a:rPr>
              <a:t>De todas maneras es un gato muy cariñoso y expresivo afectuosamente con sus seres más cercanos. Pero aunque es sociable con los suyos, con los extraños puede ser mucho más reservado</a:t>
            </a:r>
          </a:p>
          <a:p>
            <a:endParaRPr lang="es-ES" dirty="0">
              <a:effectLst>
                <a:outerShdw blurRad="38100" dist="38100" dir="2700000" algn="tl">
                  <a:srgbClr val="000000">
                    <a:alpha val="43137"/>
                  </a:srgbClr>
                </a:outerShdw>
              </a:effectLst>
              <a:latin typeface="Agency FB" pitchFamily="34" charset="0"/>
            </a:endParaRPr>
          </a:p>
        </p:txBody>
      </p:sp>
      <p:sp>
        <p:nvSpPr>
          <p:cNvPr id="9" name="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3" fill="hold" grpId="0" nodeType="after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4" dur="2000" fill="hold"/>
                                        <p:tgtEl>
                                          <p:spTgt spid="5"/>
                                        </p:tgtEl>
                                        <p:attrNameLst>
                                          <p:attrName>ppt_x</p:attrName>
                                          <p:attrName>ppt_y</p:attrName>
                                        </p:attrNameLst>
                                      </p:cBhvr>
                                    </p:animMotion>
                                  </p:childTnLst>
                                </p:cTn>
                              </p:par>
                            </p:childTnLst>
                          </p:cTn>
                        </p:par>
                        <p:par>
                          <p:cTn id="15" fill="hold">
                            <p:stCondLst>
                              <p:cond delay="44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par>
                          <p:cTn id="21" fill="hold">
                            <p:stCondLst>
                              <p:cond delay="64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9"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a:ln>
            <a:noFill/>
          </a:ln>
        </p:spPr>
        <p:txBody>
          <a:bodyPr/>
          <a:lstStyle/>
          <a:p>
            <a:endParaRPr lang="es-ES" dirty="0"/>
          </a:p>
        </p:txBody>
      </p:sp>
      <p:pic>
        <p:nvPicPr>
          <p:cNvPr id="4" name="3 Imagen" descr="gato-ojos-azul-hd-129.jpg"/>
          <p:cNvPicPr>
            <a:picLocks noChangeAspect="1"/>
          </p:cNvPicPr>
          <p:nvPr/>
        </p:nvPicPr>
        <p:blipFill>
          <a:blip r:embed="rId2"/>
          <a:stretch>
            <a:fillRect/>
          </a:stretch>
        </p:blipFill>
        <p:spPr>
          <a:xfrm>
            <a:off x="0" y="13368"/>
            <a:ext cx="9144000" cy="6844632"/>
          </a:xfrm>
          <a:prstGeom prst="rect">
            <a:avLst/>
          </a:prstGeom>
          <a:ln>
            <a:noFill/>
          </a:ln>
        </p:spPr>
      </p:pic>
      <p:pic>
        <p:nvPicPr>
          <p:cNvPr id="72710" name="Picture 6" descr="Rendered Image"/>
          <p:cNvPicPr>
            <a:picLocks noChangeAspect="1" noChangeArrowheads="1"/>
          </p:cNvPicPr>
          <p:nvPr/>
        </p:nvPicPr>
        <p:blipFill>
          <a:blip r:embed="rId3"/>
          <a:srcRect/>
          <a:stretch>
            <a:fillRect/>
          </a:stretch>
        </p:blipFill>
        <p:spPr bwMode="auto">
          <a:xfrm rot="20084204">
            <a:off x="500034" y="5214950"/>
            <a:ext cx="2076450" cy="1304926"/>
          </a:xfrm>
          <a:prstGeom prst="rect">
            <a:avLst/>
          </a:prstGeom>
          <a:noFill/>
        </p:spPr>
      </p:pic>
      <p:sp>
        <p:nvSpPr>
          <p:cNvPr id="14" name="13 Rectángulo"/>
          <p:cNvSpPr/>
          <p:nvPr/>
        </p:nvSpPr>
        <p:spPr>
          <a:xfrm>
            <a:off x="0" y="0"/>
            <a:ext cx="9144000" cy="6858000"/>
          </a:xfrm>
          <a:prstGeom prst="rect">
            <a:avLst/>
          </a:prstGeom>
          <a:solidFill>
            <a:srgbClr val="0000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3" presetClass="exit" presetSubtype="32" fill="hold" grpId="0" nodeType="withEffect">
                                  <p:stCondLst>
                                    <p:cond delay="0"/>
                                  </p:stCondLst>
                                  <p:childTnLst>
                                    <p:animEffect transition="out" filter="plus(out)">
                                      <p:cBhvr>
                                        <p:cTn id="9" dur="3000"/>
                                        <p:tgtEl>
                                          <p:spTgt spid="14"/>
                                        </p:tgtEl>
                                      </p:cBhvr>
                                    </p:animEffect>
                                    <p:set>
                                      <p:cBhvr>
                                        <p:cTn id="10" dur="1" fill="hold">
                                          <p:stCondLst>
                                            <p:cond delay="2999"/>
                                          </p:stCondLst>
                                        </p:cTn>
                                        <p:tgtEl>
                                          <p:spTgt spid="14"/>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par>
                          <p:cTn id="18" fill="hold">
                            <p:stCondLst>
                              <p:cond delay="3000"/>
                            </p:stCondLst>
                            <p:childTnLst>
                              <p:par>
                                <p:cTn id="19" presetID="23" presetClass="entr" presetSubtype="16" fill="hold" nodeType="afterEffect">
                                  <p:stCondLst>
                                    <p:cond delay="0"/>
                                  </p:stCondLst>
                                  <p:childTnLst>
                                    <p:set>
                                      <p:cBhvr>
                                        <p:cTn id="20" dur="1" fill="hold">
                                          <p:stCondLst>
                                            <p:cond delay="0"/>
                                          </p:stCondLst>
                                        </p:cTn>
                                        <p:tgtEl>
                                          <p:spTgt spid="72710"/>
                                        </p:tgtEl>
                                        <p:attrNameLst>
                                          <p:attrName>style.visibility</p:attrName>
                                        </p:attrNameLst>
                                      </p:cBhvr>
                                      <p:to>
                                        <p:strVal val="visible"/>
                                      </p:to>
                                    </p:set>
                                    <p:anim calcmode="lin" valueType="num">
                                      <p:cBhvr>
                                        <p:cTn id="21" dur="2000" fill="hold"/>
                                        <p:tgtEl>
                                          <p:spTgt spid="72710"/>
                                        </p:tgtEl>
                                        <p:attrNameLst>
                                          <p:attrName>ppt_w</p:attrName>
                                        </p:attrNameLst>
                                      </p:cBhvr>
                                      <p:tavLst>
                                        <p:tav tm="0">
                                          <p:val>
                                            <p:fltVal val="0"/>
                                          </p:val>
                                        </p:tav>
                                        <p:tav tm="100000">
                                          <p:val>
                                            <p:strVal val="#ppt_w"/>
                                          </p:val>
                                        </p:tav>
                                      </p:tavLst>
                                    </p:anim>
                                    <p:anim calcmode="lin" valueType="num">
                                      <p:cBhvr>
                                        <p:cTn id="22" dur="2000" fill="hold"/>
                                        <p:tgtEl>
                                          <p:spTgt spid="727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11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56 RAZAS DE GATOS EN EL MUNDO--">
  <a:themeElements>
    <a:clrScheme name="Personalizado 1">
      <a:dk1>
        <a:sysClr val="windowText" lastClr="000000"/>
      </a:dk1>
      <a:lt1>
        <a:sysClr val="window" lastClr="FFFFFF"/>
      </a:lt1>
      <a:dk2>
        <a:srgbClr val="575F6D"/>
      </a:dk2>
      <a:lt2>
        <a:srgbClr val="FFF39D"/>
      </a:lt2>
      <a:accent1>
        <a:srgbClr val="FE8637"/>
      </a:accent1>
      <a:accent2>
        <a:srgbClr val="2E16DC"/>
      </a:accent2>
      <a:accent3>
        <a:srgbClr val="B32C16"/>
      </a:accent3>
      <a:accent4>
        <a:srgbClr val="F5CD2D"/>
      </a:accent4>
      <a:accent5>
        <a:srgbClr val="AEBAD5"/>
      </a:accent5>
      <a:accent6>
        <a:srgbClr val="777C84"/>
      </a:accent6>
      <a:hlink>
        <a:srgbClr val="D2611C"/>
      </a:hlink>
      <a:folHlink>
        <a:srgbClr val="3B435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--56 RAZAS DE GATOS EN EL MUNDO--</Template>
  <TotalTime>0</TotalTime>
  <Words>8118</Words>
  <Application>Microsoft Office PowerPoint</Application>
  <PresentationFormat>Presentación en pantalla (4:3)</PresentationFormat>
  <Paragraphs>358</Paragraphs>
  <Slides>115</Slides>
  <Notes>0</Notes>
  <HiddenSlides>0</HiddenSlides>
  <MMClips>1</MMClips>
  <ScaleCrop>false</ScaleCrop>
  <HeadingPairs>
    <vt:vector size="4" baseType="variant">
      <vt:variant>
        <vt:lpstr>Tema</vt:lpstr>
      </vt:variant>
      <vt:variant>
        <vt:i4>2</vt:i4>
      </vt:variant>
      <vt:variant>
        <vt:lpstr>Títulos de diapositiva</vt:lpstr>
      </vt:variant>
      <vt:variant>
        <vt:i4>115</vt:i4>
      </vt:variant>
    </vt:vector>
  </HeadingPairs>
  <TitlesOfParts>
    <vt:vector size="117" baseType="lpstr">
      <vt:lpstr>--56 RAZAS DE GATOS EN EL MUNDO--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lpstr>Diapositiva 109</vt:lpstr>
      <vt:lpstr>Diapositiva 110</vt:lpstr>
      <vt:lpstr>Diapositiva 111</vt:lpstr>
      <vt:lpstr>Diapositiva 112</vt:lpstr>
      <vt:lpstr>Diapositiva 113</vt:lpstr>
      <vt:lpstr>Diapositiva 114</vt:lpstr>
      <vt:lpstr>Diapositiva 115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2014-05-30T12:51:07Z</dcterms:created>
  <dcterms:modified xsi:type="dcterms:W3CDTF">2014-05-30T12:55:32Z</dcterms:modified>
</cp:coreProperties>
</file>