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410" r:id="rId3"/>
    <p:sldId id="507" r:id="rId4"/>
    <p:sldId id="481" r:id="rId5"/>
    <p:sldId id="505" r:id="rId6"/>
    <p:sldId id="426" r:id="rId7"/>
    <p:sldId id="485" r:id="rId8"/>
    <p:sldId id="473" r:id="rId9"/>
    <p:sldId id="508" r:id="rId10"/>
    <p:sldId id="490" r:id="rId11"/>
    <p:sldId id="493" r:id="rId12"/>
    <p:sldId id="486" r:id="rId13"/>
    <p:sldId id="488" r:id="rId14"/>
    <p:sldId id="492" r:id="rId15"/>
    <p:sldId id="459" r:id="rId16"/>
    <p:sldId id="487" r:id="rId17"/>
    <p:sldId id="461" r:id="rId18"/>
    <p:sldId id="476" r:id="rId19"/>
    <p:sldId id="494" r:id="rId20"/>
    <p:sldId id="521" r:id="rId21"/>
    <p:sldId id="463" r:id="rId22"/>
    <p:sldId id="464" r:id="rId23"/>
    <p:sldId id="465" r:id="rId24"/>
    <p:sldId id="467" r:id="rId25"/>
    <p:sldId id="518" r:id="rId26"/>
    <p:sldId id="519" r:id="rId27"/>
    <p:sldId id="458" r:id="rId28"/>
    <p:sldId id="466" r:id="rId29"/>
    <p:sldId id="484" r:id="rId30"/>
    <p:sldId id="479" r:id="rId31"/>
    <p:sldId id="502" r:id="rId32"/>
    <p:sldId id="500" r:id="rId33"/>
    <p:sldId id="501" r:id="rId34"/>
    <p:sldId id="503" r:id="rId35"/>
    <p:sldId id="504" r:id="rId36"/>
    <p:sldId id="509" r:id="rId37"/>
    <p:sldId id="482" r:id="rId38"/>
    <p:sldId id="475" r:id="rId39"/>
    <p:sldId id="483" r:id="rId40"/>
    <p:sldId id="516" r:id="rId41"/>
    <p:sldId id="468" r:id="rId42"/>
    <p:sldId id="470" r:id="rId43"/>
    <p:sldId id="474" r:id="rId44"/>
    <p:sldId id="472" r:id="rId45"/>
    <p:sldId id="469" r:id="rId46"/>
    <p:sldId id="471" r:id="rId47"/>
    <p:sldId id="477" r:id="rId48"/>
    <p:sldId id="495" r:id="rId49"/>
    <p:sldId id="497" r:id="rId50"/>
    <p:sldId id="478" r:id="rId51"/>
    <p:sldId id="480" r:id="rId52"/>
    <p:sldId id="489" r:id="rId53"/>
    <p:sldId id="496" r:id="rId54"/>
    <p:sldId id="498" r:id="rId55"/>
    <p:sldId id="499" r:id="rId56"/>
    <p:sldId id="520" r:id="rId57"/>
    <p:sldId id="513" r:id="rId58"/>
    <p:sldId id="512" r:id="rId59"/>
    <p:sldId id="515" r:id="rId60"/>
    <p:sldId id="514" r:id="rId61"/>
    <p:sldId id="411" r:id="rId62"/>
    <p:sldId id="517" r:id="rId63"/>
  </p:sldIdLst>
  <p:sldSz cx="99377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gnaV99rofNTJFS6mtftuw==" hashData="e7Nszvl/R/Tkit/Myt22FnYLcQ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00FFFF"/>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17" autoAdjust="0"/>
    <p:restoredTop sz="99822" autoAdjust="0"/>
  </p:normalViewPr>
  <p:slideViewPr>
    <p:cSldViewPr>
      <p:cViewPr>
        <p:scale>
          <a:sx n="50" d="100"/>
          <a:sy n="50" d="100"/>
        </p:scale>
        <p:origin x="-1440" y="-558"/>
      </p:cViewPr>
      <p:guideLst>
        <p:guide orient="horz" pos="2160"/>
        <p:guide pos="313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12/02/2020</a:t>
            </a:fld>
            <a:endParaRPr lang="es-ES"/>
          </a:p>
        </p:txBody>
      </p:sp>
      <p:sp>
        <p:nvSpPr>
          <p:cNvPr id="4" name="3 Marcador de imagen de diapositiva"/>
          <p:cNvSpPr>
            <a:spLocks noGrp="1" noRot="1" noChangeAspect="1"/>
          </p:cNvSpPr>
          <p:nvPr>
            <p:ph type="sldImg" idx="2"/>
          </p:nvPr>
        </p:nvSpPr>
        <p:spPr>
          <a:xfrm>
            <a:off x="944563" y="685800"/>
            <a:ext cx="49688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44655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6"/>
            <a:ext cx="844708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3" y="3886200"/>
            <a:ext cx="695642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5014" y="4406901"/>
            <a:ext cx="844708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85014" y="2906713"/>
            <a:ext cx="844708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96887"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051690"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7" y="1535113"/>
            <a:ext cx="439089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96887" y="2174875"/>
            <a:ext cx="43908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048239" y="1535113"/>
            <a:ext cx="43926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048239" y="2174875"/>
            <a:ext cx="43926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6888" y="273050"/>
            <a:ext cx="326945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885384" y="273051"/>
            <a:ext cx="555547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96888" y="1435101"/>
            <a:ext cx="326945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7869" y="4800600"/>
            <a:ext cx="596265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47869" y="612775"/>
            <a:ext cx="596265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47869" y="5367338"/>
            <a:ext cx="596265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204869" y="274639"/>
            <a:ext cx="2235994"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96888" y="274639"/>
            <a:ext cx="654235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12/02/2020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8"/>
            <a:ext cx="844708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4" y="3886200"/>
            <a:ext cx="695642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18176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96888" y="274638"/>
            <a:ext cx="894397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8" y="1600201"/>
            <a:ext cx="894397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96888" y="6356351"/>
            <a:ext cx="23188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12/02/2020</a:t>
            </a:fld>
            <a:endParaRPr lang="es-ES"/>
          </a:p>
        </p:txBody>
      </p:sp>
      <p:sp>
        <p:nvSpPr>
          <p:cNvPr id="5" name="4 Marcador de pie de página"/>
          <p:cNvSpPr>
            <a:spLocks noGrp="1"/>
          </p:cNvSpPr>
          <p:nvPr>
            <p:ph type="ftr" sz="quarter" idx="3"/>
          </p:nvPr>
        </p:nvSpPr>
        <p:spPr>
          <a:xfrm>
            <a:off x="3395398" y="6356351"/>
            <a:ext cx="314695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122054" y="6356351"/>
            <a:ext cx="231880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96888" y="6245225"/>
            <a:ext cx="231880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3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audio" Target="../media/audio3.wav"/><Relationship Id="rId7" Type="http://schemas.openxmlformats.org/officeDocument/2006/relationships/image" Target="../media/image63.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 Id="rId9" Type="http://schemas.openxmlformats.org/officeDocument/2006/relationships/audio" Target="../media/audio3.wav"/></Relationships>
</file>

<file path=ppt/slides/_rels/slide41.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4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85.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6.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88.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9.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90.jpeg"/></Relationships>
</file>

<file path=ppt/slides/_rels/slide61.xml.rels><?xml version="1.0" encoding="UTF-8" standalone="yes"?>
<Relationships xmlns="http://schemas.openxmlformats.org/package/2006/relationships"><Relationship Id="rId8" Type="http://schemas.openxmlformats.org/officeDocument/2006/relationships/image" Target="../media/image93.png"/><Relationship Id="rId13" Type="http://schemas.openxmlformats.org/officeDocument/2006/relationships/image" Target="../media/image96.png"/><Relationship Id="rId18" Type="http://schemas.openxmlformats.org/officeDocument/2006/relationships/image" Target="../media/image99.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2.png"/><Relationship Id="rId11" Type="http://schemas.openxmlformats.org/officeDocument/2006/relationships/image" Target="../media/image95.png"/><Relationship Id="rId5" Type="http://schemas.openxmlformats.org/officeDocument/2006/relationships/hyperlink" Target="http://www.mispps.com/" TargetMode="External"/><Relationship Id="rId15" Type="http://schemas.openxmlformats.org/officeDocument/2006/relationships/image" Target="../media/image97.png"/><Relationship Id="rId10" Type="http://schemas.openxmlformats.org/officeDocument/2006/relationships/hyperlink" Target="https://www.facebook.com/mispps" TargetMode="External"/><Relationship Id="rId4" Type="http://schemas.openxmlformats.org/officeDocument/2006/relationships/image" Target="../media/image91.png"/><Relationship Id="rId9" Type="http://schemas.openxmlformats.org/officeDocument/2006/relationships/image" Target="../media/image9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n relacionada"/>
          <p:cNvPicPr>
            <a:picLocks noChangeAspect="1" noChangeArrowheads="1"/>
          </p:cNvPicPr>
          <p:nvPr/>
        </p:nvPicPr>
        <p:blipFill rotWithShape="1">
          <a:blip r:embed="rId3">
            <a:extLst>
              <a:ext uri="{28A0092B-C50C-407E-A947-70E740481C1C}">
                <a14:useLocalDpi xmlns:a14="http://schemas.microsoft.com/office/drawing/2010/main" val="0"/>
              </a:ext>
            </a:extLst>
          </a:blip>
          <a:srcRect l="8348" t="-9445" r="10141" b="9445"/>
          <a:stretch/>
        </p:blipFill>
        <p:spPr bwMode="auto">
          <a:xfrm>
            <a:off x="-51443" y="-947743"/>
            <a:ext cx="9937755" cy="8067675"/>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30833"/>
            <a:ext cx="99377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1177" y="3391180"/>
            <a:ext cx="6858000" cy="7564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470927" y="3391180"/>
            <a:ext cx="6858000" cy="7564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9937750" cy="74688"/>
          </a:xfrm>
          <a:prstGeom prst="rect">
            <a:avLst/>
          </a:prstGeom>
          <a:noFill/>
          <a:ln w="9525">
            <a:noFill/>
            <a:miter lim="800000"/>
            <a:headEnd/>
            <a:tailEnd/>
          </a:ln>
        </p:spPr>
      </p:pic>
      <p:sp>
        <p:nvSpPr>
          <p:cNvPr id="155665" name="Rectangle 17"/>
          <p:cNvSpPr>
            <a:spLocks noChangeArrowheads="1"/>
          </p:cNvSpPr>
          <p:nvPr/>
        </p:nvSpPr>
        <p:spPr bwMode="auto">
          <a:xfrm>
            <a:off x="388165"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88165" y="5715019"/>
            <a:ext cx="759779" cy="766986"/>
          </a:xfrm>
          <a:prstGeom prst="rect">
            <a:avLst/>
          </a:prstGeom>
          <a:noFill/>
          <a:ln w="38100">
            <a:solidFill>
              <a:srgbClr val="1CDEF8"/>
            </a:solidFill>
            <a:miter lim="800000"/>
            <a:headEnd/>
            <a:tailEnd/>
          </a:ln>
        </p:spPr>
      </p:pic>
      <p:sp>
        <p:nvSpPr>
          <p:cNvPr id="19" name="18 Rectángulo"/>
          <p:cNvSpPr/>
          <p:nvPr/>
        </p:nvSpPr>
        <p:spPr>
          <a:xfrm>
            <a:off x="2152260" y="4572016"/>
            <a:ext cx="29259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09276" y="1412776"/>
            <a:ext cx="8996103" cy="387361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FAUNA EN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BLANCO Y NEGRO</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378158" y="5611366"/>
            <a:ext cx="2183215" cy="934064"/>
          </a:xfrm>
          <a:prstGeom prst="rect">
            <a:avLst/>
          </a:prstGeom>
          <a:noFill/>
        </p:spPr>
      </p:pic>
      <p:sp>
        <p:nvSpPr>
          <p:cNvPr id="13" name="12 Rectángulo"/>
          <p:cNvSpPr/>
          <p:nvPr/>
        </p:nvSpPr>
        <p:spPr>
          <a:xfrm>
            <a:off x="-4968875" y="-642966"/>
            <a:ext cx="4968875" cy="1015663"/>
          </a:xfrm>
          <a:prstGeom prst="rect">
            <a:avLst/>
          </a:prstGeom>
        </p:spPr>
        <p:txBody>
          <a:bodyPr>
            <a:spAutoFit/>
          </a:bodyPr>
          <a:lstStyle/>
          <a:p>
            <a:endParaRPr lang="es-ES" sz="6000" b="1" dirty="0"/>
          </a:p>
        </p:txBody>
      </p:sp>
    </p:spTree>
  </p:cSld>
  <p:clrMapOvr>
    <a:masterClrMapping/>
  </p:clrMapOvr>
  <p:transition spd="slow" advTm="12000">
    <p:circle/>
    <p:sndAc>
      <p:stSnd loop="1">
        <p:snd r:embed="rId2" name="sound00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NIMALES  negro GIF&quo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2154"/>
            <a:ext cx="10004238" cy="6870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9353666"/>
      </p:ext>
    </p:extLst>
  </p:cSld>
  <p:clrMapOvr>
    <a:masterClrMapping/>
  </p:clrMapOvr>
  <p:transition spd="slow" advTm="4000">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FAUNA EN NEG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94912" cy="6957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6388" y="620688"/>
            <a:ext cx="2952328" cy="1477328"/>
          </a:xfrm>
          <a:prstGeom prst="rect">
            <a:avLst/>
          </a:prstGeom>
        </p:spPr>
        <p:txBody>
          <a:bodyPr wrap="square">
            <a:spAutoFit/>
          </a:bodyPr>
          <a:lstStyle/>
          <a:p>
            <a:r>
              <a:rPr lang="es-ES" b="1" dirty="0" smtClean="0">
                <a:solidFill>
                  <a:schemeClr val="bg1"/>
                </a:solidFill>
              </a:rPr>
              <a:t>Se estima </a:t>
            </a:r>
            <a:r>
              <a:rPr lang="es-ES" b="1" dirty="0">
                <a:solidFill>
                  <a:schemeClr val="bg1"/>
                </a:solidFill>
              </a:rPr>
              <a:t>que existen más tigres viviendo ilegalmente en casas de Estados Unidos (unos 5.000 ejemplares) que en libertad (unos 4.000).</a:t>
            </a:r>
          </a:p>
        </p:txBody>
      </p:sp>
    </p:spTree>
    <p:extLst>
      <p:ext uri="{BB962C8B-B14F-4D97-AF65-F5344CB8AC3E}">
        <p14:creationId xmlns:p14="http://schemas.microsoft.com/office/powerpoint/2010/main" val="3368249692"/>
      </p:ext>
    </p:extLst>
  </p:cSld>
  <p:clrMapOvr>
    <a:masterClrMapping/>
  </p:clrMapOvr>
  <p:transition spd="slow" advTm="15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tigre negr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48" y="-18256"/>
            <a:ext cx="9968879" cy="6876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493692"/>
      </p:ext>
    </p:extLst>
  </p:cSld>
  <p:clrMapOvr>
    <a:masterClrMapping/>
  </p:clrMapOvr>
  <p:transition spd="slow" advTm="600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descr="Resultado de imagen de ANIMALES  negro GIF&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493"/>
            <a:ext cx="10093864" cy="6914133"/>
          </a:xfrm>
          <a:prstGeom prst="rect">
            <a:avLst/>
          </a:prstGeom>
          <a:noFill/>
          <a:extLst>
            <a:ext uri="{909E8E84-426E-40DD-AFC4-6F175D3DCCD1}">
              <a14:hiddenFill xmlns:a14="http://schemas.microsoft.com/office/drawing/2010/main">
                <a:solidFill>
                  <a:srgbClr val="FFFFFF"/>
                </a:solidFill>
              </a14:hiddenFill>
            </a:ext>
          </a:extLst>
        </p:spPr>
      </p:pic>
      <p:sp>
        <p:nvSpPr>
          <p:cNvPr id="5" name="4 Rombo"/>
          <p:cNvSpPr/>
          <p:nvPr/>
        </p:nvSpPr>
        <p:spPr>
          <a:xfrm>
            <a:off x="3027910" y="1493838"/>
            <a:ext cx="4037211"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2114817" y="861359"/>
            <a:ext cx="2395537"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5536887" y="858977"/>
            <a:ext cx="2393950"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991008" y="3951329"/>
            <a:ext cx="2405063"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5463561" y="4006264"/>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997157" y="576264"/>
            <a:ext cx="260175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633317" y="193088"/>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571344" y="504170"/>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950235" y="146984"/>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602816" y="4206916"/>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1059344" y="4635541"/>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928600" y="4357895"/>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6549711" y="4786521"/>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416103" y="2000252"/>
            <a:ext cx="3271176"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649018" y="2286000"/>
            <a:ext cx="2794992"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Click="0" advTm="9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53" presetClass="entr" presetSubtype="16" fill="hold" nodeType="withEffect">
                                  <p:stCondLst>
                                    <p:cond delay="2000"/>
                                  </p:stCondLst>
                                  <p:childTnLst>
                                    <p:set>
                                      <p:cBhvr>
                                        <p:cTn id="182" dur="1" fill="hold">
                                          <p:stCondLst>
                                            <p:cond delay="0"/>
                                          </p:stCondLst>
                                        </p:cTn>
                                        <p:tgtEl>
                                          <p:spTgt spid="4098"/>
                                        </p:tgtEl>
                                        <p:attrNameLst>
                                          <p:attrName>style.visibility</p:attrName>
                                        </p:attrNameLst>
                                      </p:cBhvr>
                                      <p:to>
                                        <p:strVal val="visible"/>
                                      </p:to>
                                    </p:set>
                                    <p:anim calcmode="lin" valueType="num">
                                      <p:cBhvr>
                                        <p:cTn id="183" dur="1250" fill="hold"/>
                                        <p:tgtEl>
                                          <p:spTgt spid="4098"/>
                                        </p:tgtEl>
                                        <p:attrNameLst>
                                          <p:attrName>ppt_w</p:attrName>
                                        </p:attrNameLst>
                                      </p:cBhvr>
                                      <p:tavLst>
                                        <p:tav tm="0">
                                          <p:val>
                                            <p:fltVal val="0"/>
                                          </p:val>
                                        </p:tav>
                                        <p:tav tm="100000">
                                          <p:val>
                                            <p:strVal val="#ppt_w"/>
                                          </p:val>
                                        </p:tav>
                                      </p:tavLst>
                                    </p:anim>
                                    <p:anim calcmode="lin" valueType="num">
                                      <p:cBhvr>
                                        <p:cTn id="184" dur="1250" fill="hold"/>
                                        <p:tgtEl>
                                          <p:spTgt spid="4098"/>
                                        </p:tgtEl>
                                        <p:attrNameLst>
                                          <p:attrName>ppt_h</p:attrName>
                                        </p:attrNameLst>
                                      </p:cBhvr>
                                      <p:tavLst>
                                        <p:tav tm="0">
                                          <p:val>
                                            <p:fltVal val="0"/>
                                          </p:val>
                                        </p:tav>
                                        <p:tav tm="100000">
                                          <p:val>
                                            <p:strVal val="#ppt_h"/>
                                          </p:val>
                                        </p:tav>
                                      </p:tavLst>
                                    </p:anim>
                                    <p:animEffect transition="in" filter="fade">
                                      <p:cBhvr>
                                        <p:cTn id="185" dur="125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l animal ha sido descubierto en Ke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144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340" y="3429000"/>
            <a:ext cx="3240360" cy="3046988"/>
          </a:xfrm>
          <a:prstGeom prst="rect">
            <a:avLst/>
          </a:prstGeom>
        </p:spPr>
        <p:txBody>
          <a:bodyPr wrap="square">
            <a:spAutoFit/>
          </a:bodyPr>
          <a:lstStyle/>
          <a:p>
            <a:endParaRPr lang="es-ES" sz="1600" b="1" dirty="0">
              <a:solidFill>
                <a:schemeClr val="bg1"/>
              </a:solidFill>
            </a:endParaRPr>
          </a:p>
          <a:p>
            <a:r>
              <a:rPr lang="es-ES" sz="1600" b="1" dirty="0">
                <a:solidFill>
                  <a:schemeClr val="bg1"/>
                </a:solidFill>
              </a:rPr>
              <a:t>El melanismo es un exceso de pigmentación oscura en un animal, provocado como consecuencia de una mutación genética, que da lugar a seres de color oscuro, con piel, plumas, pelo o escamas de color negro. Todo ello debido a un proceso atípico que eleva los niveles de melanina del animal, permitiéndole obtener este color tan característico.</a:t>
            </a:r>
          </a:p>
        </p:txBody>
      </p:sp>
      <p:sp>
        <p:nvSpPr>
          <p:cNvPr id="3" name="2 Rectángulo"/>
          <p:cNvSpPr/>
          <p:nvPr/>
        </p:nvSpPr>
        <p:spPr>
          <a:xfrm>
            <a:off x="360363" y="447378"/>
            <a:ext cx="3384375" cy="1200329"/>
          </a:xfrm>
          <a:prstGeom prst="rect">
            <a:avLst/>
          </a:prstGeom>
        </p:spPr>
        <p:txBody>
          <a:bodyPr wrap="square">
            <a:spAutoFit/>
          </a:bodyPr>
          <a:lstStyle/>
          <a:p>
            <a:r>
              <a:rPr lang="es-ES" sz="2400" b="1" dirty="0">
                <a:solidFill>
                  <a:schemeClr val="bg1"/>
                </a:solidFill>
              </a:rPr>
              <a:t>Encuentran un leopardo negro en África por primera vez en 100 años</a:t>
            </a:r>
          </a:p>
        </p:txBody>
      </p:sp>
    </p:spTree>
    <p:extLst>
      <p:ext uri="{BB962C8B-B14F-4D97-AF65-F5344CB8AC3E}">
        <p14:creationId xmlns:p14="http://schemas.microsoft.com/office/powerpoint/2010/main" val="407173998"/>
      </p:ext>
    </p:extLst>
  </p:cSld>
  <p:clrMapOvr>
    <a:masterClrMapping/>
  </p:clrMapOvr>
  <p:transition spd="slow" advTm="26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11-red-fox-21-Melanistic-All-Black-Anima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all-blacks-animals-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black-dogs-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black-bear-1"/>
          <p:cNvPicPr>
            <a:picLocks noChangeAspect="1" noChangeArrowheads="1"/>
          </p:cNvPicPr>
          <p:nvPr/>
        </p:nvPicPr>
        <p:blipFill>
          <a:blip r:embed="rId6">
            <a:extLst>
              <a:ext uri="{28A0092B-C50C-407E-A947-70E740481C1C}">
                <a14:useLocalDpi xmlns:a14="http://schemas.microsoft.com/office/drawing/2010/main" val="0"/>
              </a:ext>
            </a:extLst>
          </a:blip>
          <a:srcRect l="937" t="2194" r="792" b="806"/>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31" name="Picture 11" descr="black-bear-1"/>
          <p:cNvPicPr>
            <a:picLocks noChangeAspect="1" noChangeArrowheads="1"/>
          </p:cNvPicPr>
          <p:nvPr/>
        </p:nvPicPr>
        <p:blipFill>
          <a:blip r:embed="rId6">
            <a:extLst>
              <a:ext uri="{28A0092B-C50C-407E-A947-70E740481C1C}">
                <a14:useLocalDpi xmlns:a14="http://schemas.microsoft.com/office/drawing/2010/main" val="0"/>
              </a:ext>
            </a:extLst>
          </a:blip>
          <a:srcRect l="937" t="2194" r="792" b="806"/>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3-leopard-Online-Photo-Books-21-Melanistic-All-Black-Animals"/>
          <p:cNvPicPr>
            <a:picLocks noChangeAspect="1" noChangeArrowheads="1"/>
          </p:cNvPicPr>
          <p:nvPr/>
        </p:nvPicPr>
        <p:blipFill>
          <a:blip r:embed="rId7">
            <a:extLst>
              <a:ext uri="{28A0092B-C50C-407E-A947-70E740481C1C}">
                <a14:useLocalDpi xmlns:a14="http://schemas.microsoft.com/office/drawing/2010/main" val="0"/>
              </a:ext>
            </a:extLst>
          </a:blip>
          <a:srcRect l="2744"/>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08142326"/>
      </p:ext>
    </p:extLst>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strips(downRight)">
                                      <p:cBhvr>
                                        <p:cTn id="7" dur="2000"/>
                                        <p:tgtEl>
                                          <p:spTgt spid="51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5127"/>
                                        </p:tgtEl>
                                        <p:attrNameLst>
                                          <p:attrName>style.visibility</p:attrName>
                                        </p:attrNameLst>
                                      </p:cBhvr>
                                      <p:to>
                                        <p:strVal val="visible"/>
                                      </p:to>
                                    </p:set>
                                    <p:animEffect transition="in" filter="strips(downLeft)">
                                      <p:cBhvr>
                                        <p:cTn id="12" dur="2000"/>
                                        <p:tgtEl>
                                          <p:spTgt spid="512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10" fill="hold" nodeType="clickEffect">
                                  <p:stCondLst>
                                    <p:cond delay="0"/>
                                  </p:stCondLst>
                                  <p:childTnLst>
                                    <p:set>
                                      <p:cBhvr>
                                        <p:cTn id="16" dur="1" fill="hold">
                                          <p:stCondLst>
                                            <p:cond delay="0"/>
                                          </p:stCondLst>
                                        </p:cTn>
                                        <p:tgtEl>
                                          <p:spTgt spid="5128"/>
                                        </p:tgtEl>
                                        <p:attrNameLst>
                                          <p:attrName>style.visibility</p:attrName>
                                        </p:attrNameLst>
                                      </p:cBhvr>
                                      <p:to>
                                        <p:strVal val="visible"/>
                                      </p:to>
                                    </p:set>
                                    <p:anim calcmode="lin" valueType="num">
                                      <p:cBhvr>
                                        <p:cTn id="17" dur="2000" fill="hold"/>
                                        <p:tgtEl>
                                          <p:spTgt spid="5128"/>
                                        </p:tgtEl>
                                        <p:attrNameLst>
                                          <p:attrName>ppt_w</p:attrName>
                                        </p:attrNameLst>
                                      </p:cBhvr>
                                      <p:tavLst>
                                        <p:tav tm="0">
                                          <p:val>
                                            <p:fltVal val="0"/>
                                          </p:val>
                                        </p:tav>
                                        <p:tav tm="100000">
                                          <p:val>
                                            <p:strVal val="#ppt_w"/>
                                          </p:val>
                                        </p:tav>
                                      </p:tavLst>
                                    </p:anim>
                                    <p:anim calcmode="lin" valueType="num">
                                      <p:cBhvr>
                                        <p:cTn id="18" dur="2000" fill="hold"/>
                                        <p:tgtEl>
                                          <p:spTgt spid="5128"/>
                                        </p:tgtEl>
                                        <p:attrNameLst>
                                          <p:attrName>ppt_h</p:attrName>
                                        </p:attrNameLst>
                                      </p:cBhvr>
                                      <p:tavLst>
                                        <p:tav tm="0">
                                          <p:val>
                                            <p:strVal val="#ppt_h"/>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ntr" presetSubtype="32" fill="hold" nodeType="clickEffect">
                                  <p:stCondLst>
                                    <p:cond delay="0"/>
                                  </p:stCondLst>
                                  <p:childTnLst>
                                    <p:set>
                                      <p:cBhvr>
                                        <p:cTn id="22" dur="1" fill="hold">
                                          <p:stCondLst>
                                            <p:cond delay="0"/>
                                          </p:stCondLst>
                                        </p:cTn>
                                        <p:tgtEl>
                                          <p:spTgt spid="5130"/>
                                        </p:tgtEl>
                                        <p:attrNameLst>
                                          <p:attrName>style.visibility</p:attrName>
                                        </p:attrNameLst>
                                      </p:cBhvr>
                                      <p:to>
                                        <p:strVal val="visible"/>
                                      </p:to>
                                    </p:set>
                                    <p:animEffect transition="in" filter="diamond(out)">
                                      <p:cBhvr>
                                        <p:cTn id="23" dur="2000"/>
                                        <p:tgtEl>
                                          <p:spTgt spid="5130"/>
                                        </p:tgtEl>
                                      </p:cBhvr>
                                    </p:animEffect>
                                  </p:childTnLst>
                                </p:cTn>
                              </p:par>
                              <p:par>
                                <p:cTn id="24" presetID="13" presetClass="entr" presetSubtype="32" fill="hold" nodeType="withEffect">
                                  <p:stCondLst>
                                    <p:cond delay="0"/>
                                  </p:stCondLst>
                                  <p:childTnLst>
                                    <p:set>
                                      <p:cBhvr>
                                        <p:cTn id="25" dur="1" fill="hold">
                                          <p:stCondLst>
                                            <p:cond delay="0"/>
                                          </p:stCondLst>
                                        </p:cTn>
                                        <p:tgtEl>
                                          <p:spTgt spid="5131"/>
                                        </p:tgtEl>
                                        <p:attrNameLst>
                                          <p:attrName>style.visibility</p:attrName>
                                        </p:attrNameLst>
                                      </p:cBhvr>
                                      <p:to>
                                        <p:strVal val="visible"/>
                                      </p:to>
                                    </p:set>
                                    <p:animEffect transition="in" filter="plus(out)">
                                      <p:cBhvr>
                                        <p:cTn id="26" dur="3000"/>
                                        <p:tgtEl>
                                          <p:spTgt spid="513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0" presetClass="entr" presetSubtype="0" fill="hold" nodeType="clickEffect">
                                  <p:stCondLst>
                                    <p:cond delay="0"/>
                                  </p:stCondLst>
                                  <p:childTnLst>
                                    <p:set>
                                      <p:cBhvr>
                                        <p:cTn id="30" dur="1" fill="hold">
                                          <p:stCondLst>
                                            <p:cond delay="0"/>
                                          </p:stCondLst>
                                        </p:cTn>
                                        <p:tgtEl>
                                          <p:spTgt spid="5132"/>
                                        </p:tgtEl>
                                        <p:attrNameLst>
                                          <p:attrName>style.visibility</p:attrName>
                                        </p:attrNameLst>
                                      </p:cBhvr>
                                      <p:to>
                                        <p:strVal val="visible"/>
                                      </p:to>
                                    </p:set>
                                    <p:animEffect transition="in" filter="wedge">
                                      <p:cBhvr>
                                        <p:cTn id="31" dur="2000"/>
                                        <p:tgtEl>
                                          <p:spTgt spid="5132"/>
                                        </p:tgtEl>
                                      </p:cBhvr>
                                    </p:animEffect>
                                  </p:childTnLst>
                                </p:cTn>
                              </p:par>
                              <p:par>
                                <p:cTn id="32" presetID="23" presetClass="entr" presetSubtype="16" fill="hold" nodeType="withEffect">
                                  <p:stCondLst>
                                    <p:cond delay="0"/>
                                  </p:stCondLst>
                                  <p:childTnLst>
                                    <p:set>
                                      <p:cBhvr>
                                        <p:cTn id="33" dur="1" fill="hold">
                                          <p:stCondLst>
                                            <p:cond delay="0"/>
                                          </p:stCondLst>
                                        </p:cTn>
                                        <p:tgtEl>
                                          <p:spTgt spid="5132"/>
                                        </p:tgtEl>
                                        <p:attrNameLst>
                                          <p:attrName>style.visibility</p:attrName>
                                        </p:attrNameLst>
                                      </p:cBhvr>
                                      <p:to>
                                        <p:strVal val="visible"/>
                                      </p:to>
                                    </p:set>
                                    <p:anim calcmode="lin" valueType="num">
                                      <p:cBhvr>
                                        <p:cTn id="34" dur="2000" fill="hold"/>
                                        <p:tgtEl>
                                          <p:spTgt spid="5132"/>
                                        </p:tgtEl>
                                        <p:attrNameLst>
                                          <p:attrName>ppt_w</p:attrName>
                                        </p:attrNameLst>
                                      </p:cBhvr>
                                      <p:tavLst>
                                        <p:tav tm="0">
                                          <p:val>
                                            <p:fltVal val="0"/>
                                          </p:val>
                                        </p:tav>
                                        <p:tav tm="100000">
                                          <p:val>
                                            <p:strVal val="#ppt_w"/>
                                          </p:val>
                                        </p:tav>
                                      </p:tavLst>
                                    </p:anim>
                                    <p:anim calcmode="lin" valueType="num">
                                      <p:cBhvr>
                                        <p:cTn id="35" dur="2000" fill="hold"/>
                                        <p:tgtEl>
                                          <p:spTgt spid="51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Resultado de imagen de PANTERA  negro GIF&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036"/>
            <a:ext cx="9937750" cy="7079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77863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Leopardo negr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6389" name="Picture 5" descr="C:\Users\Jose Luis\Desktop\black-leopard-2-1024x6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2"/>
            <a:ext cx="9937750" cy="710369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59110" y="404664"/>
            <a:ext cx="4968875" cy="1477328"/>
          </a:xfrm>
          <a:prstGeom prst="rect">
            <a:avLst/>
          </a:prstGeom>
        </p:spPr>
        <p:txBody>
          <a:bodyPr>
            <a:spAutoFit/>
          </a:bodyPr>
          <a:lstStyle/>
          <a:p>
            <a:r>
              <a:rPr lang="es-ES" dirty="0">
                <a:solidFill>
                  <a:schemeClr val="bg1"/>
                </a:solidFill>
              </a:rPr>
              <a:t>¿Por qué los leopardos negros son tan raros?</a:t>
            </a:r>
          </a:p>
          <a:p>
            <a:r>
              <a:rPr lang="es-ES" dirty="0">
                <a:solidFill>
                  <a:schemeClr val="bg1"/>
                </a:solidFill>
              </a:rPr>
              <a:t>Varias especies de gatos tienen miembros con pelaje completamente negro, pero las ventajas y desventajas evolutivas apenas comienzan a entenderse.</a:t>
            </a:r>
          </a:p>
        </p:txBody>
      </p:sp>
    </p:spTree>
    <p:extLst>
      <p:ext uri="{BB962C8B-B14F-4D97-AF65-F5344CB8AC3E}">
        <p14:creationId xmlns:p14="http://schemas.microsoft.com/office/powerpoint/2010/main" val="3808947152"/>
      </p:ext>
    </p:extLst>
  </p:cSld>
  <p:clrMapOvr>
    <a:masterClrMapping/>
  </p:clrMapOvr>
  <p:transition spd="slow" advTm="19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4" y="0"/>
            <a:ext cx="1044286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458016"/>
      </p:ext>
    </p:extLst>
  </p:cSld>
  <p:clrMapOvr>
    <a:masterClrMapping/>
  </p:clrMapOvr>
  <p:transition spd="slow" advTm="5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pbs.twimg.com/media/DzRzz48W0Agu1M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466" y="-459432"/>
            <a:ext cx="11430000" cy="7620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8660" y="332656"/>
            <a:ext cx="3926160" cy="923330"/>
          </a:xfrm>
          <a:prstGeom prst="rect">
            <a:avLst/>
          </a:prstGeom>
        </p:spPr>
        <p:txBody>
          <a:bodyPr wrap="square">
            <a:spAutoFit/>
          </a:bodyPr>
          <a:lstStyle/>
          <a:p>
            <a:r>
              <a:rPr lang="es-ES" dirty="0">
                <a:solidFill>
                  <a:schemeClr val="bg1"/>
                </a:solidFill>
              </a:rPr>
              <a:t>Aquí hay más de mis fotos de leopardo negro. ¡Qué animal tan impresionante! También he compartido algunos </a:t>
            </a:r>
            <a:r>
              <a:rPr lang="es-ES" dirty="0" smtClean="0">
                <a:solidFill>
                  <a:schemeClr val="bg1"/>
                </a:solidFill>
              </a:rPr>
              <a:t>más.</a:t>
            </a:r>
            <a:endParaRPr lang="es-ES" dirty="0">
              <a:solidFill>
                <a:schemeClr val="bg1"/>
              </a:solidFill>
            </a:endParaRPr>
          </a:p>
        </p:txBody>
      </p:sp>
    </p:spTree>
    <p:extLst>
      <p:ext uri="{BB962C8B-B14F-4D97-AF65-F5344CB8AC3E}">
        <p14:creationId xmlns:p14="http://schemas.microsoft.com/office/powerpoint/2010/main" val="1696234188"/>
      </p:ext>
    </p:extLst>
  </p:cSld>
  <p:clrMapOvr>
    <a:masterClrMapping/>
  </p:clrMapOvr>
  <p:transition spd="slow" advTm="14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pbs.twimg.com/media/DzYmL-5VAAAsY38.jpg"/>
          <p:cNvPicPr>
            <a:picLocks noChangeAspect="1" noChangeArrowheads="1"/>
          </p:cNvPicPr>
          <p:nvPr/>
        </p:nvPicPr>
        <p:blipFill rotWithShape="1">
          <a:blip r:embed="rId2">
            <a:extLst>
              <a:ext uri="{28A0092B-C50C-407E-A947-70E740481C1C}">
                <a14:useLocalDpi xmlns:a14="http://schemas.microsoft.com/office/drawing/2010/main" val="0"/>
              </a:ext>
            </a:extLst>
          </a:blip>
          <a:srcRect t="7108" b="33953"/>
          <a:stretch/>
        </p:blipFill>
        <p:spPr bwMode="auto">
          <a:xfrm>
            <a:off x="0" y="-104800"/>
            <a:ext cx="9937750" cy="69913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371" y="5733256"/>
            <a:ext cx="3394519" cy="646331"/>
          </a:xfrm>
          <a:prstGeom prst="rect">
            <a:avLst/>
          </a:prstGeom>
          <a:solidFill>
            <a:srgbClr val="00FFFF"/>
          </a:solidFill>
        </p:spPr>
        <p:txBody>
          <a:bodyPr wrap="none">
            <a:spAutoFit/>
          </a:bodyPr>
          <a:lstStyle/>
          <a:p>
            <a:r>
              <a:rPr lang="es-ES" dirty="0"/>
              <a:t>sus cachorros ... </a:t>
            </a:r>
            <a:endParaRPr lang="es-ES" dirty="0" smtClean="0"/>
          </a:p>
          <a:p>
            <a:r>
              <a:rPr lang="es-ES" dirty="0" smtClean="0"/>
              <a:t>raros </a:t>
            </a:r>
            <a:r>
              <a:rPr lang="es-ES" dirty="0"/>
              <a:t>cachorros de pantera negra, </a:t>
            </a:r>
          </a:p>
        </p:txBody>
      </p:sp>
    </p:spTree>
    <p:extLst>
      <p:ext uri="{BB962C8B-B14F-4D97-AF65-F5344CB8AC3E}">
        <p14:creationId xmlns:p14="http://schemas.microsoft.com/office/powerpoint/2010/main" val="374012615"/>
      </p:ext>
    </p:extLst>
  </p:cSld>
  <p:clrMapOvr>
    <a:masterClrMapping/>
  </p:clrMapOvr>
  <p:transition spd="slow" advTm="12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219076"/>
            <a:ext cx="9991726" cy="7176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3924933"/>
      </p:ext>
    </p:extLst>
  </p:cSld>
  <p:clrMapOvr>
    <a:masterClrMapping/>
  </p:clrMapOvr>
  <p:transition spd="slow" advTm="5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n de bellezas animal en neg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70" y="-10822"/>
            <a:ext cx="4996145" cy="690131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Resultado de imagen de REINOCERONTES 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8875" y="-43936"/>
            <a:ext cx="4968875" cy="7021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96703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pbs.twimg.com/media/DzV7gedWwAAL1Y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741" y="-314326"/>
            <a:ext cx="11430000" cy="717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223047"/>
      </p:ext>
    </p:extLst>
  </p:cSld>
  <p:clrMapOvr>
    <a:masterClrMapping/>
  </p:clrMapOvr>
  <p:transition spd="slow" advTm="6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716a86576aa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nimals-black-edition19"/>
          <p:cNvPicPr>
            <a:picLocks noChangeAspect="1" noChangeArrowheads="1"/>
          </p:cNvPicPr>
          <p:nvPr/>
        </p:nvPicPr>
        <p:blipFill>
          <a:blip r:embed="rId4">
            <a:extLst>
              <a:ext uri="{28A0092B-C50C-407E-A947-70E740481C1C}">
                <a14:useLocalDpi xmlns:a14="http://schemas.microsoft.com/office/drawing/2010/main" val="0"/>
              </a:ext>
            </a:extLst>
          </a:blip>
          <a:srcRect t="3790" b="2890"/>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all-blacks-animals-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all-blacks-animals-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animals-black-edition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2438505"/>
      </p:ext>
    </p:extLst>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ssolve">
                                      <p:cBhvr>
                                        <p:cTn id="7" dur="2000"/>
                                        <p:tgtEl>
                                          <p:spTgt spid="410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272"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cBhvr>
                                        <p:cTn id="12" dur="2000" fill="hold"/>
                                        <p:tgtEl>
                                          <p:spTgt spid="4102"/>
                                        </p:tgtEl>
                                        <p:attrNameLst>
                                          <p:attrName>ppt_w</p:attrName>
                                        </p:attrNameLst>
                                      </p:cBhvr>
                                      <p:tavLst>
                                        <p:tav tm="0">
                                          <p:val>
                                            <p:strVal val="2/3*#ppt_w"/>
                                          </p:val>
                                        </p:tav>
                                        <p:tav tm="100000">
                                          <p:val>
                                            <p:strVal val="#ppt_w"/>
                                          </p:val>
                                        </p:tav>
                                      </p:tavLst>
                                    </p:anim>
                                    <p:anim calcmode="lin" valueType="num">
                                      <p:cBhvr>
                                        <p:cTn id="13" dur="2000" fill="hold"/>
                                        <p:tgtEl>
                                          <p:spTgt spid="4102"/>
                                        </p:tgtEl>
                                        <p:attrNameLst>
                                          <p:attrName>ppt_h</p:attrName>
                                        </p:attrNameLst>
                                      </p:cBhvr>
                                      <p:tavLst>
                                        <p:tav tm="0">
                                          <p:val>
                                            <p:strVal val="2/3*#ppt_h"/>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7" presetClass="entr" presetSubtype="8" fill="hold" nodeType="clickEffect">
                                  <p:stCondLst>
                                    <p:cond delay="0"/>
                                  </p:stCondLst>
                                  <p:childTnLst>
                                    <p:set>
                                      <p:cBhvr>
                                        <p:cTn id="17" dur="1" fill="hold">
                                          <p:stCondLst>
                                            <p:cond delay="0"/>
                                          </p:stCondLst>
                                        </p:cTn>
                                        <p:tgtEl>
                                          <p:spTgt spid="4103"/>
                                        </p:tgtEl>
                                        <p:attrNameLst>
                                          <p:attrName>style.visibility</p:attrName>
                                        </p:attrNameLst>
                                      </p:cBhvr>
                                      <p:to>
                                        <p:strVal val="visible"/>
                                      </p:to>
                                    </p:set>
                                    <p:anim calcmode="lin" valueType="num">
                                      <p:cBhvr>
                                        <p:cTn id="18" dur="2000" fill="hold"/>
                                        <p:tgtEl>
                                          <p:spTgt spid="4103"/>
                                        </p:tgtEl>
                                        <p:attrNameLst>
                                          <p:attrName>ppt_x</p:attrName>
                                        </p:attrNameLst>
                                      </p:cBhvr>
                                      <p:tavLst>
                                        <p:tav tm="0">
                                          <p:val>
                                            <p:strVal val="#ppt_x-#ppt_w/2"/>
                                          </p:val>
                                        </p:tav>
                                        <p:tav tm="100000">
                                          <p:val>
                                            <p:strVal val="#ppt_x"/>
                                          </p:val>
                                        </p:tav>
                                      </p:tavLst>
                                    </p:anim>
                                    <p:anim calcmode="lin" valueType="num">
                                      <p:cBhvr>
                                        <p:cTn id="19" dur="2000" fill="hold"/>
                                        <p:tgtEl>
                                          <p:spTgt spid="4103"/>
                                        </p:tgtEl>
                                        <p:attrNameLst>
                                          <p:attrName>ppt_y</p:attrName>
                                        </p:attrNameLst>
                                      </p:cBhvr>
                                      <p:tavLst>
                                        <p:tav tm="0">
                                          <p:val>
                                            <p:strVal val="#ppt_y"/>
                                          </p:val>
                                        </p:tav>
                                        <p:tav tm="100000">
                                          <p:val>
                                            <p:strVal val="#ppt_y"/>
                                          </p:val>
                                        </p:tav>
                                      </p:tavLst>
                                    </p:anim>
                                    <p:anim calcmode="lin" valueType="num">
                                      <p:cBhvr>
                                        <p:cTn id="20" dur="2000" fill="hold"/>
                                        <p:tgtEl>
                                          <p:spTgt spid="4103"/>
                                        </p:tgtEl>
                                        <p:attrNameLst>
                                          <p:attrName>ppt_w</p:attrName>
                                        </p:attrNameLst>
                                      </p:cBhvr>
                                      <p:tavLst>
                                        <p:tav tm="0">
                                          <p:val>
                                            <p:fltVal val="0"/>
                                          </p:val>
                                        </p:tav>
                                        <p:tav tm="100000">
                                          <p:val>
                                            <p:strVal val="#ppt_w"/>
                                          </p:val>
                                        </p:tav>
                                      </p:tavLst>
                                    </p:anim>
                                    <p:anim calcmode="lin" valueType="num">
                                      <p:cBhvr>
                                        <p:cTn id="21" dur="2000" fill="hold"/>
                                        <p:tgtEl>
                                          <p:spTgt spid="4103"/>
                                        </p:tgtEl>
                                        <p:attrNameLst>
                                          <p:attrName>ppt_h</p:attrName>
                                        </p:attrNameLst>
                                      </p:cBhvr>
                                      <p:tavLst>
                                        <p:tav tm="0">
                                          <p:val>
                                            <p:strVal val="#ppt_h"/>
                                          </p:val>
                                        </p:tav>
                                        <p:tav tm="100000">
                                          <p:val>
                                            <p:strVal val="#ppt_h"/>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7" presetClass="entr" presetSubtype="2" fill="hold" nodeType="clickEffect">
                                  <p:stCondLst>
                                    <p:cond delay="0"/>
                                  </p:stCondLst>
                                  <p:childTnLst>
                                    <p:set>
                                      <p:cBhvr>
                                        <p:cTn id="25" dur="1" fill="hold">
                                          <p:stCondLst>
                                            <p:cond delay="0"/>
                                          </p:stCondLst>
                                        </p:cTn>
                                        <p:tgtEl>
                                          <p:spTgt spid="4104"/>
                                        </p:tgtEl>
                                        <p:attrNameLst>
                                          <p:attrName>style.visibility</p:attrName>
                                        </p:attrNameLst>
                                      </p:cBhvr>
                                      <p:to>
                                        <p:strVal val="visible"/>
                                      </p:to>
                                    </p:set>
                                    <p:anim calcmode="lin" valueType="num">
                                      <p:cBhvr>
                                        <p:cTn id="26" dur="2000" fill="hold"/>
                                        <p:tgtEl>
                                          <p:spTgt spid="4104"/>
                                        </p:tgtEl>
                                        <p:attrNameLst>
                                          <p:attrName>ppt_x</p:attrName>
                                        </p:attrNameLst>
                                      </p:cBhvr>
                                      <p:tavLst>
                                        <p:tav tm="0">
                                          <p:val>
                                            <p:strVal val="#ppt_x+#ppt_w/2"/>
                                          </p:val>
                                        </p:tav>
                                        <p:tav tm="100000">
                                          <p:val>
                                            <p:strVal val="#ppt_x"/>
                                          </p:val>
                                        </p:tav>
                                      </p:tavLst>
                                    </p:anim>
                                    <p:anim calcmode="lin" valueType="num">
                                      <p:cBhvr>
                                        <p:cTn id="27" dur="2000" fill="hold"/>
                                        <p:tgtEl>
                                          <p:spTgt spid="4104"/>
                                        </p:tgtEl>
                                        <p:attrNameLst>
                                          <p:attrName>ppt_y</p:attrName>
                                        </p:attrNameLst>
                                      </p:cBhvr>
                                      <p:tavLst>
                                        <p:tav tm="0">
                                          <p:val>
                                            <p:strVal val="#ppt_y"/>
                                          </p:val>
                                        </p:tav>
                                        <p:tav tm="100000">
                                          <p:val>
                                            <p:strVal val="#ppt_y"/>
                                          </p:val>
                                        </p:tav>
                                      </p:tavLst>
                                    </p:anim>
                                    <p:anim calcmode="lin" valueType="num">
                                      <p:cBhvr>
                                        <p:cTn id="28" dur="2000" fill="hold"/>
                                        <p:tgtEl>
                                          <p:spTgt spid="4104"/>
                                        </p:tgtEl>
                                        <p:attrNameLst>
                                          <p:attrName>ppt_w</p:attrName>
                                        </p:attrNameLst>
                                      </p:cBhvr>
                                      <p:tavLst>
                                        <p:tav tm="0">
                                          <p:val>
                                            <p:fltVal val="0"/>
                                          </p:val>
                                        </p:tav>
                                        <p:tav tm="100000">
                                          <p:val>
                                            <p:strVal val="#ppt_w"/>
                                          </p:val>
                                        </p:tav>
                                      </p:tavLst>
                                    </p:anim>
                                    <p:anim calcmode="lin" valueType="num">
                                      <p:cBhvr>
                                        <p:cTn id="29" dur="2000" fill="hold"/>
                                        <p:tgtEl>
                                          <p:spTgt spid="4104"/>
                                        </p:tgtEl>
                                        <p:attrNameLst>
                                          <p:attrName>ppt_h</p:attrName>
                                        </p:attrNameLst>
                                      </p:cBhvr>
                                      <p:tavLst>
                                        <p:tav tm="0">
                                          <p:val>
                                            <p:strVal val="#ppt_h"/>
                                          </p:val>
                                        </p:tav>
                                        <p:tav tm="100000">
                                          <p:val>
                                            <p:strVal val="#ppt_h"/>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8" presetClass="entr" presetSubtype="32" fill="hold" nodeType="clickEffect">
                                  <p:stCondLst>
                                    <p:cond delay="0"/>
                                  </p:stCondLst>
                                  <p:childTnLst>
                                    <p:set>
                                      <p:cBhvr>
                                        <p:cTn id="33" dur="1" fill="hold">
                                          <p:stCondLst>
                                            <p:cond delay="0"/>
                                          </p:stCondLst>
                                        </p:cTn>
                                        <p:tgtEl>
                                          <p:spTgt spid="4106"/>
                                        </p:tgtEl>
                                        <p:attrNameLst>
                                          <p:attrName>style.visibility</p:attrName>
                                        </p:attrNameLst>
                                      </p:cBhvr>
                                      <p:to>
                                        <p:strVal val="visible"/>
                                      </p:to>
                                    </p:set>
                                    <p:animEffect transition="in" filter="diamond(out)">
                                      <p:cBhvr>
                                        <p:cTn id="34" dur="2000"/>
                                        <p:tgtEl>
                                          <p:spTgt spid="4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esultado de imagen de animales en negro y blan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200" y="-171400"/>
            <a:ext cx="10788029" cy="72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9179936"/>
      </p:ext>
    </p:extLst>
  </p:cSld>
  <p:clrMapOvr>
    <a:masterClrMapping/>
  </p:clrMapOvr>
  <p:transition spd="slow" advTm="6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94"/>
            <a:ext cx="10087911" cy="6847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4441056"/>
      </p:ext>
    </p:extLst>
  </p:cSld>
  <p:clrMapOvr>
    <a:masterClrMapping/>
  </p:clrMapOvr>
  <p:transition spd="slow" advTm="8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pct80">
          <a:fgClr>
            <a:schemeClr val="tx1"/>
          </a:fgClr>
          <a:bgClr>
            <a:schemeClr val="bg1"/>
          </a:bgClr>
        </a:pattFill>
        <a:effectLst/>
      </p:bgPr>
    </p:bg>
    <p:spTree>
      <p:nvGrpSpPr>
        <p:cNvPr id="1" name=""/>
        <p:cNvGrpSpPr/>
        <p:nvPr/>
      </p:nvGrpSpPr>
      <p:grpSpPr>
        <a:xfrm>
          <a:off x="0" y="0"/>
          <a:ext cx="0" cy="0"/>
          <a:chOff x="0" y="0"/>
          <a:chExt cx="0" cy="0"/>
        </a:xfrm>
      </p:grpSpPr>
      <p:pic>
        <p:nvPicPr>
          <p:cNvPr id="6146" name="Picture 2" descr="Resultado de imagen de leon negro y blan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256" y="1124744"/>
            <a:ext cx="10071203" cy="471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540321"/>
      </p:ext>
    </p:extLst>
  </p:cSld>
  <p:clrMapOvr>
    <a:masterClrMapping/>
  </p:clrMapOvr>
  <p:transition spd="slow" advTm="6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animales en negro y blan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199" y="-10814"/>
            <a:ext cx="10296641" cy="6868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1240032"/>
      </p:ext>
    </p:extLst>
  </p:cSld>
  <p:clrMapOvr>
    <a:masterClrMapping/>
  </p:clrMapOvr>
  <p:transition spd="slow" advTm="6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9873"/>
            <a:ext cx="9937750" cy="7517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4105268"/>
      </p:ext>
    </p:extLst>
  </p:cSld>
  <p:clrMapOvr>
    <a:masterClrMapping/>
  </p:clrMapOvr>
  <p:transition spd="slow" advTm="6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zweedse_lappenho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groenendael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5" name="Picture 7" descr="202cf7d387fc"/>
          <p:cNvPicPr>
            <a:picLocks noChangeAspect="1" noChangeArrowheads="1"/>
          </p:cNvPicPr>
          <p:nvPr/>
        </p:nvPicPr>
        <p:blipFill>
          <a:blip r:embed="rId5">
            <a:extLst>
              <a:ext uri="{28A0092B-C50C-407E-A947-70E740481C1C}">
                <a14:useLocalDpi xmlns:a14="http://schemas.microsoft.com/office/drawing/2010/main" val="0"/>
              </a:ext>
            </a:extLst>
          </a:blip>
          <a:srcRect t="2751" b="2867"/>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202cf7d387fc"/>
          <p:cNvPicPr>
            <a:picLocks noChangeAspect="1" noChangeArrowheads="1"/>
          </p:cNvPicPr>
          <p:nvPr/>
        </p:nvPicPr>
        <p:blipFill>
          <a:blip r:embed="rId5">
            <a:extLst>
              <a:ext uri="{28A0092B-C50C-407E-A947-70E740481C1C}">
                <a14:useLocalDpi xmlns:a14="http://schemas.microsoft.com/office/drawing/2010/main" val="0"/>
              </a:ext>
            </a:extLst>
          </a:blip>
          <a:srcRect t="2751" b="2867"/>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7" name="Picture 9" descr="melanistic-animals-3"/>
          <p:cNvPicPr>
            <a:picLocks noChangeAspect="1" noChangeArrowheads="1"/>
          </p:cNvPicPr>
          <p:nvPr/>
        </p:nvPicPr>
        <p:blipFill>
          <a:blip r:embed="rId6">
            <a:extLst>
              <a:ext uri="{28A0092B-C50C-407E-A947-70E740481C1C}">
                <a14:useLocalDpi xmlns:a14="http://schemas.microsoft.com/office/drawing/2010/main" val="0"/>
              </a:ext>
            </a:extLst>
          </a:blip>
          <a:srcRect b="3024"/>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black-calf-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17332143"/>
      </p:ext>
    </p:extLst>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wedge">
                                      <p:cBhvr>
                                        <p:cTn id="7" dur="2000"/>
                                        <p:tgtEl>
                                          <p:spTgt spid="7173"/>
                                        </p:tgtEl>
                                      </p:cBhvr>
                                    </p:animEffect>
                                  </p:childTnLst>
                                </p:cTn>
                              </p:par>
                              <p:par>
                                <p:cTn id="8" presetID="17" presetClass="entr" presetSubtype="8" fill="hold" nodeType="withEffect">
                                  <p:stCondLst>
                                    <p:cond delay="0"/>
                                  </p:stCondLst>
                                  <p:childTnLst>
                                    <p:set>
                                      <p:cBhvr>
                                        <p:cTn id="9" dur="1" fill="hold">
                                          <p:stCondLst>
                                            <p:cond delay="0"/>
                                          </p:stCondLst>
                                        </p:cTn>
                                        <p:tgtEl>
                                          <p:spTgt spid="7173"/>
                                        </p:tgtEl>
                                        <p:attrNameLst>
                                          <p:attrName>style.visibility</p:attrName>
                                        </p:attrNameLst>
                                      </p:cBhvr>
                                      <p:to>
                                        <p:strVal val="visible"/>
                                      </p:to>
                                    </p:set>
                                    <p:anim calcmode="lin" valueType="num">
                                      <p:cBhvr>
                                        <p:cTn id="10" dur="2000" fill="hold"/>
                                        <p:tgtEl>
                                          <p:spTgt spid="7173"/>
                                        </p:tgtEl>
                                        <p:attrNameLst>
                                          <p:attrName>ppt_x</p:attrName>
                                        </p:attrNameLst>
                                      </p:cBhvr>
                                      <p:tavLst>
                                        <p:tav tm="0">
                                          <p:val>
                                            <p:strVal val="#ppt_x-#ppt_w/2"/>
                                          </p:val>
                                        </p:tav>
                                        <p:tav tm="100000">
                                          <p:val>
                                            <p:strVal val="#ppt_x"/>
                                          </p:val>
                                        </p:tav>
                                      </p:tavLst>
                                    </p:anim>
                                    <p:anim calcmode="lin" valueType="num">
                                      <p:cBhvr>
                                        <p:cTn id="11" dur="2000" fill="hold"/>
                                        <p:tgtEl>
                                          <p:spTgt spid="7173"/>
                                        </p:tgtEl>
                                        <p:attrNameLst>
                                          <p:attrName>ppt_y</p:attrName>
                                        </p:attrNameLst>
                                      </p:cBhvr>
                                      <p:tavLst>
                                        <p:tav tm="0">
                                          <p:val>
                                            <p:strVal val="#ppt_y"/>
                                          </p:val>
                                        </p:tav>
                                        <p:tav tm="100000">
                                          <p:val>
                                            <p:strVal val="#ppt_y"/>
                                          </p:val>
                                        </p:tav>
                                      </p:tavLst>
                                    </p:anim>
                                    <p:anim calcmode="lin" valueType="num">
                                      <p:cBhvr>
                                        <p:cTn id="12" dur="2000" fill="hold"/>
                                        <p:tgtEl>
                                          <p:spTgt spid="7173"/>
                                        </p:tgtEl>
                                        <p:attrNameLst>
                                          <p:attrName>ppt_w</p:attrName>
                                        </p:attrNameLst>
                                      </p:cBhvr>
                                      <p:tavLst>
                                        <p:tav tm="0">
                                          <p:val>
                                            <p:fltVal val="0"/>
                                          </p:val>
                                        </p:tav>
                                        <p:tav tm="100000">
                                          <p:val>
                                            <p:strVal val="#ppt_w"/>
                                          </p:val>
                                        </p:tav>
                                      </p:tavLst>
                                    </p:anim>
                                    <p:anim calcmode="lin" valueType="num">
                                      <p:cBhvr>
                                        <p:cTn id="13" dur="2000" fill="hold"/>
                                        <p:tgtEl>
                                          <p:spTgt spid="7173"/>
                                        </p:tgtEl>
                                        <p:attrNameLst>
                                          <p:attrName>ppt_h</p:attrName>
                                        </p:attrNameLst>
                                      </p:cBhvr>
                                      <p:tavLst>
                                        <p:tav tm="0">
                                          <p:val>
                                            <p:strVal val="#ppt_h"/>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0" presetClass="entr" presetSubtype="0" fill="hold" nodeType="clickEffect">
                                  <p:stCondLst>
                                    <p:cond delay="0"/>
                                  </p:stCondLst>
                                  <p:childTnLst>
                                    <p:set>
                                      <p:cBhvr>
                                        <p:cTn id="17" dur="1" fill="hold">
                                          <p:stCondLst>
                                            <p:cond delay="0"/>
                                          </p:stCondLst>
                                        </p:cTn>
                                        <p:tgtEl>
                                          <p:spTgt spid="7174"/>
                                        </p:tgtEl>
                                        <p:attrNameLst>
                                          <p:attrName>style.visibility</p:attrName>
                                        </p:attrNameLst>
                                      </p:cBhvr>
                                      <p:to>
                                        <p:strVal val="visible"/>
                                      </p:to>
                                    </p:set>
                                    <p:animEffect transition="in" filter="wedge">
                                      <p:cBhvr>
                                        <p:cTn id="18" dur="2000"/>
                                        <p:tgtEl>
                                          <p:spTgt spid="7174"/>
                                        </p:tgtEl>
                                      </p:cBhvr>
                                    </p:animEffect>
                                  </p:childTnLst>
                                </p:cTn>
                              </p:par>
                              <p:par>
                                <p:cTn id="19" presetID="17" presetClass="entr" presetSubtype="2" fill="hold" nodeType="withEffect">
                                  <p:stCondLst>
                                    <p:cond delay="0"/>
                                  </p:stCondLst>
                                  <p:childTnLst>
                                    <p:set>
                                      <p:cBhvr>
                                        <p:cTn id="20" dur="1" fill="hold">
                                          <p:stCondLst>
                                            <p:cond delay="0"/>
                                          </p:stCondLst>
                                        </p:cTn>
                                        <p:tgtEl>
                                          <p:spTgt spid="7174"/>
                                        </p:tgtEl>
                                        <p:attrNameLst>
                                          <p:attrName>style.visibility</p:attrName>
                                        </p:attrNameLst>
                                      </p:cBhvr>
                                      <p:to>
                                        <p:strVal val="visible"/>
                                      </p:to>
                                    </p:set>
                                    <p:anim calcmode="lin" valueType="num">
                                      <p:cBhvr>
                                        <p:cTn id="21" dur="2000" fill="hold"/>
                                        <p:tgtEl>
                                          <p:spTgt spid="7174"/>
                                        </p:tgtEl>
                                        <p:attrNameLst>
                                          <p:attrName>ppt_x</p:attrName>
                                        </p:attrNameLst>
                                      </p:cBhvr>
                                      <p:tavLst>
                                        <p:tav tm="0">
                                          <p:val>
                                            <p:strVal val="#ppt_x+#ppt_w/2"/>
                                          </p:val>
                                        </p:tav>
                                        <p:tav tm="100000">
                                          <p:val>
                                            <p:strVal val="#ppt_x"/>
                                          </p:val>
                                        </p:tav>
                                      </p:tavLst>
                                    </p:anim>
                                    <p:anim calcmode="lin" valueType="num">
                                      <p:cBhvr>
                                        <p:cTn id="22" dur="2000" fill="hold"/>
                                        <p:tgtEl>
                                          <p:spTgt spid="7174"/>
                                        </p:tgtEl>
                                        <p:attrNameLst>
                                          <p:attrName>ppt_y</p:attrName>
                                        </p:attrNameLst>
                                      </p:cBhvr>
                                      <p:tavLst>
                                        <p:tav tm="0">
                                          <p:val>
                                            <p:strVal val="#ppt_y"/>
                                          </p:val>
                                        </p:tav>
                                        <p:tav tm="100000">
                                          <p:val>
                                            <p:strVal val="#ppt_y"/>
                                          </p:val>
                                        </p:tav>
                                      </p:tavLst>
                                    </p:anim>
                                    <p:anim calcmode="lin" valueType="num">
                                      <p:cBhvr>
                                        <p:cTn id="23" dur="2000" fill="hold"/>
                                        <p:tgtEl>
                                          <p:spTgt spid="7174"/>
                                        </p:tgtEl>
                                        <p:attrNameLst>
                                          <p:attrName>ppt_w</p:attrName>
                                        </p:attrNameLst>
                                      </p:cBhvr>
                                      <p:tavLst>
                                        <p:tav tm="0">
                                          <p:val>
                                            <p:fltVal val="0"/>
                                          </p:val>
                                        </p:tav>
                                        <p:tav tm="100000">
                                          <p:val>
                                            <p:strVal val="#ppt_w"/>
                                          </p:val>
                                        </p:tav>
                                      </p:tavLst>
                                    </p:anim>
                                    <p:anim calcmode="lin" valueType="num">
                                      <p:cBhvr>
                                        <p:cTn id="24" dur="2000" fill="hold"/>
                                        <p:tgtEl>
                                          <p:spTgt spid="7174"/>
                                        </p:tgtEl>
                                        <p:attrNameLst>
                                          <p:attrName>ppt_h</p:attrName>
                                        </p:attrNameLst>
                                      </p:cBhvr>
                                      <p:tavLst>
                                        <p:tav tm="0">
                                          <p:val>
                                            <p:strVal val="#ppt_h"/>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1" presetClass="entr" presetSubtype="2" fill="hold" nodeType="clickEffect">
                                  <p:stCondLst>
                                    <p:cond delay="0"/>
                                  </p:stCondLst>
                                  <p:childTnLst>
                                    <p:set>
                                      <p:cBhvr>
                                        <p:cTn id="28" dur="1" fill="hold">
                                          <p:stCondLst>
                                            <p:cond delay="0"/>
                                          </p:stCondLst>
                                        </p:cTn>
                                        <p:tgtEl>
                                          <p:spTgt spid="7175"/>
                                        </p:tgtEl>
                                        <p:attrNameLst>
                                          <p:attrName>style.visibility</p:attrName>
                                        </p:attrNameLst>
                                      </p:cBhvr>
                                      <p:to>
                                        <p:strVal val="visible"/>
                                      </p:to>
                                    </p:set>
                                    <p:animEffect transition="in" filter="wheel(2)">
                                      <p:cBhvr>
                                        <p:cTn id="29" dur="2000"/>
                                        <p:tgtEl>
                                          <p:spTgt spid="7175"/>
                                        </p:tgtEl>
                                      </p:cBhvr>
                                    </p:animEffect>
                                  </p:childTnLst>
                                </p:cTn>
                              </p:par>
                              <p:par>
                                <p:cTn id="30" presetID="6" presetClass="entr" presetSubtype="32" fill="hold" nodeType="withEffect">
                                  <p:stCondLst>
                                    <p:cond delay="0"/>
                                  </p:stCondLst>
                                  <p:childTnLst>
                                    <p:set>
                                      <p:cBhvr>
                                        <p:cTn id="31" dur="1" fill="hold">
                                          <p:stCondLst>
                                            <p:cond delay="0"/>
                                          </p:stCondLst>
                                        </p:cTn>
                                        <p:tgtEl>
                                          <p:spTgt spid="7176"/>
                                        </p:tgtEl>
                                        <p:attrNameLst>
                                          <p:attrName>style.visibility</p:attrName>
                                        </p:attrNameLst>
                                      </p:cBhvr>
                                      <p:to>
                                        <p:strVal val="visible"/>
                                      </p:to>
                                    </p:set>
                                    <p:animEffect transition="in" filter="circle(out)">
                                      <p:cBhvr>
                                        <p:cTn id="32" dur="2000"/>
                                        <p:tgtEl>
                                          <p:spTgt spid="717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32" fill="hold" nodeType="clickEffect">
                                  <p:stCondLst>
                                    <p:cond delay="0"/>
                                  </p:stCondLst>
                                  <p:childTnLst>
                                    <p:set>
                                      <p:cBhvr>
                                        <p:cTn id="36" dur="1" fill="hold">
                                          <p:stCondLst>
                                            <p:cond delay="0"/>
                                          </p:stCondLst>
                                        </p:cTn>
                                        <p:tgtEl>
                                          <p:spTgt spid="7177"/>
                                        </p:tgtEl>
                                        <p:attrNameLst>
                                          <p:attrName>style.visibility</p:attrName>
                                        </p:attrNameLst>
                                      </p:cBhvr>
                                      <p:to>
                                        <p:strVal val="visible"/>
                                      </p:to>
                                    </p:set>
                                    <p:animEffect transition="in" filter="box(out)">
                                      <p:cBhvr>
                                        <p:cTn id="37" dur="2000"/>
                                        <p:tgtEl>
                                          <p:spTgt spid="717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3" presetClass="entr" presetSubtype="16" fill="hold" nodeType="clickEffect">
                                  <p:stCondLst>
                                    <p:cond delay="0"/>
                                  </p:stCondLst>
                                  <p:childTnLst>
                                    <p:set>
                                      <p:cBhvr>
                                        <p:cTn id="41" dur="1" fill="hold">
                                          <p:stCondLst>
                                            <p:cond delay="0"/>
                                          </p:stCondLst>
                                        </p:cTn>
                                        <p:tgtEl>
                                          <p:spTgt spid="7178"/>
                                        </p:tgtEl>
                                        <p:attrNameLst>
                                          <p:attrName>style.visibility</p:attrName>
                                        </p:attrNameLst>
                                      </p:cBhvr>
                                      <p:to>
                                        <p:strVal val="visible"/>
                                      </p:to>
                                    </p:set>
                                    <p:anim calcmode="lin" valueType="num">
                                      <p:cBhvr>
                                        <p:cTn id="42" dur="2000" fill="hold"/>
                                        <p:tgtEl>
                                          <p:spTgt spid="7178"/>
                                        </p:tgtEl>
                                        <p:attrNameLst>
                                          <p:attrName>ppt_w</p:attrName>
                                        </p:attrNameLst>
                                      </p:cBhvr>
                                      <p:tavLst>
                                        <p:tav tm="0">
                                          <p:val>
                                            <p:fltVal val="0"/>
                                          </p:val>
                                        </p:tav>
                                        <p:tav tm="100000">
                                          <p:val>
                                            <p:strVal val="#ppt_w"/>
                                          </p:val>
                                        </p:tav>
                                      </p:tavLst>
                                    </p:anim>
                                    <p:anim calcmode="lin" valueType="num">
                                      <p:cBhvr>
                                        <p:cTn id="43" dur="2000" fill="hold"/>
                                        <p:tgtEl>
                                          <p:spTgt spid="71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animales en negro y blan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941" y="-3994"/>
            <a:ext cx="10055691" cy="6861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156196"/>
      </p:ext>
    </p:extLst>
  </p:cSld>
  <p:clrMapOvr>
    <a:masterClrMapping/>
  </p:clrMapOvr>
  <p:transition spd="slow" advTm="6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oso panda v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0"/>
            <a:ext cx="100040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729907"/>
      </p:ext>
    </p:extLst>
  </p:cSld>
  <p:clrMapOvr>
    <a:masterClrMapping/>
  </p:clrMapOvr>
  <p:transition spd="slow" advTm="5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oso panda v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114"/>
            <a:ext cx="10063536" cy="6891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935913"/>
      </p:ext>
    </p:extLst>
  </p:cSld>
  <p:clrMapOvr>
    <a:masterClrMapping/>
  </p:clrMapOvr>
  <p:transition spd="slow" advTm="12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FAUNA EN NEGRO GIF"/>
          <p:cNvSpPr>
            <a:spLocks noChangeAspect="1" noChangeArrowheads="1"/>
          </p:cNvSpPr>
          <p:nvPr/>
        </p:nvSpPr>
        <p:spPr bwMode="auto">
          <a:xfrm>
            <a:off x="169080" y="-144463"/>
            <a:ext cx="331258"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FAUNA EN NEGRO GIF"/>
          <p:cNvSpPr>
            <a:spLocks noChangeAspect="1" noChangeArrowheads="1"/>
          </p:cNvSpPr>
          <p:nvPr/>
        </p:nvSpPr>
        <p:spPr bwMode="auto">
          <a:xfrm>
            <a:off x="334709" y="7938"/>
            <a:ext cx="331258"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125" name="Picture 5" descr="C:\Users\Jose Luis\Desktop\CF_8656_b7dd094ce51945e1b2ba016f10054c10_gatos_un_gato_negro_es_mas_ninja_que_cualquiera_de_otro_color.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459432"/>
            <a:ext cx="9947994" cy="7317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498479"/>
      </p:ext>
    </p:extLst>
  </p:cSld>
  <p:clrMapOvr>
    <a:masterClrMapping/>
  </p:clrMapOvr>
  <p:transition spd="slow" advTm="6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FAUNA EN NEG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85" y="-108825"/>
            <a:ext cx="9971935" cy="6966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90767"/>
      </p:ext>
    </p:extLst>
  </p:cSld>
  <p:clrMapOvr>
    <a:masterClrMapping/>
  </p:clrMapOvr>
  <p:transition spd="slow" advTm="6000">
    <p:circle/>
    <p:sndAc>
      <p:stSnd>
        <p:snd r:embed="rId2" name="piano - ernesto cortazar - rhapsody on a theme of paganin.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pangol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07" y="0"/>
            <a:ext cx="102953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576387" y="508030"/>
            <a:ext cx="1171154" cy="369332"/>
          </a:xfrm>
          <a:prstGeom prst="rect">
            <a:avLst/>
          </a:prstGeom>
          <a:solidFill>
            <a:srgbClr val="FFFF00"/>
          </a:solidFill>
        </p:spPr>
        <p:txBody>
          <a:bodyPr wrap="none" rtlCol="0">
            <a:spAutoFit/>
          </a:bodyPr>
          <a:lstStyle/>
          <a:p>
            <a:r>
              <a:rPr lang="es-ES" dirty="0" smtClean="0"/>
              <a:t>PANGOLIN</a:t>
            </a:r>
            <a:endParaRPr lang="es-ES" dirty="0"/>
          </a:p>
        </p:txBody>
      </p:sp>
    </p:spTree>
    <p:extLst>
      <p:ext uri="{BB962C8B-B14F-4D97-AF65-F5344CB8AC3E}">
        <p14:creationId xmlns:p14="http://schemas.microsoft.com/office/powerpoint/2010/main" val="2240430638"/>
      </p:ext>
    </p:extLst>
  </p:cSld>
  <p:clrMapOvr>
    <a:masterClrMapping/>
  </p:clrMapOvr>
  <p:transition spd="slow" advTm="12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Resultado de imagen de bellezas animal en neg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23" y="0"/>
            <a:ext cx="102464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4380" y="332656"/>
            <a:ext cx="3672408" cy="2031325"/>
          </a:xfrm>
          <a:prstGeom prst="rect">
            <a:avLst/>
          </a:prstGeom>
        </p:spPr>
        <p:txBody>
          <a:bodyPr wrap="square">
            <a:spAutoFit/>
          </a:bodyPr>
          <a:lstStyle/>
          <a:p>
            <a:r>
              <a:rPr lang="es-ES" b="1" dirty="0">
                <a:solidFill>
                  <a:schemeClr val="bg1"/>
                </a:solidFill>
              </a:rPr>
              <a:t>El mercado negro de animales exóticos mueve unos 18.000 millones de euros anuales, convirtiéndolo en el cuarto negocio ilegal que más beneficios genera, por detrás de las drogas, armas y tráfico de seres humanos.</a:t>
            </a:r>
          </a:p>
        </p:txBody>
      </p:sp>
    </p:spTree>
    <p:extLst>
      <p:ext uri="{BB962C8B-B14F-4D97-AF65-F5344CB8AC3E}">
        <p14:creationId xmlns:p14="http://schemas.microsoft.com/office/powerpoint/2010/main" val="1255602983"/>
      </p:ext>
    </p:extLst>
  </p:cSld>
  <p:clrMapOvr>
    <a:masterClrMapping/>
  </p:clrMapOvr>
  <p:transition spd="slow" advTm="20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808635" y="2241352"/>
            <a:ext cx="6919788" cy="4616648"/>
          </a:xfrm>
          <a:prstGeom prst="rect">
            <a:avLst/>
          </a:prstGeom>
        </p:spPr>
        <p:txBody>
          <a:bodyPr wrap="square">
            <a:spAutoFit/>
          </a:bodyPr>
          <a:lstStyle/>
          <a:p>
            <a:r>
              <a:rPr lang="es-ES" sz="2000" b="1" dirty="0">
                <a:solidFill>
                  <a:schemeClr val="bg1"/>
                </a:solidFill>
              </a:rPr>
              <a:t>Un dato curioso de las Cebras, es que contrariamente a lo que muchos creíamos de que las rayas son exclusivamente características suyas, sin embargo esto no es así. Las rayas son originarias de todo el genero </a:t>
            </a:r>
            <a:r>
              <a:rPr lang="es-ES" sz="2000" b="1" dirty="0" err="1">
                <a:solidFill>
                  <a:schemeClr val="bg1"/>
                </a:solidFill>
              </a:rPr>
              <a:t>Equus</a:t>
            </a:r>
            <a:r>
              <a:rPr lang="es-ES" sz="2000" b="1" dirty="0">
                <a:solidFill>
                  <a:schemeClr val="bg1"/>
                </a:solidFill>
              </a:rPr>
              <a:t>, y en sus </a:t>
            </a:r>
            <a:r>
              <a:rPr lang="es-ES" sz="2000" b="1" dirty="0" err="1">
                <a:solidFill>
                  <a:schemeClr val="bg1"/>
                </a:solidFill>
              </a:rPr>
              <a:t>origenes</a:t>
            </a:r>
            <a:r>
              <a:rPr lang="es-ES" sz="2000" b="1" dirty="0">
                <a:solidFill>
                  <a:schemeClr val="bg1"/>
                </a:solidFill>
              </a:rPr>
              <a:t> los caballos por ejemplo también las poseían, pero por evolución han sido las Cebras quienes se han quedado con ellas. </a:t>
            </a:r>
          </a:p>
          <a:p>
            <a:endParaRPr lang="es-ES" sz="2000" b="1" dirty="0">
              <a:solidFill>
                <a:schemeClr val="bg1"/>
              </a:solidFill>
            </a:endParaRPr>
          </a:p>
          <a:p>
            <a:r>
              <a:rPr lang="es-ES" sz="2000" b="1" dirty="0">
                <a:solidFill>
                  <a:schemeClr val="bg1"/>
                </a:solidFill>
              </a:rPr>
              <a:t>Esas rayas son negras y blancas, y </a:t>
            </a:r>
            <a:r>
              <a:rPr lang="es-ES" sz="2000" b="1" dirty="0" err="1">
                <a:solidFill>
                  <a:schemeClr val="bg1"/>
                </a:solidFill>
              </a:rPr>
              <a:t>ademas</a:t>
            </a:r>
            <a:r>
              <a:rPr lang="es-ES" sz="2000" b="1" dirty="0">
                <a:solidFill>
                  <a:schemeClr val="bg1"/>
                </a:solidFill>
              </a:rPr>
              <a:t> tienen una gran mancha blanca en la zona de su vientre que sirve de camuflado. Algunas Cebras tienen entre as típicas rayas negra y blancas, mas rayas que se denominan “rayas sombras” por ser de color marrón y ubicarse entre las dos primeras. </a:t>
            </a:r>
          </a:p>
          <a:p>
            <a:endParaRPr lang="es-ES" dirty="0">
              <a:solidFill>
                <a:schemeClr val="bg1"/>
              </a:solidFill>
            </a:endParaRPr>
          </a:p>
          <a:p>
            <a:endParaRPr lang="es-ES" dirty="0">
              <a:solidFill>
                <a:schemeClr val="bg1"/>
              </a:solidFill>
            </a:endParaRPr>
          </a:p>
          <a:p>
            <a:endParaRPr lang="es-ES" dirty="0"/>
          </a:p>
        </p:txBody>
      </p:sp>
      <p:pic>
        <p:nvPicPr>
          <p:cNvPr id="1026" name="Picture 2" descr="Resultado de imagen de cebras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88355" y="248815"/>
            <a:ext cx="228600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884989"/>
      </p:ext>
    </p:extLst>
  </p:cSld>
  <p:clrMapOvr>
    <a:masterClrMapping/>
  </p:clrMapOvr>
  <p:transition spd="slow" advTm="31000">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22" y="-4936"/>
            <a:ext cx="10051647" cy="686293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355" y="404664"/>
            <a:ext cx="6156845" cy="646331"/>
          </a:xfrm>
          <a:prstGeom prst="rect">
            <a:avLst/>
          </a:prstGeom>
          <a:solidFill>
            <a:srgbClr val="00FF00"/>
          </a:solidFill>
        </p:spPr>
        <p:txBody>
          <a:bodyPr wrap="square">
            <a:spAutoFit/>
          </a:bodyPr>
          <a:lstStyle/>
          <a:p>
            <a:r>
              <a:rPr lang="es-ES" dirty="0"/>
              <a:t>Pueden medir unos dos metros de largo y un metro o un metro y medio de alto, y pesar cerca de unos 300 kilogramos. </a:t>
            </a:r>
          </a:p>
        </p:txBody>
      </p:sp>
    </p:spTree>
    <p:extLst>
      <p:ext uri="{BB962C8B-B14F-4D97-AF65-F5344CB8AC3E}">
        <p14:creationId xmlns:p14="http://schemas.microsoft.com/office/powerpoint/2010/main" val="4013192547"/>
      </p:ext>
    </p:extLst>
  </p:cSld>
  <p:clrMapOvr>
    <a:masterClrMapping/>
  </p:clrMapOvr>
  <p:transition spd="slow" advTm="14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952651" y="1988840"/>
            <a:ext cx="6743499" cy="4093428"/>
          </a:xfrm>
          <a:prstGeom prst="rect">
            <a:avLst/>
          </a:prstGeom>
        </p:spPr>
        <p:txBody>
          <a:bodyPr wrap="square">
            <a:spAutoFit/>
          </a:bodyPr>
          <a:lstStyle/>
          <a:p>
            <a:endParaRPr lang="es-ES" sz="2000" b="1" dirty="0">
              <a:solidFill>
                <a:schemeClr val="bg1"/>
              </a:solidFill>
            </a:endParaRPr>
          </a:p>
          <a:p>
            <a:r>
              <a:rPr lang="es-ES" sz="2000" b="1" dirty="0">
                <a:solidFill>
                  <a:schemeClr val="bg1"/>
                </a:solidFill>
              </a:rPr>
              <a:t>Otra de sus características es que tienen los ojos al costado de la cabeza, y se cree que pueden ver en colores, además de tener un visión bastante amplia por lo ubicación de sus ojos. </a:t>
            </a:r>
          </a:p>
          <a:p>
            <a:endParaRPr lang="es-ES" sz="2000" b="1" dirty="0">
              <a:solidFill>
                <a:schemeClr val="bg1"/>
              </a:solidFill>
            </a:endParaRPr>
          </a:p>
          <a:p>
            <a:r>
              <a:rPr lang="es-ES" sz="2000" b="1" dirty="0">
                <a:solidFill>
                  <a:schemeClr val="bg1"/>
                </a:solidFill>
              </a:rPr>
              <a:t>Tienen rejas redondeadas y mas grandes que la de los caballos, junto con un gran sentido del oído, y pueden girar dichas rejas casi en cualquier dirección. </a:t>
            </a:r>
          </a:p>
          <a:p>
            <a:endParaRPr lang="es-ES" sz="2000" b="1" dirty="0">
              <a:solidFill>
                <a:schemeClr val="bg1"/>
              </a:solidFill>
            </a:endParaRPr>
          </a:p>
          <a:p>
            <a:endParaRPr lang="es-ES" sz="2000" b="1" dirty="0">
              <a:solidFill>
                <a:schemeClr val="bg1"/>
              </a:solidFill>
            </a:endParaRPr>
          </a:p>
          <a:p>
            <a:r>
              <a:rPr lang="es-ES" sz="2000" b="1" dirty="0">
                <a:solidFill>
                  <a:schemeClr val="bg1"/>
                </a:solidFill>
              </a:rPr>
              <a:t>Su esperanza de vida en estado salvaje no suele superar los 30 años, mientras que en cautiverio pueden llegar a vivir un promedio de 40 años.</a:t>
            </a:r>
          </a:p>
        </p:txBody>
      </p:sp>
      <p:pic>
        <p:nvPicPr>
          <p:cNvPr id="2050" name="Picture 2" descr="Resultado de imagen de cebras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9590" y="464839"/>
            <a:ext cx="228600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174868"/>
      </p:ext>
    </p:extLst>
  </p:cSld>
  <p:clrMapOvr>
    <a:masterClrMapping/>
  </p:clrMapOvr>
  <p:transition spd="slow" advTm="27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esultado de imagen de cebras negras gifs animad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937751" cy="691301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0803" y="332656"/>
            <a:ext cx="5256907" cy="1754326"/>
          </a:xfrm>
          <a:prstGeom prst="rect">
            <a:avLst/>
          </a:prstGeom>
        </p:spPr>
        <p:txBody>
          <a:bodyPr wrap="square">
            <a:spAutoFit/>
          </a:bodyPr>
          <a:lstStyle/>
          <a:p>
            <a:pPr algn="r"/>
            <a:r>
              <a:rPr lang="es-ES" b="1" dirty="0">
                <a:solidFill>
                  <a:schemeClr val="bg1"/>
                </a:solidFill>
              </a:rPr>
              <a:t>Las rayas se dibujan sobre el animal de manera vertical en la cabeza cuello y tronco y horizontalmente en las parte de atrás y en las patas. </a:t>
            </a:r>
          </a:p>
          <a:p>
            <a:pPr algn="r"/>
            <a:r>
              <a:rPr lang="es-ES" b="1" dirty="0">
                <a:solidFill>
                  <a:schemeClr val="bg1"/>
                </a:solidFill>
              </a:rPr>
              <a:t>Las cebras son muy parecidas en cuanto a su aspecto y sus hábitos a sus parientes los asnos, y a su vez son mas pequeñas que sus otros parientes, los caballos. </a:t>
            </a:r>
          </a:p>
        </p:txBody>
      </p:sp>
    </p:spTree>
    <p:extLst>
      <p:ext uri="{BB962C8B-B14F-4D97-AF65-F5344CB8AC3E}">
        <p14:creationId xmlns:p14="http://schemas.microsoft.com/office/powerpoint/2010/main" val="541372107"/>
      </p:ext>
    </p:extLst>
  </p:cSld>
  <p:clrMapOvr>
    <a:masterClrMapping/>
  </p:clrMapOvr>
  <p:transition spd="slow" advTm="15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448"/>
            <a:ext cx="9937750" cy="68804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355" y="5661248"/>
            <a:ext cx="4968875" cy="923330"/>
          </a:xfrm>
          <a:prstGeom prst="rect">
            <a:avLst/>
          </a:prstGeom>
          <a:solidFill>
            <a:srgbClr val="00FF00"/>
          </a:solidFill>
        </p:spPr>
        <p:txBody>
          <a:bodyPr>
            <a:spAutoFit/>
          </a:bodyPr>
          <a:lstStyle/>
          <a:p>
            <a:r>
              <a:rPr lang="es-ES" b="1" dirty="0" smtClean="0"/>
              <a:t>Una </a:t>
            </a:r>
            <a:r>
              <a:rPr lang="es-ES" b="1" dirty="0"/>
              <a:t>vez al año migran en manada en época de sequía, sobre todo esto o hace a Cebra común que es la menos adaptada a vivir con escasez de agua. </a:t>
            </a:r>
          </a:p>
        </p:txBody>
      </p:sp>
    </p:spTree>
    <p:extLst>
      <p:ext uri="{BB962C8B-B14F-4D97-AF65-F5344CB8AC3E}">
        <p14:creationId xmlns:p14="http://schemas.microsoft.com/office/powerpoint/2010/main" val="234371651"/>
      </p:ext>
    </p:extLst>
  </p:cSld>
  <p:clrMapOvr>
    <a:masterClrMapping/>
  </p:clrMapOvr>
  <p:transition spd="slow" advTm="16000">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 name="Picture 2" descr="Resultado de imagen de ANIMALES  negro GIF&quo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5712" y="-15468"/>
            <a:ext cx="10093462" cy="6878538"/>
          </a:xfrm>
          <a:prstGeom prst="rect">
            <a:avLst/>
          </a:prstGeom>
          <a:noFill/>
          <a:extLst>
            <a:ext uri="{909E8E84-426E-40DD-AFC4-6F175D3DCCD1}">
              <a14:hiddenFill xmlns:a14="http://schemas.microsoft.com/office/drawing/2010/main">
                <a:solidFill>
                  <a:srgbClr val="FFFFFF"/>
                </a:solidFill>
              </a14:hiddenFill>
            </a:ext>
          </a:extLst>
        </p:spPr>
      </p:pic>
      <p:sp>
        <p:nvSpPr>
          <p:cNvPr id="5" name="4 Rombo"/>
          <p:cNvSpPr/>
          <p:nvPr/>
        </p:nvSpPr>
        <p:spPr>
          <a:xfrm>
            <a:off x="3027910" y="1493838"/>
            <a:ext cx="4037211"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2114817" y="861359"/>
            <a:ext cx="2395537"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5536887" y="858977"/>
            <a:ext cx="2393950"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991008" y="3951329"/>
            <a:ext cx="2405063"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5463561" y="4006264"/>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997157" y="576264"/>
            <a:ext cx="260175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633317" y="193088"/>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571344" y="504170"/>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950235" y="146984"/>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602816" y="4206916"/>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1059344" y="4635541"/>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928600" y="4357895"/>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6549711" y="4786521"/>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416103" y="2000252"/>
            <a:ext cx="3271176"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649018" y="2286000"/>
            <a:ext cx="2794992"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368884188"/>
      </p:ext>
    </p:extLst>
  </p:cSld>
  <p:clrMapOvr>
    <a:masterClrMapping/>
  </p:clrMapOvr>
  <p:transition spd="slow" advClick="0" advTm="9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53" presetClass="entr" presetSubtype="16" fill="hold" nodeType="withEffect">
                                  <p:stCondLst>
                                    <p:cond delay="2000"/>
                                  </p:stCondLst>
                                  <p:childTnLst>
                                    <p:set>
                                      <p:cBhvr>
                                        <p:cTn id="182" dur="1" fill="hold">
                                          <p:stCondLst>
                                            <p:cond delay="0"/>
                                          </p:stCondLst>
                                        </p:cTn>
                                        <p:tgtEl>
                                          <p:spTgt spid="20"/>
                                        </p:tgtEl>
                                        <p:attrNameLst>
                                          <p:attrName>style.visibility</p:attrName>
                                        </p:attrNameLst>
                                      </p:cBhvr>
                                      <p:to>
                                        <p:strVal val="visible"/>
                                      </p:to>
                                    </p:set>
                                    <p:anim calcmode="lin" valueType="num">
                                      <p:cBhvr>
                                        <p:cTn id="183" dur="1250" fill="hold"/>
                                        <p:tgtEl>
                                          <p:spTgt spid="20"/>
                                        </p:tgtEl>
                                        <p:attrNameLst>
                                          <p:attrName>ppt_w</p:attrName>
                                        </p:attrNameLst>
                                      </p:cBhvr>
                                      <p:tavLst>
                                        <p:tav tm="0">
                                          <p:val>
                                            <p:fltVal val="0"/>
                                          </p:val>
                                        </p:tav>
                                        <p:tav tm="100000">
                                          <p:val>
                                            <p:strVal val="#ppt_w"/>
                                          </p:val>
                                        </p:tav>
                                      </p:tavLst>
                                    </p:anim>
                                    <p:anim calcmode="lin" valueType="num">
                                      <p:cBhvr>
                                        <p:cTn id="184" dur="1250" fill="hold"/>
                                        <p:tgtEl>
                                          <p:spTgt spid="20"/>
                                        </p:tgtEl>
                                        <p:attrNameLst>
                                          <p:attrName>ppt_h</p:attrName>
                                        </p:attrNameLst>
                                      </p:cBhvr>
                                      <p:tavLst>
                                        <p:tav tm="0">
                                          <p:val>
                                            <p:fltVal val="0"/>
                                          </p:val>
                                        </p:tav>
                                        <p:tav tm="100000">
                                          <p:val>
                                            <p:strVal val="#ppt_h"/>
                                          </p:val>
                                        </p:tav>
                                      </p:tavLst>
                                    </p:anim>
                                    <p:animEffect transition="in" filter="fade">
                                      <p:cBhvr>
                                        <p:cTn id="185" dur="12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FAUNA EN NEG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61" y="-5308"/>
            <a:ext cx="9985169" cy="6863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3616432"/>
      </p:ext>
    </p:extLst>
  </p:cSld>
  <p:clrMapOvr>
    <a:masterClrMapping/>
  </p:clrMapOvr>
  <p:transition spd="slow" advTm="4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d7918d70ef1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37750" cy="6923088"/>
          </a:xfrm>
          <a:prstGeom prst="rect">
            <a:avLst/>
          </a:prstGeom>
          <a:noFill/>
          <a:extLst>
            <a:ext uri="{909E8E84-426E-40DD-AFC4-6F175D3DCCD1}">
              <a14:hiddenFill xmlns:a14="http://schemas.microsoft.com/office/drawing/2010/main">
                <a:solidFill>
                  <a:srgbClr val="FFFFFF"/>
                </a:solidFill>
              </a14:hiddenFill>
            </a:ext>
          </a:extLst>
        </p:spPr>
      </p:pic>
      <p:pic>
        <p:nvPicPr>
          <p:cNvPr id="9221" name="Picture 5" descr="black-swa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melanistic-animals-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223" name="Picture 7" descr="black-wolf-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
            <a:ext cx="9937750" cy="6823075"/>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black-monkey-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06923073"/>
      </p:ext>
    </p:extLst>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5" fill="hold" nodeType="after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randombar(vertical)">
                                      <p:cBhvr>
                                        <p:cTn id="7" dur="2000"/>
                                        <p:tgtEl>
                                          <p:spTgt spid="922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9221"/>
                                        </p:tgtEl>
                                        <p:attrNameLst>
                                          <p:attrName>style.visibility</p:attrName>
                                        </p:attrNameLst>
                                      </p:cBhvr>
                                      <p:to>
                                        <p:strVal val="visible"/>
                                      </p:to>
                                    </p:set>
                                    <p:animEffect transition="in" filter="checkerboard(across)">
                                      <p:cBhvr>
                                        <p:cTn id="12" dur="2000"/>
                                        <p:tgtEl>
                                          <p:spTgt spid="9221"/>
                                        </p:tgtEl>
                                      </p:cBhvr>
                                    </p:animEffect>
                                  </p:childTnLst>
                                </p:cTn>
                              </p:par>
                              <p:par>
                                <p:cTn id="13" presetID="47" presetClass="entr" presetSubtype="0" fill="hold" nodeType="withEffect">
                                  <p:stCondLst>
                                    <p:cond delay="0"/>
                                  </p:stCondLst>
                                  <p:childTnLst>
                                    <p:set>
                                      <p:cBhvr>
                                        <p:cTn id="14" dur="1" fill="hold">
                                          <p:stCondLst>
                                            <p:cond delay="0"/>
                                          </p:stCondLst>
                                        </p:cTn>
                                        <p:tgtEl>
                                          <p:spTgt spid="9221"/>
                                        </p:tgtEl>
                                        <p:attrNameLst>
                                          <p:attrName>style.visibility</p:attrName>
                                        </p:attrNameLst>
                                      </p:cBhvr>
                                      <p:to>
                                        <p:strVal val="visible"/>
                                      </p:to>
                                    </p:set>
                                    <p:animEffect transition="in" filter="fade">
                                      <p:cBhvr>
                                        <p:cTn id="15" dur="2000"/>
                                        <p:tgtEl>
                                          <p:spTgt spid="9221"/>
                                        </p:tgtEl>
                                      </p:cBhvr>
                                    </p:animEffect>
                                    <p:anim calcmode="lin" valueType="num">
                                      <p:cBhvr>
                                        <p:cTn id="16" dur="2000" fill="hold"/>
                                        <p:tgtEl>
                                          <p:spTgt spid="9221"/>
                                        </p:tgtEl>
                                        <p:attrNameLst>
                                          <p:attrName>ppt_x</p:attrName>
                                        </p:attrNameLst>
                                      </p:cBhvr>
                                      <p:tavLst>
                                        <p:tav tm="0">
                                          <p:val>
                                            <p:strVal val="#ppt_x"/>
                                          </p:val>
                                        </p:tav>
                                        <p:tav tm="100000">
                                          <p:val>
                                            <p:strVal val="#ppt_x"/>
                                          </p:val>
                                        </p:tav>
                                      </p:tavLst>
                                    </p:anim>
                                    <p:anim calcmode="lin" valueType="num">
                                      <p:cBhvr>
                                        <p:cTn id="17" dur="2000" fill="hold"/>
                                        <p:tgtEl>
                                          <p:spTgt spid="9221"/>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9222"/>
                                        </p:tgtEl>
                                        <p:attrNameLst>
                                          <p:attrName>style.visibility</p:attrName>
                                        </p:attrNameLst>
                                      </p:cBhvr>
                                      <p:to>
                                        <p:strVal val="visible"/>
                                      </p:to>
                                    </p:set>
                                    <p:animEffect transition="in" filter="wipe(down)">
                                      <p:cBhvr>
                                        <p:cTn id="22" dur="2000"/>
                                        <p:tgtEl>
                                          <p:spTgt spid="922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272" fill="hold" nodeType="clickEffect">
                                  <p:stCondLst>
                                    <p:cond delay="0"/>
                                  </p:stCondLst>
                                  <p:childTnLst>
                                    <p:set>
                                      <p:cBhvr>
                                        <p:cTn id="26" dur="1" fill="hold">
                                          <p:stCondLst>
                                            <p:cond delay="0"/>
                                          </p:stCondLst>
                                        </p:cTn>
                                        <p:tgtEl>
                                          <p:spTgt spid="9223"/>
                                        </p:tgtEl>
                                        <p:attrNameLst>
                                          <p:attrName>style.visibility</p:attrName>
                                        </p:attrNameLst>
                                      </p:cBhvr>
                                      <p:to>
                                        <p:strVal val="visible"/>
                                      </p:to>
                                    </p:set>
                                    <p:anim calcmode="lin" valueType="num">
                                      <p:cBhvr>
                                        <p:cTn id="27" dur="2000" fill="hold"/>
                                        <p:tgtEl>
                                          <p:spTgt spid="9223"/>
                                        </p:tgtEl>
                                        <p:attrNameLst>
                                          <p:attrName>ppt_w</p:attrName>
                                        </p:attrNameLst>
                                      </p:cBhvr>
                                      <p:tavLst>
                                        <p:tav tm="0">
                                          <p:val>
                                            <p:strVal val="2/3*#ppt_w"/>
                                          </p:val>
                                        </p:tav>
                                        <p:tav tm="100000">
                                          <p:val>
                                            <p:strVal val="#ppt_w"/>
                                          </p:val>
                                        </p:tav>
                                      </p:tavLst>
                                    </p:anim>
                                    <p:anim calcmode="lin" valueType="num">
                                      <p:cBhvr>
                                        <p:cTn id="28" dur="2000" fill="hold"/>
                                        <p:tgtEl>
                                          <p:spTgt spid="9223"/>
                                        </p:tgtEl>
                                        <p:attrNameLst>
                                          <p:attrName>ppt_h</p:attrName>
                                        </p:attrNameLst>
                                      </p:cBhvr>
                                      <p:tavLst>
                                        <p:tav tm="0">
                                          <p:val>
                                            <p:strVal val="2/3*#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7" presetClass="entr" presetSubtype="0" fill="hold" nodeType="clickEffect">
                                  <p:stCondLst>
                                    <p:cond delay="0"/>
                                  </p:stCondLst>
                                  <p:childTnLst>
                                    <p:set>
                                      <p:cBhvr>
                                        <p:cTn id="32" dur="1" fill="hold">
                                          <p:stCondLst>
                                            <p:cond delay="0"/>
                                          </p:stCondLst>
                                        </p:cTn>
                                        <p:tgtEl>
                                          <p:spTgt spid="9224"/>
                                        </p:tgtEl>
                                        <p:attrNameLst>
                                          <p:attrName>style.visibility</p:attrName>
                                        </p:attrNameLst>
                                      </p:cBhvr>
                                      <p:to>
                                        <p:strVal val="visible"/>
                                      </p:to>
                                    </p:set>
                                    <p:animEffect transition="in" filter="fade">
                                      <p:cBhvr>
                                        <p:cTn id="33" dur="2000"/>
                                        <p:tgtEl>
                                          <p:spTgt spid="9224"/>
                                        </p:tgtEl>
                                      </p:cBhvr>
                                    </p:animEffect>
                                    <p:anim calcmode="lin" valueType="num">
                                      <p:cBhvr>
                                        <p:cTn id="34" dur="2000" fill="hold"/>
                                        <p:tgtEl>
                                          <p:spTgt spid="9224"/>
                                        </p:tgtEl>
                                        <p:attrNameLst>
                                          <p:attrName>ppt_x</p:attrName>
                                        </p:attrNameLst>
                                      </p:cBhvr>
                                      <p:tavLst>
                                        <p:tav tm="0">
                                          <p:val>
                                            <p:strVal val="#ppt_x"/>
                                          </p:val>
                                        </p:tav>
                                        <p:tav tm="100000">
                                          <p:val>
                                            <p:strVal val="#ppt_x"/>
                                          </p:val>
                                        </p:tav>
                                      </p:tavLst>
                                    </p:anim>
                                    <p:anim calcmode="lin" valueType="num">
                                      <p:cBhvr>
                                        <p:cTn id="35" dur="2000" fill="hold"/>
                                        <p:tgtEl>
                                          <p:spTgt spid="92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RINOCERONTE NEG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5" y="0"/>
            <a:ext cx="10287000" cy="731743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347" y="138828"/>
            <a:ext cx="6120680" cy="1754326"/>
          </a:xfrm>
          <a:prstGeom prst="rect">
            <a:avLst/>
          </a:prstGeom>
        </p:spPr>
        <p:txBody>
          <a:bodyPr wrap="square">
            <a:spAutoFit/>
          </a:bodyPr>
          <a:lstStyle/>
          <a:p>
            <a:r>
              <a:rPr lang="es-ES" b="1" dirty="0">
                <a:solidFill>
                  <a:schemeClr val="bg1"/>
                </a:solidFill>
              </a:rPr>
              <a:t>Cada día mueren tres rinocerontes en el mundo para obtener sus cuernos. El reclamo llega desde la medicina tradicional china (que acapara el 80% del tráfico ilegal de especies), donde se utiliza para tratar el cáncer, aunque la comunidad científica refuta su eficacia. Un kilo de polvo de cuerno de rinoceronte cuesta 60.000 euros en el mercado chino. </a:t>
            </a:r>
          </a:p>
        </p:txBody>
      </p:sp>
    </p:spTree>
    <p:extLst>
      <p:ext uri="{BB962C8B-B14F-4D97-AF65-F5344CB8AC3E}">
        <p14:creationId xmlns:p14="http://schemas.microsoft.com/office/powerpoint/2010/main" val="2021394900"/>
      </p:ext>
    </p:extLst>
  </p:cSld>
  <p:clrMapOvr>
    <a:masterClrMapping/>
  </p:clrMapOvr>
  <p:transition spd="slow" advTm="21000">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pattFill prst="sphere">
          <a:fgClr>
            <a:schemeClr val="tx1"/>
          </a:fgClr>
          <a:bgClr>
            <a:schemeClr val="bg1"/>
          </a:bgClr>
        </a:pattFill>
        <a:effectLst/>
      </p:bgPr>
    </p:bg>
    <p:spTree>
      <p:nvGrpSpPr>
        <p:cNvPr id="1" name=""/>
        <p:cNvGrpSpPr/>
        <p:nvPr/>
      </p:nvGrpSpPr>
      <p:grpSpPr>
        <a:xfrm>
          <a:off x="0" y="0"/>
          <a:ext cx="0" cy="0"/>
          <a:chOff x="0" y="0"/>
          <a:chExt cx="0" cy="0"/>
        </a:xfrm>
      </p:grpSpPr>
      <p:pic>
        <p:nvPicPr>
          <p:cNvPr id="3074" name="Picture 2" descr="Resultado de imagen de REINOCERONTE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8475" y="-459432"/>
            <a:ext cx="7057107" cy="8352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757999"/>
      </p:ext>
    </p:extLst>
  </p:cSld>
  <p:clrMapOvr>
    <a:masterClrMapping/>
  </p:clrMapOvr>
  <p:transition spd="slow" advTm="12000">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all-blacks-animals-9"/>
          <p:cNvPicPr>
            <a:picLocks noChangeAspect="1" noChangeArrowheads="1"/>
          </p:cNvPicPr>
          <p:nvPr/>
        </p:nvPicPr>
        <p:blipFill>
          <a:blip r:embed="rId4">
            <a:extLst>
              <a:ext uri="{28A0092B-C50C-407E-A947-70E740481C1C}">
                <a14:useLocalDpi xmlns:a14="http://schemas.microsoft.com/office/drawing/2010/main" val="0"/>
              </a:ext>
            </a:extLst>
          </a:blip>
          <a:srcRect r="6683"/>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18-skink-21-Melanistic-All-Black-Animals"/>
          <p:cNvPicPr>
            <a:picLocks noChangeAspect="1" noChangeArrowheads="1"/>
          </p:cNvPicPr>
          <p:nvPr/>
        </p:nvPicPr>
        <p:blipFill>
          <a:blip r:embed="rId5">
            <a:extLst>
              <a:ext uri="{28A0092B-C50C-407E-A947-70E740481C1C}">
                <a14:useLocalDpi xmlns:a14="http://schemas.microsoft.com/office/drawing/2010/main" val="0"/>
              </a:ext>
            </a:extLst>
          </a:blip>
          <a:srcRect t="2754" b="3796"/>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19-wolf-21-Melanistic-All-Black-Animal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all-blacks-animals-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black-cat-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57" name="Picture 13" descr="black-cat-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25" y="-18678"/>
            <a:ext cx="9937750" cy="6858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59300444"/>
      </p:ext>
    </p:extLst>
  </p:cSld>
  <p:clrMapOvr>
    <a:masterClrMapping/>
  </p:clrMapOvr>
  <mc:AlternateContent xmlns:mc="http://schemas.openxmlformats.org/markup-compatibility/2006" xmlns:p14="http://schemas.microsoft.com/office/powerpoint/2010/main">
    <mc:Choice Requires="p14">
      <p:transition spd="slow" p14:dur="4400" advTm="6000">
        <p14:honeycomb/>
        <p:sndAc>
          <p:stSnd>
            <p:snd r:embed="rId3" name="ernesto cortazar - our love never dies.wav"/>
          </p:stSnd>
        </p:sndAc>
      </p:transition>
    </mc:Choice>
    <mc:Fallback xmlns="">
      <p:transition spd="slow" advTm="6000">
        <p:fade/>
        <p:sndAc>
          <p:stSnd>
            <p:snd r:embed="rId9" name="ernesto cortazar - our love never die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arn(outHorizontal)">
                                      <p:cBhvr>
                                        <p:cTn id="7" dur="2000"/>
                                        <p:tgtEl>
                                          <p:spTgt spid="61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9" presetClass="entr" presetSubtype="0" fill="hold" nodeType="clickEffect">
                                  <p:stCondLst>
                                    <p:cond delay="0"/>
                                  </p:stCondLst>
                                  <p:childTnLst>
                                    <p:set>
                                      <p:cBhvr>
                                        <p:cTn id="11" dur="1" fill="hold">
                                          <p:stCondLst>
                                            <p:cond delay="0"/>
                                          </p:stCondLst>
                                        </p:cTn>
                                        <p:tgtEl>
                                          <p:spTgt spid="6149"/>
                                        </p:tgtEl>
                                        <p:attrNameLst>
                                          <p:attrName>style.visibility</p:attrName>
                                        </p:attrNameLst>
                                      </p:cBhvr>
                                      <p:to>
                                        <p:strVal val="visible"/>
                                      </p:to>
                                    </p:set>
                                    <p:anim calcmode="lin" valueType="num">
                                      <p:cBhvr>
                                        <p:cTn id="12" dur="2000" fill="hold"/>
                                        <p:tgtEl>
                                          <p:spTgt spid="6149"/>
                                        </p:tgtEl>
                                        <p:attrNameLst>
                                          <p:attrName>ppt_x</p:attrName>
                                        </p:attrNameLst>
                                      </p:cBhvr>
                                      <p:tavLst>
                                        <p:tav tm="0">
                                          <p:val>
                                            <p:strVal val="#ppt_x-.2"/>
                                          </p:val>
                                        </p:tav>
                                        <p:tav tm="100000">
                                          <p:val>
                                            <p:strVal val="#ppt_x"/>
                                          </p:val>
                                        </p:tav>
                                      </p:tavLst>
                                    </p:anim>
                                    <p:anim calcmode="lin" valueType="num">
                                      <p:cBhvr>
                                        <p:cTn id="13" dur="2000" fill="hold"/>
                                        <p:tgtEl>
                                          <p:spTgt spid="6149"/>
                                        </p:tgtEl>
                                        <p:attrNameLst>
                                          <p:attrName>ppt_y</p:attrName>
                                        </p:attrNameLst>
                                      </p:cBhvr>
                                      <p:tavLst>
                                        <p:tav tm="0">
                                          <p:val>
                                            <p:strVal val="#ppt_y"/>
                                          </p:val>
                                        </p:tav>
                                        <p:tav tm="100000">
                                          <p:val>
                                            <p:strVal val="#ppt_y"/>
                                          </p:val>
                                        </p:tav>
                                      </p:tavLst>
                                    </p:anim>
                                    <p:animEffect transition="in" filter="wipe(right)" prLst="gradientSize: 0.1">
                                      <p:cBhvr>
                                        <p:cTn id="14" dur="2000"/>
                                        <p:tgtEl>
                                          <p:spTgt spid="6149"/>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1" fill="hold" nodeType="clickEffect">
                                  <p:stCondLst>
                                    <p:cond delay="0"/>
                                  </p:stCondLst>
                                  <p:childTnLst>
                                    <p:set>
                                      <p:cBhvr>
                                        <p:cTn id="18" dur="1" fill="hold">
                                          <p:stCondLst>
                                            <p:cond delay="0"/>
                                          </p:stCondLst>
                                        </p:cTn>
                                        <p:tgtEl>
                                          <p:spTgt spid="6150"/>
                                        </p:tgtEl>
                                        <p:attrNameLst>
                                          <p:attrName>style.visibility</p:attrName>
                                        </p:attrNameLst>
                                      </p:cBhvr>
                                      <p:to>
                                        <p:strVal val="visible"/>
                                      </p:to>
                                    </p:set>
                                    <p:animEffect transition="in" filter="wheel(1)">
                                      <p:cBhvr>
                                        <p:cTn id="19" dur="2000"/>
                                        <p:tgtEl>
                                          <p:spTgt spid="615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3" presetClass="entr" presetSubtype="272" fill="hold" nodeType="clickEffect">
                                  <p:stCondLst>
                                    <p:cond delay="0"/>
                                  </p:stCondLst>
                                  <p:childTnLst>
                                    <p:set>
                                      <p:cBhvr>
                                        <p:cTn id="23" dur="1" fill="hold">
                                          <p:stCondLst>
                                            <p:cond delay="0"/>
                                          </p:stCondLst>
                                        </p:cTn>
                                        <p:tgtEl>
                                          <p:spTgt spid="6151"/>
                                        </p:tgtEl>
                                        <p:attrNameLst>
                                          <p:attrName>style.visibility</p:attrName>
                                        </p:attrNameLst>
                                      </p:cBhvr>
                                      <p:to>
                                        <p:strVal val="visible"/>
                                      </p:to>
                                    </p:set>
                                    <p:anim calcmode="lin" valueType="num">
                                      <p:cBhvr>
                                        <p:cTn id="24" dur="2000" fill="hold"/>
                                        <p:tgtEl>
                                          <p:spTgt spid="6151"/>
                                        </p:tgtEl>
                                        <p:attrNameLst>
                                          <p:attrName>ppt_w</p:attrName>
                                        </p:attrNameLst>
                                      </p:cBhvr>
                                      <p:tavLst>
                                        <p:tav tm="0">
                                          <p:val>
                                            <p:strVal val="2/3*#ppt_w"/>
                                          </p:val>
                                        </p:tav>
                                        <p:tav tm="100000">
                                          <p:val>
                                            <p:strVal val="#ppt_w"/>
                                          </p:val>
                                        </p:tav>
                                      </p:tavLst>
                                    </p:anim>
                                    <p:anim calcmode="lin" valueType="num">
                                      <p:cBhvr>
                                        <p:cTn id="25" dur="2000" fill="hold"/>
                                        <p:tgtEl>
                                          <p:spTgt spid="6151"/>
                                        </p:tgtEl>
                                        <p:attrNameLst>
                                          <p:attrName>ppt_h</p:attrName>
                                        </p:attrNameLst>
                                      </p:cBhvr>
                                      <p:tavLst>
                                        <p:tav tm="0">
                                          <p:val>
                                            <p:strVal val="2/3*#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0" presetClass="entr" presetSubtype="0" fill="hold" nodeType="clickEffect">
                                  <p:stCondLst>
                                    <p:cond delay="0"/>
                                  </p:stCondLst>
                                  <p:childTnLst>
                                    <p:set>
                                      <p:cBhvr>
                                        <p:cTn id="29" dur="1" fill="hold">
                                          <p:stCondLst>
                                            <p:cond delay="0"/>
                                          </p:stCondLst>
                                        </p:cTn>
                                        <p:tgtEl>
                                          <p:spTgt spid="6156"/>
                                        </p:tgtEl>
                                        <p:attrNameLst>
                                          <p:attrName>style.visibility</p:attrName>
                                        </p:attrNameLst>
                                      </p:cBhvr>
                                      <p:to>
                                        <p:strVal val="visible"/>
                                      </p:to>
                                    </p:set>
                                    <p:animEffect transition="in" filter="wedge">
                                      <p:cBhvr>
                                        <p:cTn id="30" dur="2000"/>
                                        <p:tgtEl>
                                          <p:spTgt spid="6156"/>
                                        </p:tgtEl>
                                      </p:cBhvr>
                                    </p:animEffect>
                                  </p:childTnLst>
                                </p:cTn>
                              </p:par>
                              <p:par>
                                <p:cTn id="31" presetID="6" presetClass="entr" presetSubtype="32" fill="hold" nodeType="withEffect">
                                  <p:stCondLst>
                                    <p:cond delay="0"/>
                                  </p:stCondLst>
                                  <p:childTnLst>
                                    <p:set>
                                      <p:cBhvr>
                                        <p:cTn id="32" dur="1" fill="hold">
                                          <p:stCondLst>
                                            <p:cond delay="0"/>
                                          </p:stCondLst>
                                        </p:cTn>
                                        <p:tgtEl>
                                          <p:spTgt spid="6157"/>
                                        </p:tgtEl>
                                        <p:attrNameLst>
                                          <p:attrName>style.visibility</p:attrName>
                                        </p:attrNameLst>
                                      </p:cBhvr>
                                      <p:to>
                                        <p:strVal val="visible"/>
                                      </p:to>
                                    </p:set>
                                    <p:animEffect transition="in" filter="circle(out)">
                                      <p:cBhvr>
                                        <p:cTn id="33" dur="2000"/>
                                        <p:tgtEl>
                                          <p:spTgt spid="6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7-seal-Online-Photo-Books-21-Melanistic-All-Black-Animal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2"/>
          <p:cNvPicPr>
            <a:picLocks noChangeAspect="1" noChangeArrowheads="1"/>
          </p:cNvPicPr>
          <p:nvPr/>
        </p:nvPicPr>
        <p:blipFill>
          <a:blip r:embed="rId5">
            <a:extLst>
              <a:ext uri="{28A0092B-C50C-407E-A947-70E740481C1C}">
                <a14:useLocalDpi xmlns:a14="http://schemas.microsoft.com/office/drawing/2010/main" val="0"/>
              </a:ext>
            </a:extLst>
          </a:blip>
          <a:srcRect b="6944"/>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ll-blacks-animals-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13-Rabbit-21-Melanistic-All-Black-Animal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361" y="0"/>
            <a:ext cx="99377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13-Rabbit-21-Melanistic-All-Black-Animal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361" y="-1960"/>
            <a:ext cx="9937750" cy="6858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4026719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p:cTn id="7" dur="500" fill="hold"/>
                                        <p:tgtEl>
                                          <p:spTgt spid="3076"/>
                                        </p:tgtEl>
                                        <p:attrNameLst>
                                          <p:attrName>ppt_w</p:attrName>
                                        </p:attrNameLst>
                                      </p:cBhvr>
                                      <p:tavLst>
                                        <p:tav tm="0">
                                          <p:val>
                                            <p:fltVal val="0"/>
                                          </p:val>
                                        </p:tav>
                                        <p:tav tm="100000">
                                          <p:val>
                                            <p:strVal val="#ppt_w"/>
                                          </p:val>
                                        </p:tav>
                                      </p:tavLst>
                                    </p:anim>
                                    <p:anim calcmode="lin" valueType="num">
                                      <p:cBhvr>
                                        <p:cTn id="8" dur="500" fill="hold"/>
                                        <p:tgtEl>
                                          <p:spTgt spid="307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0" presetClass="entr" presetSubtype="0" fill="hold" nodeType="clickEffect">
                                  <p:stCondLst>
                                    <p:cond delay="0"/>
                                  </p:stCondLst>
                                  <p:childTnLst>
                                    <p:set>
                                      <p:cBhvr>
                                        <p:cTn id="12" dur="1" fill="hold">
                                          <p:stCondLst>
                                            <p:cond delay="0"/>
                                          </p:stCondLst>
                                        </p:cTn>
                                        <p:tgtEl>
                                          <p:spTgt spid="3078"/>
                                        </p:tgtEl>
                                        <p:attrNameLst>
                                          <p:attrName>style.visibility</p:attrName>
                                        </p:attrNameLst>
                                      </p:cBhvr>
                                      <p:to>
                                        <p:strVal val="visible"/>
                                      </p:to>
                                    </p:set>
                                    <p:animEffect transition="in" filter="wedge">
                                      <p:cBhvr>
                                        <p:cTn id="13" dur="500"/>
                                        <p:tgtEl>
                                          <p:spTgt spid="3078"/>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32" fill="hold" nodeType="clickEffect">
                                  <p:stCondLst>
                                    <p:cond delay="0"/>
                                  </p:stCondLst>
                                  <p:childTnLst>
                                    <p:set>
                                      <p:cBhvr>
                                        <p:cTn id="17" dur="1" fill="hold">
                                          <p:stCondLst>
                                            <p:cond delay="0"/>
                                          </p:stCondLst>
                                        </p:cTn>
                                        <p:tgtEl>
                                          <p:spTgt spid="3079"/>
                                        </p:tgtEl>
                                        <p:attrNameLst>
                                          <p:attrName>style.visibility</p:attrName>
                                        </p:attrNameLst>
                                      </p:cBhvr>
                                      <p:to>
                                        <p:strVal val="visible"/>
                                      </p:to>
                                    </p:set>
                                    <p:animEffect transition="in" filter="diamond(out)">
                                      <p:cBhvr>
                                        <p:cTn id="18" dur="500"/>
                                        <p:tgtEl>
                                          <p:spTgt spid="3079"/>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32" fill="hold" nodeType="clickEffect">
                                  <p:stCondLst>
                                    <p:cond delay="0"/>
                                  </p:stCondLst>
                                  <p:childTnLst>
                                    <p:set>
                                      <p:cBhvr>
                                        <p:cTn id="22" dur="1" fill="hold">
                                          <p:stCondLst>
                                            <p:cond delay="0"/>
                                          </p:stCondLst>
                                        </p:cTn>
                                        <p:tgtEl>
                                          <p:spTgt spid="3080"/>
                                        </p:tgtEl>
                                        <p:attrNameLst>
                                          <p:attrName>style.visibility</p:attrName>
                                        </p:attrNameLst>
                                      </p:cBhvr>
                                      <p:to>
                                        <p:strVal val="visible"/>
                                      </p:to>
                                    </p:set>
                                    <p:animEffect transition="in" filter="diamond(out)">
                                      <p:cBhvr>
                                        <p:cTn id="23" dur="500"/>
                                        <p:tgtEl>
                                          <p:spTgt spid="3080"/>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3081"/>
                                        </p:tgtEl>
                                        <p:attrNameLst>
                                          <p:attrName>style.visibility</p:attrName>
                                        </p:attrNameLst>
                                      </p:cBhvr>
                                      <p:to>
                                        <p:strVal val="visible"/>
                                      </p:to>
                                    </p:set>
                                    <p:animEffect transition="in" filter="wheel(1)">
                                      <p:cBhvr>
                                        <p:cTn id="28" dur="500"/>
                                        <p:tgtEl>
                                          <p:spTgt spid="3081"/>
                                        </p:tgtEl>
                                      </p:cBhvr>
                                    </p:animEffect>
                                  </p:childTnLst>
                                </p:cTn>
                              </p:par>
                            </p:childTnLst>
                          </p:cTn>
                        </p:par>
                        <p:par>
                          <p:cTn id="29" fill="hold">
                            <p:stCondLst>
                              <p:cond delay="500"/>
                            </p:stCondLst>
                            <p:childTnLst>
                              <p:par>
                                <p:cTn id="30" presetID="6" presetClass="entr" presetSubtype="32" fill="hold" nodeType="afterEffect">
                                  <p:stCondLst>
                                    <p:cond delay="0"/>
                                  </p:stCondLst>
                                  <p:childTnLst>
                                    <p:set>
                                      <p:cBhvr>
                                        <p:cTn id="31" dur="1" fill="hold">
                                          <p:stCondLst>
                                            <p:cond delay="0"/>
                                          </p:stCondLst>
                                        </p:cTn>
                                        <p:tgtEl>
                                          <p:spTgt spid="3082"/>
                                        </p:tgtEl>
                                        <p:attrNameLst>
                                          <p:attrName>style.visibility</p:attrName>
                                        </p:attrNameLst>
                                      </p:cBhvr>
                                      <p:to>
                                        <p:strVal val="visible"/>
                                      </p:to>
                                    </p:set>
                                    <p:animEffect transition="in" filter="circle(out)">
                                      <p:cBhvr>
                                        <p:cTn id="32" dur="500"/>
                                        <p:tgtEl>
                                          <p:spTgt spid="3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esultado de imagen de bellezas animal en neg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458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3737820"/>
      </p:ext>
    </p:extLst>
  </p:cSld>
  <p:clrMapOvr>
    <a:masterClrMapping/>
  </p:clrMapOvr>
  <p:transition spd="slow" advTm="6000">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d-achtergrond-met-zwart-paard-bij-het-wa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613472"/>
      </p:ext>
    </p:extLst>
  </p:cSld>
  <p:clrMapOvr>
    <a:masterClrMapping/>
  </p:clrMapOvr>
  <p:transition spd="slow" advTm="6000">
    <p:circl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esultado de imagen de bellezas animal en negro"/>
          <p:cNvPicPr>
            <a:picLocks noChangeAspect="1" noChangeArrowheads="1"/>
          </p:cNvPicPr>
          <p:nvPr/>
        </p:nvPicPr>
        <p:blipFill rotWithShape="1">
          <a:blip r:embed="rId2">
            <a:extLst>
              <a:ext uri="{28A0092B-C50C-407E-A947-70E740481C1C}">
                <a14:useLocalDpi xmlns:a14="http://schemas.microsoft.com/office/drawing/2010/main" val="0"/>
              </a:ext>
            </a:extLst>
          </a:blip>
          <a:srcRect b="24682"/>
          <a:stretch/>
        </p:blipFill>
        <p:spPr bwMode="auto">
          <a:xfrm>
            <a:off x="0" y="-2475656"/>
            <a:ext cx="10133949" cy="9333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90571"/>
      </p:ext>
    </p:extLst>
  </p:cSld>
  <p:clrMapOvr>
    <a:masterClrMapping/>
  </p:clrMapOvr>
  <p:transition spd="slow" advTm="6000">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FAUNA EN NEG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8" y="-171400"/>
            <a:ext cx="9945558" cy="7351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819779"/>
      </p:ext>
    </p:extLst>
  </p:cSld>
  <p:clrMapOvr>
    <a:masterClrMapping/>
  </p:clrMapOvr>
  <p:transition spd="slow" advTm="6000">
    <p:circl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pattFill prst="sphere">
          <a:fgClr>
            <a:schemeClr val="tx1"/>
          </a:fgClr>
          <a:bgClr>
            <a:schemeClr val="bg1"/>
          </a:bgClr>
        </a:pattFill>
        <a:effectLst/>
      </p:bgPr>
    </p:bg>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2134" y="0"/>
            <a:ext cx="605755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4924130"/>
      </p:ext>
    </p:extLst>
  </p:cSld>
  <p:clrMapOvr>
    <a:masterClrMapping/>
  </p:clrMapOvr>
  <p:transition spd="slow" advTm="6000">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sultado de imagen de conejo negro y blanco"/>
          <p:cNvPicPr>
            <a:picLocks noChangeAspect="1" noChangeArrowheads="1"/>
          </p:cNvPicPr>
          <p:nvPr/>
        </p:nvPicPr>
        <p:blipFill rotWithShape="1">
          <a:blip r:embed="rId2">
            <a:extLst>
              <a:ext uri="{28A0092B-C50C-407E-A947-70E740481C1C}">
                <a14:useLocalDpi xmlns:a14="http://schemas.microsoft.com/office/drawing/2010/main" val="0"/>
              </a:ext>
            </a:extLst>
          </a:blip>
          <a:srcRect t="11456" r="10964"/>
          <a:stretch/>
        </p:blipFill>
        <p:spPr bwMode="auto">
          <a:xfrm>
            <a:off x="-1" y="-10344"/>
            <a:ext cx="9937751" cy="7094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597710"/>
      </p:ext>
    </p:extLst>
  </p:cSld>
  <p:clrMapOvr>
    <a:masterClrMapping/>
  </p:clrMapOvr>
  <p:transition spd="slow" advTm="7000">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esultado de imagen de MOFETA negra"/>
          <p:cNvPicPr>
            <a:picLocks noChangeAspect="1" noChangeArrowheads="1"/>
          </p:cNvPicPr>
          <p:nvPr/>
        </p:nvPicPr>
        <p:blipFill rotWithShape="1">
          <a:blip r:embed="rId2">
            <a:extLst>
              <a:ext uri="{28A0092B-C50C-407E-A947-70E740481C1C}">
                <a14:useLocalDpi xmlns:a14="http://schemas.microsoft.com/office/drawing/2010/main" val="0"/>
              </a:ext>
            </a:extLst>
          </a:blip>
          <a:srcRect t="14557" b="15137"/>
          <a:stretch/>
        </p:blipFill>
        <p:spPr bwMode="auto">
          <a:xfrm>
            <a:off x="2976" y="22870"/>
            <a:ext cx="9934774" cy="6835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21112"/>
      </p:ext>
    </p:extLst>
  </p:cSld>
  <p:clrMapOvr>
    <a:masterClrMapping/>
  </p:clrMapOvr>
  <p:transition spd="slow" advTm="6000">
    <p:circl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animales en negro y blan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4288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8649530"/>
      </p:ext>
    </p:extLst>
  </p:cSld>
  <p:clrMapOvr>
    <a:masterClrMapping/>
  </p:clrMapOvr>
  <p:transition spd="slow" advTm="6000">
    <p:circl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7" y="0"/>
            <a:ext cx="99446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663733"/>
      </p:ext>
    </p:extLst>
  </p:cSld>
  <p:clrMapOvr>
    <a:masterClrMapping/>
  </p:clrMapOvr>
  <p:transition spd="slow" advTm="6000">
    <p:circl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sultado de imagen de culebra negra"/>
          <p:cNvPicPr>
            <a:picLocks noChangeAspect="1" noChangeArrowheads="1"/>
          </p:cNvPicPr>
          <p:nvPr/>
        </p:nvPicPr>
        <p:blipFill rotWithShape="1">
          <a:blip r:embed="rId2">
            <a:extLst>
              <a:ext uri="{28A0092B-C50C-407E-A947-70E740481C1C}">
                <a14:useLocalDpi xmlns:a14="http://schemas.microsoft.com/office/drawing/2010/main" val="0"/>
              </a:ext>
            </a:extLst>
          </a:blip>
          <a:srcRect t="4909" b="6721"/>
          <a:stretch/>
        </p:blipFill>
        <p:spPr bwMode="auto">
          <a:xfrm>
            <a:off x="-47476" y="-1910"/>
            <a:ext cx="9985226" cy="6859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632974"/>
      </p:ext>
    </p:extLst>
  </p:cSld>
  <p:clrMapOvr>
    <a:masterClrMapping/>
  </p:clrMapOvr>
  <p:transition spd="slow" advTm="12000">
    <p:circl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1301"/>
            <a:ext cx="9937750" cy="8074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459711"/>
      </p:ext>
    </p:extLst>
  </p:cSld>
  <p:clrMapOvr>
    <a:masterClrMapping/>
  </p:clrMapOvr>
  <p:transition spd="slow" advTm="12000">
    <p:circl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oso l neg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9666"/>
            <a:ext cx="9937750" cy="7661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333300"/>
      </p:ext>
    </p:extLst>
  </p:cSld>
  <p:clrMapOvr>
    <a:masterClrMapping/>
  </p:clrMapOvr>
  <p:transition spd="slow" advTm="12000">
    <p:circl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ultado de imagen de oso l neg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15" y="0"/>
            <a:ext cx="1026841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336973" y="533708"/>
            <a:ext cx="1365374" cy="369332"/>
          </a:xfrm>
          <a:prstGeom prst="rect">
            <a:avLst/>
          </a:prstGeom>
          <a:solidFill>
            <a:srgbClr val="00FFFF"/>
          </a:solidFill>
        </p:spPr>
        <p:txBody>
          <a:bodyPr wrap="none" rtlCol="0">
            <a:spAutoFit/>
          </a:bodyPr>
          <a:lstStyle/>
          <a:p>
            <a:r>
              <a:rPr lang="es-ES" dirty="0" smtClean="0"/>
              <a:t>CACHORROS</a:t>
            </a:r>
            <a:endParaRPr lang="es-ES" dirty="0"/>
          </a:p>
        </p:txBody>
      </p:sp>
      <p:pic>
        <p:nvPicPr>
          <p:cNvPr id="26628" name="Picture 4" descr="Resultado de imagen de oso l neg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0294" y="-19422"/>
            <a:ext cx="2718304" cy="3133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219116"/>
      </p:ext>
    </p:extLst>
  </p:cSld>
  <p:clrMapOvr>
    <a:masterClrMapping/>
  </p:clrMapOvr>
  <p:transition spd="slow" advTm="12000">
    <p:circl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Resultado de imagen de oso panda v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3313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64457"/>
      </p:ext>
    </p:extLst>
  </p:cSld>
  <p:clrMapOvr>
    <a:masterClrMapping/>
  </p:clrMapOvr>
  <p:transition spd="slow" advTm="12000">
    <p:circl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ANIMALES  negro GIF&quo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84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83853"/>
      </p:ext>
    </p:extLst>
  </p:cSld>
  <p:clrMapOvr>
    <a:masterClrMapping/>
  </p:clrMapOvr>
  <p:transition spd="slow" advTm="8000">
    <p:circl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ANIMALES  negro GIF&quo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521" y="-26988"/>
            <a:ext cx="10084680" cy="6884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449171"/>
      </p:ext>
    </p:extLst>
  </p:cSld>
  <p:clrMapOvr>
    <a:masterClrMapping/>
  </p:clrMapOvr>
  <p:transition spd="slow" advTm="8000">
    <p:circl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Repin if you think it is cute, follow me if you would like one ,like if you have one! Perros Pequeños, Perros Graciosos, Animales Perros, Animales Bebé Bonitos, Fotos De Perros, Perros Bonitos, Perros Lindos, Pug Negro, Perritos Adora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79512"/>
            <a:ext cx="9942041" cy="9144001"/>
          </a:xfrm>
          <a:prstGeom prst="rect">
            <a:avLst/>
          </a:prstGeom>
          <a:noFill/>
          <a:extLst>
            <a:ext uri="{909E8E84-426E-40DD-AFC4-6F175D3DCCD1}">
              <a14:hiddenFill xmlns:a14="http://schemas.microsoft.com/office/drawing/2010/main">
                <a:solidFill>
                  <a:srgbClr val="FFFFFF"/>
                </a:solidFill>
              </a14:hiddenFill>
            </a:ext>
          </a:extLst>
        </p:spPr>
      </p:pic>
      <p:sp>
        <p:nvSpPr>
          <p:cNvPr id="5" name="4 Rombo"/>
          <p:cNvSpPr/>
          <p:nvPr/>
        </p:nvSpPr>
        <p:spPr>
          <a:xfrm>
            <a:off x="3027910" y="1493838"/>
            <a:ext cx="4037211"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2114817" y="861359"/>
            <a:ext cx="2395537"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5536887" y="858977"/>
            <a:ext cx="2393950"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991008" y="3951329"/>
            <a:ext cx="2405063"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5463561" y="4006264"/>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997157" y="576264"/>
            <a:ext cx="260175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633317" y="193088"/>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571344" y="504170"/>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950235" y="146984"/>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602816" y="4206916"/>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1059344" y="4635541"/>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928600" y="4357895"/>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6549711" y="4786521"/>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416103" y="2000252"/>
            <a:ext cx="3271176"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649018" y="2286000"/>
            <a:ext cx="2794992"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2497708459"/>
      </p:ext>
    </p:extLst>
  </p:cSld>
  <p:clrMapOvr>
    <a:masterClrMapping/>
  </p:clrMapOvr>
  <p:transition spd="slow" advClick="0" advTm="9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53" presetClass="entr" presetSubtype="16" fill="hold" nodeType="withEffect">
                                  <p:stCondLst>
                                    <p:cond delay="2000"/>
                                  </p:stCondLst>
                                  <p:childTnLst>
                                    <p:set>
                                      <p:cBhvr>
                                        <p:cTn id="182" dur="1" fill="hold">
                                          <p:stCondLst>
                                            <p:cond delay="0"/>
                                          </p:stCondLst>
                                        </p:cTn>
                                        <p:tgtEl>
                                          <p:spTgt spid="21"/>
                                        </p:tgtEl>
                                        <p:attrNameLst>
                                          <p:attrName>style.visibility</p:attrName>
                                        </p:attrNameLst>
                                      </p:cBhvr>
                                      <p:to>
                                        <p:strVal val="visible"/>
                                      </p:to>
                                    </p:set>
                                    <p:anim calcmode="lin" valueType="num">
                                      <p:cBhvr>
                                        <p:cTn id="183" dur="1250" fill="hold"/>
                                        <p:tgtEl>
                                          <p:spTgt spid="21"/>
                                        </p:tgtEl>
                                        <p:attrNameLst>
                                          <p:attrName>ppt_w</p:attrName>
                                        </p:attrNameLst>
                                      </p:cBhvr>
                                      <p:tavLst>
                                        <p:tav tm="0">
                                          <p:val>
                                            <p:fltVal val="0"/>
                                          </p:val>
                                        </p:tav>
                                        <p:tav tm="100000">
                                          <p:val>
                                            <p:strVal val="#ppt_w"/>
                                          </p:val>
                                        </p:tav>
                                      </p:tavLst>
                                    </p:anim>
                                    <p:anim calcmode="lin" valueType="num">
                                      <p:cBhvr>
                                        <p:cTn id="184" dur="1250" fill="hold"/>
                                        <p:tgtEl>
                                          <p:spTgt spid="21"/>
                                        </p:tgtEl>
                                        <p:attrNameLst>
                                          <p:attrName>ppt_h</p:attrName>
                                        </p:attrNameLst>
                                      </p:cBhvr>
                                      <p:tavLst>
                                        <p:tav tm="0">
                                          <p:val>
                                            <p:fltVal val="0"/>
                                          </p:val>
                                        </p:tav>
                                        <p:tav tm="100000">
                                          <p:val>
                                            <p:strVal val="#ppt_h"/>
                                          </p:val>
                                        </p:tav>
                                      </p:tavLst>
                                    </p:anim>
                                    <p:animEffect transition="in" filter="fade">
                                      <p:cBhvr>
                                        <p:cTn id="185" dur="1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pattFill prst="sphere">
          <a:fgClr>
            <a:schemeClr val="tx1"/>
          </a:fgClr>
          <a:bgClr>
            <a:schemeClr val="bg1"/>
          </a:bgClr>
        </a:pattFill>
        <a:effectLst/>
      </p:bgPr>
    </p:bg>
    <p:spTree>
      <p:nvGrpSpPr>
        <p:cNvPr id="1" name=""/>
        <p:cNvGrpSpPr/>
        <p:nvPr/>
      </p:nvGrpSpPr>
      <p:grpSpPr>
        <a:xfrm>
          <a:off x="0" y="0"/>
          <a:ext cx="0" cy="0"/>
          <a:chOff x="0" y="0"/>
          <a:chExt cx="0" cy="0"/>
        </a:xfrm>
      </p:grpSpPr>
      <p:pic>
        <p:nvPicPr>
          <p:cNvPr id="3074" name="Picture 2" descr="Resultado de imagen de ANIMALES  negro GIF&quo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80443" y="908720"/>
            <a:ext cx="7705180" cy="525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593891"/>
      </p:ext>
    </p:extLst>
  </p:cSld>
  <p:clrMapOvr>
    <a:masterClrMapping/>
  </p:clrMapOvr>
  <p:transition spd="slow" advTm="12000">
    <p:circl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1000" contrast="63000"/>
          </a:blip>
          <a:srcRect/>
          <a:stretch>
            <a:fillRect/>
          </a:stretch>
        </p:blipFill>
        <p:spPr bwMode="auto">
          <a:xfrm>
            <a:off x="75648" y="-5714"/>
            <a:ext cx="99377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1176" y="3391187"/>
            <a:ext cx="6858000" cy="7564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470928" y="3391187"/>
            <a:ext cx="6858000" cy="7564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9377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97311" y="5803932"/>
            <a:ext cx="65485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00133" y="501226"/>
            <a:ext cx="388054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87811" y="3"/>
            <a:ext cx="380186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12 de febrero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19:36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378158" y="5611366"/>
            <a:ext cx="2183215" cy="934064"/>
          </a:xfrm>
          <a:prstGeom prst="rect">
            <a:avLst/>
          </a:prstGeom>
          <a:noFill/>
        </p:spPr>
      </p:pic>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803246" y="3276600"/>
            <a:ext cx="331258"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99377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9377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53179" y="0"/>
            <a:ext cx="53001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99377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42219" y="4724402"/>
            <a:ext cx="289851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28279" y="4191000"/>
            <a:ext cx="2567252"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89173" y="4876800"/>
            <a:ext cx="132503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79702"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993775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471987" y="838200"/>
            <a:ext cx="5244924"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6|5.9|5.9|6"/>
</p:tagLst>
</file>

<file path=ppt/tags/tag2.xml><?xml version="1.0" encoding="utf-8"?>
<p:tagLst xmlns:a="http://schemas.openxmlformats.org/drawingml/2006/main" xmlns:r="http://schemas.openxmlformats.org/officeDocument/2006/relationships" xmlns:p="http://schemas.openxmlformats.org/presentationml/2006/main">
  <p:tag name="TIMING" val="|6.2|6.2|5.8|6.2"/>
</p:tagLst>
</file>

<file path=ppt/tags/tag3.xml><?xml version="1.0" encoding="utf-8"?>
<p:tagLst xmlns:a="http://schemas.openxmlformats.org/drawingml/2006/main" xmlns:r="http://schemas.openxmlformats.org/officeDocument/2006/relationships" xmlns:p="http://schemas.openxmlformats.org/presentationml/2006/main">
  <p:tag name="TIMING" val="|6.2|6|6|5.9"/>
</p:tagLst>
</file>

<file path=ppt/tags/tag4.xml><?xml version="1.0" encoding="utf-8"?>
<p:tagLst xmlns:a="http://schemas.openxmlformats.org/drawingml/2006/main" xmlns:r="http://schemas.openxmlformats.org/officeDocument/2006/relationships" xmlns:p="http://schemas.openxmlformats.org/presentationml/2006/main">
  <p:tag name="TIMING" val="|6.2|6.2|5.5|6"/>
</p:tagLst>
</file>

<file path=ppt/tags/tag5.xml><?xml version="1.0" encoding="utf-8"?>
<p:tagLst xmlns:a="http://schemas.openxmlformats.org/drawingml/2006/main" xmlns:r="http://schemas.openxmlformats.org/officeDocument/2006/relationships" xmlns:p="http://schemas.openxmlformats.org/presentationml/2006/main">
  <p:tag name="TIMING" val="|6.3|5.8|6.3|6"/>
</p:tagLst>
</file>

<file path=ppt/tags/tag6.xml><?xml version="1.0" encoding="utf-8"?>
<p:tagLst xmlns:a="http://schemas.openxmlformats.org/drawingml/2006/main" xmlns:r="http://schemas.openxmlformats.org/officeDocument/2006/relationships" xmlns:p="http://schemas.openxmlformats.org/presentationml/2006/main">
  <p:tag name="TIMING" val="|6.6|6|6|6.2"/>
</p:tagLst>
</file>

<file path=ppt/theme/theme1.xml><?xml version="1.0" encoding="utf-8"?>
<a:theme xmlns:a="http://schemas.openxmlformats.org/drawingml/2006/main" name="fauna en blanco y neg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fauna en blanco y negro-</Template>
  <TotalTime>12</TotalTime>
  <Words>664</Words>
  <Application>Microsoft Office PowerPoint</Application>
  <PresentationFormat>Personalizado</PresentationFormat>
  <Paragraphs>41</Paragraphs>
  <Slides>61</Slides>
  <Notes>0</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fauna en blanco y negro-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8</cp:revision>
  <dcterms:created xsi:type="dcterms:W3CDTF">2020-02-12T18:35:55Z</dcterms:created>
  <dcterms:modified xsi:type="dcterms:W3CDTF">2020-02-12T18:48:46Z</dcterms:modified>
</cp:coreProperties>
</file>