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4" r:id="rId3"/>
    <p:sldId id="306" r:id="rId4"/>
    <p:sldId id="261" r:id="rId5"/>
    <p:sldId id="258" r:id="rId6"/>
    <p:sldId id="305" r:id="rId7"/>
    <p:sldId id="262" r:id="rId8"/>
    <p:sldId id="263" r:id="rId9"/>
    <p:sldId id="264" r:id="rId10"/>
    <p:sldId id="259" r:id="rId11"/>
    <p:sldId id="265" r:id="rId12"/>
    <p:sldId id="266" r:id="rId13"/>
    <p:sldId id="267" r:id="rId14"/>
    <p:sldId id="257" r:id="rId15"/>
    <p:sldId id="260" r:id="rId16"/>
    <p:sldId id="268" r:id="rId17"/>
    <p:sldId id="269" r:id="rId18"/>
    <p:sldId id="273" r:id="rId19"/>
    <p:sldId id="270" r:id="rId20"/>
    <p:sldId id="271" r:id="rId21"/>
    <p:sldId id="272" r:id="rId22"/>
    <p:sldId id="274" r:id="rId23"/>
    <p:sldId id="275" r:id="rId24"/>
    <p:sldId id="277" r:id="rId25"/>
    <p:sldId id="280" r:id="rId26"/>
    <p:sldId id="281" r:id="rId27"/>
    <p:sldId id="286" r:id="rId28"/>
    <p:sldId id="287" r:id="rId29"/>
    <p:sldId id="282" r:id="rId30"/>
    <p:sldId id="276" r:id="rId31"/>
    <p:sldId id="283" r:id="rId32"/>
    <p:sldId id="288" r:id="rId33"/>
    <p:sldId id="289" r:id="rId34"/>
    <p:sldId id="284" r:id="rId35"/>
    <p:sldId id="290" r:id="rId36"/>
    <p:sldId id="298" r:id="rId37"/>
    <p:sldId id="291" r:id="rId38"/>
    <p:sldId id="293" r:id="rId39"/>
    <p:sldId id="294" r:id="rId40"/>
    <p:sldId id="296" r:id="rId41"/>
    <p:sldId id="295" r:id="rId42"/>
    <p:sldId id="297" r:id="rId43"/>
    <p:sldId id="299" r:id="rId44"/>
    <p:sldId id="300" r:id="rId45"/>
    <p:sldId id="302" r:id="rId46"/>
    <p:sldId id="303" r:id="rId47"/>
    <p:sldId id="307" r:id="rId4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ybI/YCffpXZaktRVXAk+w" hashData="RUWeNPJW8dnmdyq9UsfoV6UPrL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00C8"/>
    <a:srgbClr val="CC6600"/>
    <a:srgbClr val="FF6600"/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643" autoAdjust="0"/>
    <p:restoredTop sz="94660"/>
  </p:normalViewPr>
  <p:slideViewPr>
    <p:cSldViewPr>
      <p:cViewPr>
        <p:scale>
          <a:sx n="400" d="100"/>
          <a:sy n="400" d="100"/>
        </p:scale>
        <p:origin x="5910" y="41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81060-BA93-45D6-8C10-00922E994C8A}" type="datetimeFigureOut">
              <a:rPr lang="es-PE" smtClean="0"/>
              <a:pPr/>
              <a:t>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F5361-9C92-4AA4-B2E2-9E86C74084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63 CuadroTexto"/>
          <p:cNvSpPr txBox="1"/>
          <p:nvPr/>
        </p:nvSpPr>
        <p:spPr>
          <a:xfrm>
            <a:off x="3714744" y="-928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5" name="64 Imagen" descr="51456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66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18482726">
            <a:off x="4531031" y="622288"/>
            <a:ext cx="2163406" cy="224358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084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000100" y="285734"/>
            <a:ext cx="3567107" cy="608829"/>
          </a:xfrm>
          <a:prstGeom prst="rect">
            <a:avLst/>
          </a:prstGeom>
          <a:noFill/>
        </p:spPr>
      </p:pic>
      <p:pic>
        <p:nvPicPr>
          <p:cNvPr id="4608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571604" y="1285866"/>
            <a:ext cx="2357454" cy="580068"/>
          </a:xfrm>
          <a:prstGeom prst="rect">
            <a:avLst/>
          </a:prstGeom>
          <a:noFill/>
        </p:spPr>
      </p:pic>
      <p:pic>
        <p:nvPicPr>
          <p:cNvPr id="4608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285984" y="2285998"/>
            <a:ext cx="1019172" cy="522997"/>
          </a:xfrm>
          <a:prstGeom prst="rect">
            <a:avLst/>
          </a:prstGeom>
          <a:noFill/>
        </p:spPr>
      </p:pic>
      <p:pic>
        <p:nvPicPr>
          <p:cNvPr id="4609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214414" y="3357568"/>
            <a:ext cx="3352794" cy="591670"/>
          </a:xfrm>
          <a:prstGeom prst="rect">
            <a:avLst/>
          </a:prstGeom>
          <a:noFill/>
        </p:spPr>
      </p:pic>
      <p:pic>
        <p:nvPicPr>
          <p:cNvPr id="46092" name="Picture 12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1643042" y="4214824"/>
            <a:ext cx="2381250" cy="285750"/>
          </a:xfrm>
          <a:prstGeom prst="rect">
            <a:avLst/>
          </a:prstGeom>
          <a:noFill/>
        </p:spPr>
      </p:pic>
      <p:pic>
        <p:nvPicPr>
          <p:cNvPr id="23" name="22 Imagen" descr="51456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Dan_Gibson_39_s_Solitudes-_Dawning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000"/>
                            </p:stCondLst>
                            <p:childTnLst>
                              <p:par>
                                <p:cTn id="1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6000"/>
                            </p:stCondLst>
                            <p:childTnLst>
                              <p:par>
                                <p:cTn id="17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8000"/>
                            </p:stCondLst>
                            <p:childTnLst>
                              <p:par>
                                <p:cTn id="18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8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6" name="Picture 2" descr="Resultado de imagen para guacamayo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95304">
            <a:off x="4220390" y="534483"/>
            <a:ext cx="4659586" cy="298607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71472" y="500048"/>
            <a:ext cx="528641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latin typeface="Agency FB" pitchFamily="34" charset="0"/>
              </a:rPr>
              <a:t>Los guacamayos forman parte de la familia de los loros y son especialmente hermosos y coloridos.</a:t>
            </a:r>
          </a:p>
          <a:p>
            <a:r>
              <a:rPr lang="es-PE" sz="1600" b="1" dirty="0" smtClean="0">
                <a:latin typeface="Agency FB" pitchFamily="34" charset="0"/>
              </a:rPr>
              <a:t>Muchos guacamayos tienen un plumaje muy brillante. Su colorido encaja a la perfección en las selvas tropicales de América Central y del Sur, con sus verdes hojas y sus frutas y flores de vistosos colores. Estas aves presumen de pico grande y robusto, que rompe con facilidad frutos secos y semillas. Su lengua seca y escamosa tiene un hueso que las convierte en una eficaz herramienta para golpear las frutas.</a:t>
            </a:r>
          </a:p>
          <a:p>
            <a:r>
              <a:rPr lang="es-PE" sz="1600" b="1" dirty="0" smtClean="0">
                <a:latin typeface="Agency FB" pitchFamily="34" charset="0"/>
              </a:rPr>
              <a:t>La forma de las patas de los guacamayos les permite agarrarse a las ramas y coger, sujetar y examinar todo tipo de cosas. Estas aves lucen con elegancia sus colas, que son muy largas.</a:t>
            </a:r>
          </a:p>
          <a:p>
            <a:r>
              <a:rPr lang="es-PE" sz="1600" b="1" dirty="0" smtClean="0">
                <a:latin typeface="Agency FB" pitchFamily="34" charset="0"/>
              </a:rPr>
              <a:t>Los guacamayos son aves inteligentes y sociales que suelen juntarse en bandadas de entre 10 y 30 miembros. Sus graznidos y chillidos retumban a través de la selva. Además, vocalizan para comunicarse con los demás miembros de la bandada, marcar territorio e identificarse entre ellos. Algunas especies incluso imitan el habla humana.</a:t>
            </a:r>
          </a:p>
          <a:p>
            <a:endParaRPr lang="es-PE" sz="1600" b="1" dirty="0"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a262941e164c5343963fae5e203c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d68e04bd9fcecb525618a329c6ed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2050" name="Picture 2" descr="Resultado de imagen para guacamayo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49950">
            <a:off x="4203948" y="865989"/>
            <a:ext cx="4659586" cy="298607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71473" y="857238"/>
            <a:ext cx="51435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latin typeface="Agency FB" pitchFamily="34" charset="0"/>
              </a:rPr>
              <a:t>Las bandadas duermen en los árboles por la noche y por la mañana vuelan largas distancias para conseguir frutas, frutos secos, insectos y caracoles con los que alimentarse. Algunas especies también comen tierra húmeda, lo que les ayuda a neutralizar las sustancias químicas de las frutas y a relajar el estómago.</a:t>
            </a:r>
          </a:p>
          <a:p>
            <a:r>
              <a:rPr lang="es-PE" sz="1600" b="1" dirty="0" smtClean="0">
                <a:latin typeface="Agency FB" pitchFamily="34" charset="0"/>
              </a:rPr>
              <a:t>Los guacamayos se emparejan para toda la vida. No sólo se aparean juntos, sino que también comparten la comida y se acicalan juntos. En la época de gestación, las hembras incuban los huevos mientras el macho sale a cazar y lleva comida al nido.</a:t>
            </a:r>
          </a:p>
          <a:p>
            <a:r>
              <a:rPr lang="es-PE" sz="1600" b="1" dirty="0" smtClean="0">
                <a:latin typeface="Agency FB" pitchFamily="34" charset="0"/>
              </a:rPr>
              <a:t>Hay 17 especies distintas de guacamayos y muchas están amenazadas. Estos traviesos animalitos son muy apreciados como mascotas y muchos son atrapados de forma ilegal para abastecer este mercado. Las selvas tropicales, donde viven muchas especies, también están desapareciendo a un ritmo alarmante.</a:t>
            </a:r>
          </a:p>
          <a:p>
            <a:endParaRPr lang="es-PE" sz="1600" b="1" dirty="0"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3108b2ad96765090aa933ce15cbc1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570dd2fc6dc83e27dc84cdaa3795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f26d8446185ed64586d3a8fb708d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1fffd18ceb09250d20f7ba1ef5a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69000">
                <a:srgbClr val="FF66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42974" y="-1071588"/>
            <a:ext cx="10072758" cy="7715304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dd81f57eef0f2daff1d7c8d8aa30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3679037" y="-15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0">
                <a:srgbClr val="00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679037" y="217882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0">
                <a:srgbClr val="00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679037" y="-1035857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0">
                <a:srgbClr val="00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679037" y="-464377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0">
                <a:srgbClr val="00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79037" y="1678763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0">
                <a:srgbClr val="00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79037" y="11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0">
                <a:srgbClr val="00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f556fbee8168b041a15df9744564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0"/>
            <a:ext cx="9358346" cy="52640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863" y="2256946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6013" y="2767008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07047" y="2256946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06897" y="2767008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21460" y="2256944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21310" y="2767006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64370" y="2256944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64220" y="2767006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07342" y="2256948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07192" y="2767010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50252" y="2256948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50102" y="2767010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11740" y="2266938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11575" y="2757010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50948" y="2266938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50783" y="2757010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40171" y="2266938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40006" y="2757010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65062" y="2266938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64897" y="2757010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15015" y="2266937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14850" y="2757009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39906" y="2266937"/>
            <a:ext cx="1436649" cy="170764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39741" y="2757009"/>
            <a:ext cx="1436649" cy="170766"/>
          </a:xfrm>
          <a:prstGeom prst="rect">
            <a:avLst/>
          </a:prstGeom>
          <a:gradFill flip="none" rotWithShape="1">
            <a:gsLst>
              <a:gs pos="55000">
                <a:srgbClr val="00B0F0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ffa8e0c153878025b892e5bcc35e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5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1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29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67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5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1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71500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072166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715140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14376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500926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858148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215306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01090" y="1357304"/>
            <a:ext cx="285752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42" y="135730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5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3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1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29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67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5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3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1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71500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072166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42938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786546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14376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500926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858148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215306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01090" y="2786064"/>
            <a:ext cx="285752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42" y="2786064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362b5ab1aebc2a4ff855dd1a39f7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400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206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da529696571a49e1bfcbc1ef2641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429589">
            <a:off x="2674785" y="300089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275530" y="297040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704636" y="262480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204092" y="261321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633199" y="218455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275530" y="210152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633200" y="168449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275530" y="160146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633198" y="118442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200455" y="1165374"/>
            <a:ext cx="2357454" cy="223547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705032" y="282755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76469" y="248192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776472" y="204168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5705034" y="154161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547668">
            <a:off x="5720697" y="116963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132262" y="295878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132260" y="254177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132259" y="211314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203699" y="1672899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482726">
            <a:off x="1132260" y="124427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6d90651a4c292124be3fe1569004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7429552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34e6ce41a75d3fd8634524bbcb38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77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0000C8">
                <a:shade val="67500"/>
                <a:satMod val="115000"/>
              </a:srgbClr>
            </a:gs>
            <a:gs pos="100000">
              <a:srgbClr val="0000C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6ca7e476573e5548e7c3d41f83a1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57000">
                <a:srgbClr val="0000C8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642974" y="-571522"/>
            <a:ext cx="10072758" cy="650085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91c61b0892a83b8623f9828488701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3457_kolorowa_a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955_papugi_a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745_papuga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000"/>
                            </p:stCondLst>
                            <p:childTnLst>
                              <p:par>
                                <p:cTn id="19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4" animBg="1"/>
      <p:bldP spid="5" grpId="0" animBg="1"/>
      <p:bldP spid="5" grpId="1" animBg="1"/>
      <p:bldP spid="5" grpId="2" animBg="1"/>
      <p:bldP spid="5" grpId="4" animBg="1"/>
      <p:bldP spid="6" grpId="0" animBg="1"/>
      <p:bldP spid="6" grpId="1" animBg="1"/>
      <p:bldP spid="6" grpId="2" animBg="1"/>
      <p:bldP spid="6" grpId="4" animBg="1"/>
      <p:bldP spid="7" grpId="0" animBg="1"/>
      <p:bldP spid="7" grpId="1" animBg="1"/>
      <p:bldP spid="7" grpId="2" animBg="1"/>
      <p:bldP spid="7" grpId="4" animBg="1"/>
      <p:bldP spid="8" grpId="0" animBg="1"/>
      <p:bldP spid="8" grpId="1" animBg="1"/>
      <p:bldP spid="8" grpId="2" animBg="1"/>
      <p:bldP spid="8" grpId="4" animBg="1"/>
      <p:bldP spid="9" grpId="0" animBg="1"/>
      <p:bldP spid="9" grpId="1" animBg="1"/>
      <p:bldP spid="9" grpId="2" animBg="1"/>
      <p:bldP spid="9" grpId="4" animBg="1"/>
      <p:bldP spid="10" grpId="0" animBg="1"/>
      <p:bldP spid="10" grpId="1" animBg="1"/>
      <p:bldP spid="10" grpId="2" animBg="1"/>
      <p:bldP spid="10" grpId="4" animBg="1"/>
      <p:bldP spid="11" grpId="0" animBg="1"/>
      <p:bldP spid="11" grpId="1" animBg="1"/>
      <p:bldP spid="11" grpId="2" animBg="1"/>
      <p:bldP spid="11" grpId="4" animBg="1"/>
      <p:bldP spid="12" grpId="0" animBg="1"/>
      <p:bldP spid="12" grpId="1" animBg="1"/>
      <p:bldP spid="12" grpId="2" animBg="1"/>
      <p:bldP spid="12" grpId="4" animBg="1"/>
      <p:bldP spid="13" grpId="0" animBg="1"/>
      <p:bldP spid="13" grpId="1" animBg="1"/>
      <p:bldP spid="13" grpId="2" animBg="1"/>
      <p:bldP spid="13" grpId="4" animBg="1"/>
      <p:bldP spid="14" grpId="0" animBg="1"/>
      <p:bldP spid="14" grpId="1" animBg="1"/>
      <p:bldP spid="14" grpId="2" animBg="1"/>
      <p:bldP spid="14" grpId="4" animBg="1"/>
      <p:bldP spid="15" grpId="0" animBg="1"/>
      <p:bldP spid="15" grpId="1" animBg="1"/>
      <p:bldP spid="15" grpId="2" animBg="1"/>
      <p:bldP spid="15" grpId="4" animBg="1"/>
      <p:bldP spid="16" grpId="0" animBg="1"/>
      <p:bldP spid="16" grpId="1" animBg="1"/>
      <p:bldP spid="16" grpId="2" animBg="1"/>
      <p:bldP spid="16" grpId="4" animBg="1"/>
      <p:bldP spid="17" grpId="0" animBg="1"/>
      <p:bldP spid="17" grpId="1" animBg="1"/>
      <p:bldP spid="17" grpId="2" animBg="1"/>
      <p:bldP spid="17" grpId="4" animBg="1"/>
      <p:bldP spid="18" grpId="0" animBg="1"/>
      <p:bldP spid="18" grpId="1" animBg="1"/>
      <p:bldP spid="18" grpId="2" animBg="1"/>
      <p:bldP spid="18" grpId="4" animBg="1"/>
      <p:bldP spid="19" grpId="0" animBg="1"/>
      <p:bldP spid="19" grpId="1" animBg="1"/>
      <p:bldP spid="19" grpId="2" animBg="1"/>
      <p:bldP spid="19" grpId="4" animBg="1"/>
      <p:bldP spid="20" grpId="0" animBg="1"/>
      <p:bldP spid="20" grpId="1" animBg="1"/>
      <p:bldP spid="20" grpId="2" animBg="1"/>
      <p:bldP spid="20" grpId="4" animBg="1"/>
      <p:bldP spid="21" grpId="0" animBg="1"/>
      <p:bldP spid="21" grpId="1" animBg="1"/>
      <p:bldP spid="21" grpId="2" animBg="1"/>
      <p:bldP spid="21" grpId="4" animBg="1"/>
      <p:bldP spid="22" grpId="0" animBg="1"/>
      <p:bldP spid="22" grpId="1" animBg="1"/>
      <p:bldP spid="22" grpId="2" animBg="1"/>
      <p:bldP spid="22" grpId="4" animBg="1"/>
      <p:bldP spid="23" grpId="0" animBg="1"/>
      <p:bldP spid="23" grpId="1" animBg="1"/>
      <p:bldP spid="23" grpId="2" animBg="1"/>
      <p:bldP spid="23" grpId="4" animBg="1"/>
      <p:bldP spid="24" grpId="0" animBg="1"/>
      <p:bldP spid="24" grpId="1" animBg="1"/>
      <p:bldP spid="24" grpId="2" animBg="1"/>
      <p:bldP spid="24" grpId="4" animBg="1"/>
      <p:bldP spid="25" grpId="0" animBg="1"/>
      <p:bldP spid="25" grpId="1" animBg="1"/>
      <p:bldP spid="25" grpId="2" animBg="1"/>
      <p:bldP spid="25" grpId="4" animBg="1"/>
      <p:bldP spid="26" grpId="0" animBg="1"/>
      <p:bldP spid="26" grpId="1" animBg="1"/>
      <p:bldP spid="26" grpId="2" animBg="1"/>
      <p:bldP spid="26" grpId="4" animBg="1"/>
      <p:bldP spid="27" grpId="0" animBg="1"/>
      <p:bldP spid="27" grpId="1" animBg="1"/>
      <p:bldP spid="27" grpId="2" animBg="1"/>
      <p:bldP spid="27" grpId="4" animBg="1"/>
      <p:bldP spid="28" grpId="0" animBg="1"/>
      <p:bldP spid="28" grpId="1" animBg="1"/>
      <p:bldP spid="28" grpId="2" animBg="1"/>
      <p:bldP spid="28" grpId="4" animBg="1"/>
      <p:bldP spid="29" grpId="0" animBg="1"/>
      <p:bldP spid="29" grpId="1" animBg="1"/>
      <p:bldP spid="29" grpId="2" animBg="1"/>
      <p:bldP spid="29" grpId="4" animBg="1"/>
      <p:bldP spid="30" grpId="0" animBg="1"/>
      <p:bldP spid="30" grpId="1" animBg="1"/>
      <p:bldP spid="30" grpId="2" animBg="1"/>
      <p:bldP spid="30" grpId="4" animBg="1"/>
      <p:bldP spid="31" grpId="0" animBg="1"/>
      <p:bldP spid="31" grpId="1" animBg="1"/>
      <p:bldP spid="31" grpId="2" animBg="1"/>
      <p:bldP spid="31" grpId="4" animBg="1"/>
      <p:bldP spid="32" grpId="0" animBg="1"/>
      <p:bldP spid="32" grpId="1" animBg="1"/>
      <p:bldP spid="32" grpId="2" animBg="1"/>
      <p:bldP spid="32" grpId="4" animBg="1"/>
      <p:bldP spid="33" grpId="0" animBg="1"/>
      <p:bldP spid="33" grpId="1" animBg="1"/>
      <p:bldP spid="33" grpId="2" animBg="1"/>
      <p:bldP spid="33" grpId="4" animBg="1"/>
      <p:bldP spid="34" grpId="0" animBg="1"/>
      <p:bldP spid="34" grpId="1" animBg="1"/>
      <p:bldP spid="34" grpId="2" animBg="1"/>
      <p:bldP spid="34" grpId="4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811_papugi_a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54034" y="-142894"/>
            <a:ext cx="9398034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3642_papuga_a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5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42974" y="-1071588"/>
            <a:ext cx="10072758" cy="792961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FF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40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721523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18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5000">
                <a:srgbClr val="0000C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5000">
                <a:srgbClr val="0000C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7357_papugi_a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332_dwie_papugi_ara_drzew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2314_papuga_ara_lot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777"/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74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1600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C8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00ef4227013f8cab92d325823965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679037" y="-15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679037" y="217882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79037" y="-1035857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679037" y="-464377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679037" y="1678763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79037" y="11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44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30016367e889d68d10c0a41fcfbdc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a3334254c83cbf5dba23d1ef7c45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d38172c0c0cbd6af91f705c02c3e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41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FF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ea8661beb87c303d3200888eec44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3bf5667f985e4607bb8d623c303e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33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46cbf1beed617ecb99b166180e8ca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5b3a58dc9e788c7e0cd95605f2e3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03cdbed87239fb75def44541ac57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0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0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ying-Macaw-Parrot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2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7429552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00C8">
                <a:shade val="67500"/>
                <a:satMod val="115000"/>
              </a:srgbClr>
            </a:gs>
            <a:gs pos="100000">
              <a:srgbClr val="0000C8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testcb=20130319081817&amp;path-prefix=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679037" y="-15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679037" y="217882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79037" y="-1035857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679037" y="-464377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679037" y="1678763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79037" y="11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2000">
                <a:srgbClr val="0000C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ñar-con-guacamay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06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-120570"/>
            <a:ext cx="9358346" cy="52640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40000">
                <a:srgbClr val="3366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 rot="20440978">
            <a:off x="4482193" y="3415702"/>
            <a:ext cx="1752600" cy="619126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-642974" y="-571522"/>
            <a:ext cx="10072758" cy="6143668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4000"/>
                            </p:stCondLst>
                            <p:childTnLst>
                              <p:par>
                                <p:cTn id="28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GUACAMAY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Presentación2GUACAMAYO</Template>
  <TotalTime>0</TotalTime>
  <Words>371</Words>
  <Application>Microsoft Office PowerPoint</Application>
  <PresentationFormat>Presentación en pantalla (16:9)</PresentationFormat>
  <Paragraphs>10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Presentación2GUACAMAYO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2016-11-01T18:26:56Z</dcterms:created>
  <dcterms:modified xsi:type="dcterms:W3CDTF">2016-11-01T18:29:16Z</dcterms:modified>
</cp:coreProperties>
</file>