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9"/>
  </p:notesMasterIdLst>
  <p:sldIdLst>
    <p:sldId id="316" r:id="rId3"/>
    <p:sldId id="482" r:id="rId4"/>
    <p:sldId id="562" r:id="rId5"/>
    <p:sldId id="486" r:id="rId6"/>
    <p:sldId id="488" r:id="rId7"/>
    <p:sldId id="479" r:id="rId8"/>
    <p:sldId id="481" r:id="rId9"/>
    <p:sldId id="480" r:id="rId10"/>
    <p:sldId id="487" r:id="rId11"/>
    <p:sldId id="518" r:id="rId12"/>
    <p:sldId id="547" r:id="rId13"/>
    <p:sldId id="519" r:id="rId14"/>
    <p:sldId id="520" r:id="rId15"/>
    <p:sldId id="522" r:id="rId16"/>
    <p:sldId id="483" r:id="rId17"/>
    <p:sldId id="430" r:id="rId18"/>
    <p:sldId id="484" r:id="rId19"/>
    <p:sldId id="533" r:id="rId20"/>
    <p:sldId id="534" r:id="rId21"/>
    <p:sldId id="535" r:id="rId22"/>
    <p:sldId id="536" r:id="rId23"/>
    <p:sldId id="537" r:id="rId24"/>
    <p:sldId id="485" r:id="rId25"/>
    <p:sldId id="489" r:id="rId26"/>
    <p:sldId id="490" r:id="rId27"/>
    <p:sldId id="550" r:id="rId28"/>
    <p:sldId id="492" r:id="rId29"/>
    <p:sldId id="493" r:id="rId30"/>
    <p:sldId id="494" r:id="rId31"/>
    <p:sldId id="495" r:id="rId32"/>
    <p:sldId id="496" r:id="rId33"/>
    <p:sldId id="497" r:id="rId34"/>
    <p:sldId id="498" r:id="rId35"/>
    <p:sldId id="502" r:id="rId36"/>
    <p:sldId id="491" r:id="rId37"/>
    <p:sldId id="551" r:id="rId38"/>
    <p:sldId id="505" r:id="rId39"/>
    <p:sldId id="504" r:id="rId40"/>
    <p:sldId id="506" r:id="rId41"/>
    <p:sldId id="523" r:id="rId42"/>
    <p:sldId id="524" r:id="rId43"/>
    <p:sldId id="499" r:id="rId44"/>
    <p:sldId id="500" r:id="rId45"/>
    <p:sldId id="503" r:id="rId46"/>
    <p:sldId id="525" r:id="rId47"/>
    <p:sldId id="560" r:id="rId48"/>
    <p:sldId id="526" r:id="rId49"/>
    <p:sldId id="527" r:id="rId50"/>
    <p:sldId id="507" r:id="rId51"/>
    <p:sldId id="508" r:id="rId52"/>
    <p:sldId id="509" r:id="rId53"/>
    <p:sldId id="510" r:id="rId54"/>
    <p:sldId id="511" r:id="rId55"/>
    <p:sldId id="512" r:id="rId56"/>
    <p:sldId id="513" r:id="rId57"/>
    <p:sldId id="514" r:id="rId58"/>
    <p:sldId id="532" r:id="rId59"/>
    <p:sldId id="515" r:id="rId60"/>
    <p:sldId id="517" r:id="rId61"/>
    <p:sldId id="530" r:id="rId62"/>
    <p:sldId id="561" r:id="rId63"/>
    <p:sldId id="528" r:id="rId64"/>
    <p:sldId id="521" r:id="rId65"/>
    <p:sldId id="529" r:id="rId66"/>
    <p:sldId id="531" r:id="rId67"/>
    <p:sldId id="538" r:id="rId68"/>
    <p:sldId id="539" r:id="rId69"/>
    <p:sldId id="540" r:id="rId70"/>
    <p:sldId id="541" r:id="rId71"/>
    <p:sldId id="549" r:id="rId72"/>
    <p:sldId id="542" r:id="rId73"/>
    <p:sldId id="544" r:id="rId74"/>
    <p:sldId id="543" r:id="rId75"/>
    <p:sldId id="548" r:id="rId76"/>
    <p:sldId id="317" r:id="rId77"/>
    <p:sldId id="563" r:id="rId78"/>
  </p:sldIdLst>
  <p:sldSz cx="100806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yKgRqg4f4BI2GarGyydwQ==" hashData="NtTaqIqIITJnndzhwqUuy25jzo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CFF66"/>
    <a:srgbClr val="66FFFF"/>
    <a:srgbClr val="9933FF"/>
    <a:srgbClr val="6600FF"/>
    <a:srgbClr val="3B32EE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50" d="100"/>
          <a:sy n="50" d="100"/>
        </p:scale>
        <p:origin x="-1422" y="-558"/>
      </p:cViewPr>
      <p:guideLst>
        <p:guide orient="horz" pos="2160"/>
        <p:guide pos="317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heme" Target="theme/theme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697CF-19D3-4255-BB67-4E05E5938DEA}" type="datetimeFigureOut">
              <a:rPr lang="es-ES" smtClean="0"/>
              <a:t>06/12/2020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685800"/>
            <a:ext cx="50387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18E6A-1A04-4245-903D-2F74E3CB2E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99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16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26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36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46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61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8" y="2130434"/>
            <a:ext cx="856853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301" y="4406909"/>
            <a:ext cx="856853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301" y="2906713"/>
            <a:ext cx="856853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4032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24318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4" y="1535113"/>
            <a:ext cx="445402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034" y="2174875"/>
            <a:ext cx="445402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0822" y="1535113"/>
            <a:ext cx="4455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0822" y="2174875"/>
            <a:ext cx="4455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06/12/2020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06/12/2020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06/12/2020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5" y="273050"/>
            <a:ext cx="331645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244" y="273059"/>
            <a:ext cx="56353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035" y="1435103"/>
            <a:ext cx="331645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5875" y="4800600"/>
            <a:ext cx="604837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5875" y="612775"/>
            <a:ext cx="604837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5875" y="5367338"/>
            <a:ext cx="604837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8454" y="274647"/>
            <a:ext cx="226814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035" y="274647"/>
            <a:ext cx="6636411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130428"/>
            <a:ext cx="856853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1141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4031" y="274638"/>
            <a:ext cx="907256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1" y="1600206"/>
            <a:ext cx="907256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4034" y="6356359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06/12/2020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44215" y="6356359"/>
            <a:ext cx="31921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24449" y="6356359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245225"/>
            <a:ext cx="235214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2.wav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3.wav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4.wav"/><Relationship Id="rId4" Type="http://schemas.openxmlformats.org/officeDocument/2006/relationships/image" Target="../media/image7.gif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gif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gif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77.jpeg"/><Relationship Id="rId4" Type="http://schemas.openxmlformats.org/officeDocument/2006/relationships/image" Target="../media/image3.gif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image" Target="../media/image83.png"/><Relationship Id="rId18" Type="http://schemas.openxmlformats.org/officeDocument/2006/relationships/image" Target="../media/image86.png"/><Relationship Id="rId3" Type="http://schemas.openxmlformats.org/officeDocument/2006/relationships/audio" Target="../media/audio5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9.png"/><Relationship Id="rId11" Type="http://schemas.openxmlformats.org/officeDocument/2006/relationships/image" Target="../media/image8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8.png"/><Relationship Id="rId9" Type="http://schemas.openxmlformats.org/officeDocument/2006/relationships/image" Target="../media/image8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s://upload.wikimedia.org/wikipedia/commons/thumb/7/77/Nuages.gif/300px-Nuage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7108"/>
            <a:ext cx="10377640" cy="6864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0806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4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6783312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93749" y="5857908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3746" y="5715019"/>
            <a:ext cx="770703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83207" y="4572025"/>
            <a:ext cx="29679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417062" y="928670"/>
            <a:ext cx="7252860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Estar en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las nubes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5" y="5611366"/>
            <a:ext cx="2214601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040312" y="-642966"/>
            <a:ext cx="5040313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</p:spTree>
    <p:extLst>
      <p:ext uri="{BB962C8B-B14F-4D97-AF65-F5344CB8AC3E}">
        <p14:creationId xmlns:p14="http://schemas.microsoft.com/office/powerpoint/2010/main" val="84059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2000">
        <p14:gallery dir="l"/>
        <p:sndAc>
          <p:stSnd>
            <p:snd r:embed="rId2" name="10 Romance de Amor.wav"/>
          </p:stSnd>
        </p:sndAc>
      </p:transition>
    </mc:Choice>
    <mc:Fallback xmlns="">
      <p:transition spd="slow" advTm="12000">
        <p:fade/>
        <p:sndAc>
          <p:stSnd>
            <p:snd r:embed="rId8" name="10 Romance de Am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9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Base de Artillería. : Nubes rosadas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7036" y="-21446"/>
            <a:ext cx="10107661" cy="7340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6571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159992" y="2852936"/>
            <a:ext cx="6993285" cy="3108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C00000"/>
                </a:solidFill>
                <a:latin typeface="Microsoft Sans Serif" pitchFamily="34" charset="0"/>
                <a:cs typeface="Microsoft Sans Serif" pitchFamily="34" charset="0"/>
              </a:rPr>
              <a:t>Estar en las nubes en sentido metafórico quiere decir estar distraído, no atento a lo que se está haciendo o pensando en alguna otra cosa. Estar por las nubes, también en metáfora quiere decir que algo es inalcanzable o por lo menos extremadamente difícil de </a:t>
            </a:r>
            <a:r>
              <a:rPr lang="es-ES" altLang="es-ES" sz="2800" b="1" i="1" dirty="0" smtClean="0">
                <a:solidFill>
                  <a:srgbClr val="C00000"/>
                </a:solidFill>
                <a:latin typeface="Microsoft Sans Serif" pitchFamily="34" charset="0"/>
                <a:cs typeface="Microsoft Sans Serif" pitchFamily="34" charset="0"/>
              </a:rPr>
              <a:t>conseguir.</a:t>
            </a:r>
            <a:endParaRPr lang="es-ES" altLang="es-ES" sz="2800" b="1" i="1" dirty="0">
              <a:solidFill>
                <a:srgbClr val="C00000"/>
              </a:solidFill>
              <a:latin typeface="Microsoft Sans Serif" pitchFamily="34" charset="0"/>
              <a:cs typeface="Microsoft Sans Serif" pitchFamily="34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51252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3000">
        <p14:gallery dir="l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5362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5363" name="Picture 2" descr="C:\Documents and Settings\Beep\Mis documentos\Mis imágenes\nubes\1430wp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11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4241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1506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1507" name="Picture 2" descr="C:\Documents and Settings\Beep\Mis documentos\Mis imágenes\nubes\6371wp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00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3305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732" y="-243408"/>
            <a:ext cx="10438509" cy="7350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portalciencia.net/images/tiponube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6051" y="260649"/>
            <a:ext cx="9287907" cy="6272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9615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2000">
        <p14:gallery dir="l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Cielo naranja al anochecer - 4gotas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1443" y="-1063"/>
            <a:ext cx="11088688" cy="6859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2470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Nubes GIFs - Get the best GIF on GIPHY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3441" y="0"/>
            <a:ext cx="1025960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040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6386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6387" name="Picture 2" descr="C:\Documents and Settings\Beep\Mis documentos\Mis imágenes\nubes\1576wp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080625" cy="707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6223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8130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8131" name="Picture 2" descr="C:\Documents and Settings\Beep\Mis documentos\Mis imágenes\nubes\sky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5793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Gifs Animados de Nube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473" y="-14626"/>
            <a:ext cx="10171042" cy="6872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4328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9154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9155" name="Picture 2" descr="C:\Documents and Settings\Beep\Mis documentos\Mis imágenes\nubes\sky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24384" y="-854800"/>
            <a:ext cx="12435805" cy="8460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753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50178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0179" name="Picture 2" descr="C:\Documents and Settings\Beep\Mis documentos\Mis imágenes\nubes\sky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0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52226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2227" name="Picture 2" descr="C:\Documents and Settings\Beep\Mis documentos\Mis imágenes\nubes\sky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1235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105" y="0"/>
            <a:ext cx="1075266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0180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43633" y="1116353"/>
            <a:ext cx="6993285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C00000"/>
                </a:solidFill>
                <a:latin typeface="Microsoft Sans Serif" pitchFamily="34" charset="0"/>
                <a:cs typeface="Microsoft Sans Serif" pitchFamily="34" charset="0"/>
              </a:rPr>
              <a:t>Una nube es un hidrometeoro que consiste en una masa visible compuesta de cristales de hielo o gotas de agua microscópicas suspendidas en la atmósfera. La ciencia que las investiga es la nefología </a:t>
            </a:r>
            <a:r>
              <a:rPr lang="es-ES" altLang="es-ES" sz="2800" b="1" i="1" dirty="0" smtClean="0">
                <a:solidFill>
                  <a:srgbClr val="C00000"/>
                </a:solidFill>
                <a:latin typeface="Microsoft Sans Serif" pitchFamily="34" charset="0"/>
                <a:cs typeface="Microsoft Sans Serif" pitchFamily="34" charset="0"/>
              </a:rPr>
              <a:t>en </a:t>
            </a:r>
            <a:r>
              <a:rPr lang="es-ES" altLang="es-ES" sz="2800" b="1" i="1" dirty="0">
                <a:solidFill>
                  <a:srgbClr val="C00000"/>
                </a:solidFill>
                <a:latin typeface="Microsoft Sans Serif" pitchFamily="34" charset="0"/>
                <a:cs typeface="Microsoft Sans Serif" pitchFamily="34" charset="0"/>
              </a:rPr>
              <a:t>ella se investigan las nubes y su formación, composición, densidad, temperatura, forma, evolución, movimiento, agrupación y clasificación. Es una rama de la meteorología.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914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3000">
        <p14:gallery dir="l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Nubes Rosas - David Marcelo"/>
          <p:cNvSpPr>
            <a:spLocks noChangeAspect="1" noChangeArrowheads="1"/>
          </p:cNvSpPr>
          <p:nvPr/>
        </p:nvSpPr>
        <p:spPr bwMode="auto">
          <a:xfrm>
            <a:off x="159260" y="-144463"/>
            <a:ext cx="336021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7577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10185" cy="7101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393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63490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3491" name="Picture 2" descr="C:\Documents and Settings\Beep\Mis documentos\Mis imágenes\nubes\sky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0512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7530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64514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4515" name="Picture 2" descr="C:\Documents and Settings\Beep\Mis documentos\Mis imágenes\nubes\sky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5183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65538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5539" name="Picture 2" descr="C:\Documents and Settings\Beep\Mis documentos\Mis imágenes\nubes\sky7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37171" y="-387424"/>
            <a:ext cx="11163901" cy="756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5688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66562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6563" name="Picture 2" descr="C:\Documents and Settings\Beep\Mis documentos\Mis imágenes\nubes\sky7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78404" y="-188975"/>
            <a:ext cx="10634291" cy="721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4297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  <p:sndAc>
          <p:stSnd>
            <p:snd r:embed="rId2" name="09 I Love You.wav"/>
          </p:stSnd>
        </p:sndAc>
      </p:transition>
    </mc:Choice>
    <mc:Fallback xmlns="">
      <p:transition spd="slow" advTm="6000">
        <p:fade/>
        <p:sndAc>
          <p:stSnd>
            <p:snd r:embed="rId4" name="09 I Love You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67586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7587" name="Picture 2" descr="C:\Documents and Settings\Beep\Mis documentos\Mis imágenes\nubes\sky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11212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3961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4338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4339" name="Picture 2" descr="C:\Documents and Settings\Beep\Mis documentos\Mis imágenes\nubes\1333wp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21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1696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7410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7411" name="Picture 2" descr="C:\Documents and Settings\Beep\Mis documentos\Mis imágenes\nubes\1951wp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080625" cy="707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3592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8434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8435" name="Picture 2" descr="C:\Documents and Settings\Beep\Mis documentos\Mis imágenes\nubes\3693wp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080625" cy="707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2372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43633" y="1116353"/>
            <a:ext cx="7761175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C00000"/>
                </a:solidFill>
                <a:latin typeface="Microsoft Sans Serif" pitchFamily="34" charset="0"/>
                <a:cs typeface="Microsoft Sans Serif" pitchFamily="34" charset="0"/>
              </a:rPr>
              <a:t>La nubes dispersan toda la luz visible y por eso se ven blancas. Sin embargo, a veces son demasiado gruesas o densas como para que la luz las atraviese. Cuando esto ocurre, la coloración se torna gris muy oscuro. Considerando que las nubes son gotas de agua sobre polvo atmosférico y dependiendo de algunos factores, las gotas pueden convertirse en lluvia, granizo o nieve. Son un aerosol formado por agua evaporada principalmente de los océanos</a:t>
            </a:r>
            <a:r>
              <a:rPr lang="es-ES" altLang="es-ES" sz="2800" b="1" i="1" dirty="0" smtClean="0">
                <a:solidFill>
                  <a:srgbClr val="C00000"/>
                </a:solidFill>
                <a:latin typeface="Microsoft Sans Serif" pitchFamily="34" charset="0"/>
                <a:cs typeface="Microsoft Sans Serif" pitchFamily="34" charset="0"/>
              </a:rPr>
              <a:t>.</a:t>
            </a:r>
            <a:endParaRPr lang="es-ES" altLang="es-ES" sz="2800" b="1" i="1" dirty="0">
              <a:solidFill>
                <a:srgbClr val="C00000"/>
              </a:solidFill>
              <a:latin typeface="Microsoft Sans Serif" pitchFamily="34" charset="0"/>
              <a:cs typeface="Microsoft Sans Serif" pitchFamily="34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61066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9000">
        <p14:gallery dir="l"/>
      </p:transition>
    </mc:Choice>
    <mc:Fallback xmlns="">
      <p:transition spd="slow" advTm="3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9458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9459" name="Picture 2" descr="C:\Documents and Settings\Beep\Mis documentos\Mis imágenes\nubes\3804wp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080625" cy="707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3436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0482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0483" name="Picture 2" descr="C:\Documents and Settings\Beep\Mis documentos\Mis imágenes\nubes\3967wp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080625" cy="707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92751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2530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2531" name="Picture 2" descr="C:\Documents and Settings\Beep\Mis documentos\Mis imágenes\nubes\6664wp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080625" cy="707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6932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4578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4579" name="Picture 2" descr="C:\Documents and Settings\Beep\Mis documentos\Mis imágenes\nubes\dsc05857wp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080625" cy="707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9489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6626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6627" name="Picture 2" descr="C:\Documents and Settings\Beep\Mis documentos\Mis imágenes\nubes\sky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4213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5602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5603" name="Picture 2" descr="C:\Documents and Settings\Beep\Mis documentos\Mis imágenes\nubes\msnbc%20year%20in%20pictures%202005%2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21408" y="-252243"/>
            <a:ext cx="10446296" cy="7785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4531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7650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7651" name="Picture 2" descr="C:\Documents and Settings\Beep\Mis documentos\Mis imágenes\nubes\sky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101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1424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1746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1747" name="Picture 2" descr="C:\Documents and Settings\Beep\Mis documentos\Mis imágenes\nubes\sky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1227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3554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3555" name="Picture 2" descr="C:\Documents and Settings\Beep\Mis documentos\Mis imágenes\nubes\dsc01177wp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080625" cy="7317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2796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015976" y="1766836"/>
            <a:ext cx="7486996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2800" b="1" i="1" dirty="0">
              <a:solidFill>
                <a:srgbClr val="C00000"/>
              </a:solidFill>
              <a:latin typeface="Microsoft Sans Serif" pitchFamily="34" charset="0"/>
              <a:cs typeface="Microsoft Sans Serif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C00000"/>
                </a:solidFill>
                <a:latin typeface="Microsoft Sans Serif" pitchFamily="34" charset="0"/>
                <a:cs typeface="Microsoft Sans Serif" pitchFamily="34" charset="0"/>
              </a:rPr>
              <a:t>Al atardecer, estas nubes toman un color rojizo, debido al ángulo de los rayos del </a:t>
            </a:r>
            <a:r>
              <a:rPr lang="es-ES" altLang="es-ES" sz="2800" b="1" i="1" dirty="0" smtClean="0">
                <a:solidFill>
                  <a:srgbClr val="C00000"/>
                </a:solidFill>
                <a:latin typeface="Microsoft Sans Serif" pitchFamily="34" charset="0"/>
                <a:cs typeface="Microsoft Sans Serif" pitchFamily="34" charset="0"/>
              </a:rPr>
              <a:t>sol. Las </a:t>
            </a:r>
            <a:r>
              <a:rPr lang="es-ES" altLang="es-ES" sz="2800" b="1" i="1" dirty="0">
                <a:solidFill>
                  <a:srgbClr val="C00000"/>
                </a:solidFill>
                <a:latin typeface="Microsoft Sans Serif" pitchFamily="34" charset="0"/>
                <a:cs typeface="Microsoft Sans Serif" pitchFamily="34" charset="0"/>
              </a:rPr>
              <a:t>nubes se observan a simple vista y se clasifican según un sistema internacional creado en 1803 por </a:t>
            </a:r>
            <a:r>
              <a:rPr lang="es-ES" altLang="es-ES" sz="2800" b="1" i="1" dirty="0" err="1">
                <a:solidFill>
                  <a:srgbClr val="C00000"/>
                </a:solidFill>
                <a:latin typeface="Microsoft Sans Serif" pitchFamily="34" charset="0"/>
                <a:cs typeface="Microsoft Sans Serif" pitchFamily="34" charset="0"/>
              </a:rPr>
              <a:t>Luke</a:t>
            </a:r>
            <a:r>
              <a:rPr lang="es-ES" altLang="es-ES" sz="2800" b="1" i="1" dirty="0">
                <a:solidFill>
                  <a:srgbClr val="C00000"/>
                </a:solidFill>
                <a:latin typeface="Microsoft Sans Serif" pitchFamily="34" charset="0"/>
                <a:cs typeface="Microsoft Sans Serif" pitchFamily="34" charset="0"/>
              </a:rPr>
              <a:t> </a:t>
            </a:r>
            <a:r>
              <a:rPr lang="es-ES" altLang="es-ES" sz="2800" b="1" i="1" dirty="0" smtClean="0">
                <a:solidFill>
                  <a:srgbClr val="C00000"/>
                </a:solidFill>
                <a:latin typeface="Microsoft Sans Serif" pitchFamily="34" charset="0"/>
                <a:cs typeface="Microsoft Sans Serif" pitchFamily="34" charset="0"/>
              </a:rPr>
              <a:t>Howard, químico </a:t>
            </a:r>
            <a:r>
              <a:rPr lang="es-ES" altLang="es-ES" sz="2800" b="1" i="1" dirty="0">
                <a:solidFill>
                  <a:srgbClr val="C00000"/>
                </a:solidFill>
                <a:latin typeface="Microsoft Sans Serif" pitchFamily="34" charset="0"/>
                <a:cs typeface="Microsoft Sans Serif" pitchFamily="34" charset="0"/>
              </a:rPr>
              <a:t>y meteorólogo aficionado inglés, que las dividió en cuatro grandes categorías o </a:t>
            </a:r>
            <a:r>
              <a:rPr lang="es-ES" altLang="es-ES" sz="2800" b="1" i="1" dirty="0" smtClean="0">
                <a:solidFill>
                  <a:srgbClr val="C00000"/>
                </a:solidFill>
                <a:latin typeface="Microsoft Sans Serif" pitchFamily="34" charset="0"/>
                <a:cs typeface="Microsoft Sans Serif" pitchFamily="34" charset="0"/>
              </a:rPr>
              <a:t>formas.</a:t>
            </a:r>
            <a:endParaRPr lang="es-ES" altLang="es-ES" sz="2800" b="1" i="1" dirty="0">
              <a:solidFill>
                <a:srgbClr val="C00000"/>
              </a:solidFill>
              <a:latin typeface="Microsoft Sans Serif" pitchFamily="34" charset="0"/>
              <a:cs typeface="Microsoft Sans Serif" pitchFamily="34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18128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1000">
        <p14:gallery dir="l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4818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4819" name="Picture 2" descr="C:\Documents and Settings\Beep\Mis documentos\Mis imágenes\nubes\sky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4308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  <p:sndAc>
          <p:stSnd>
            <p:snd r:embed="rId2" name="Desire to stay.wav"/>
          </p:stSnd>
        </p:sndAc>
      </p:transition>
    </mc:Choice>
    <mc:Fallback xmlns="">
      <p:transition spd="slow" advTm="6000">
        <p:fade/>
        <p:sndAc>
          <p:stSnd>
            <p:snd r:embed="rId4" name="Desire to stay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3794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3795" name="Picture 2" descr="C:\Documents and Settings\Beep\Mis documentos\Mis imágenes\nubes\sky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934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5842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5843" name="Picture 2" descr="C:\Documents and Settings\Beep\Mis documentos\Mis imágenes\nubes\sky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331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53250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3251" name="Picture 2" descr="C:\Documents and Settings\Beep\Mis documentos\Mis imágenes\nubes\sky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080625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5898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54274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4275" name="Picture 2" descr="C:\Documents and Settings\Beep\Mis documentos\Mis imágenes\nubes\sky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6269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8674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8675" name="Picture 2" descr="C:\Documents and Settings\Beep\Mis documentos\Mis imágenes\nubes\sky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361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9698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9699" name="Picture 2" descr="C:\Documents and Settings\Beep\Mis documentos\Mis imágenes\nubes\sky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4127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2770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2771" name="Picture 2" descr="C:\Documents and Settings\Beep\Mis documentos\Mis imágenes\nubes\sky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2159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55298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5299" name="Picture 2" descr="C:\Documents and Settings\Beep\Mis documentos\Mis imágenes\nubes\sky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507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159992" y="2852936"/>
            <a:ext cx="6993285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C00000"/>
                </a:solidFill>
                <a:latin typeface="Microsoft Sans Serif" pitchFamily="34" charset="0"/>
                <a:cs typeface="Microsoft Sans Serif" pitchFamily="34" charset="0"/>
              </a:rPr>
              <a:t>Cuando dos grandes masas de aire con temperaturas distintas y uniformes se encuentran, se produce un choque que genera una variación brusca de la humedad y de la temperatura. La línea de choque se llama "frente"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33246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3000">
        <p14:gallery dir="l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56322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6323" name="Picture 2" descr="C:\Documents and Settings\Beep\Mis documentos\Mis imágenes\nubes\sky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7826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57346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7347" name="Picture 2" descr="C:\Documents and Settings\Beep\Mis documentos\Mis imágenes\nubes\sky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080625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957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6866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6867" name="Picture 2" descr="C:\Documents and Settings\Beep\Mis documentos\Mis imágenes\nubes\sky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9175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6082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6083" name="Picture 2" descr="C:\Documents and Settings\Beep\Mis documentos\Mis imágenes\nubes\sky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4688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3010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3011" name="Picture 2" descr="C:\Documents and Settings\Beep\Mis documentos\Mis imágenes\nubes\sky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7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8004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4034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4035" name="Picture 2" descr="C:\Documents and Settings\Beep\Mis documentos\Mis imágenes\nubes\sky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086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7890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7891" name="Picture 2" descr="C:\Documents and Settings\Beep\Mis documentos\Mis imágenes\nubes\sky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3449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10080625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39938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9939" name="Picture 2" descr="C:\Documents and Settings\Beep\Mis documentos\Mis imágenes\nubes\sky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23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4132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0962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0963" name="Picture 2" descr="C:\Documents and Settings\Beep\Mis documentos\Mis imágenes\nubes\sky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7684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8914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8915" name="Picture 2" descr="C:\Documents and Settings\Beep\Mis documentos\Mis imágenes\nubes\sky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413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1412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62466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2467" name="Picture 2" descr="C:\Documents and Settings\Beep\Mis documentos\Mis imágenes\nubes\sky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72529" y="-285750"/>
            <a:ext cx="10946929" cy="750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251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1986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1987" name="Picture 2" descr="C:\Documents and Settings\Beep\Mis documentos\Mis imágenes\nubes\sky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6093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7106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7107" name="Picture 2" descr="C:\Documents and Settings\Beep\Mis documentos\Mis imágenes\nubes\sky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4348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46" y="-9325"/>
            <a:ext cx="100911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41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"/>
            <a:ext cx="10080625" cy="7072313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s-ES" dirty="0"/>
          </a:p>
        </p:txBody>
      </p:sp>
      <p:pic>
        <p:nvPicPr>
          <p:cNvPr id="6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4265" y="-9325"/>
            <a:ext cx="100911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419" name="Picture 2" descr="C:\Documents and Settings\Beep\Mis documentos\Mis imágenes\nubes\sky6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4265" y="692696"/>
            <a:ext cx="10080625" cy="5472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0092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43633" y="1116353"/>
            <a:ext cx="6993285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2800" b="1" i="1" dirty="0">
              <a:solidFill>
                <a:srgbClr val="C00000"/>
              </a:solidFill>
              <a:latin typeface="Microsoft Sans Serif" pitchFamily="34" charset="0"/>
              <a:cs typeface="Microsoft Sans Serif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C00000"/>
                </a:solidFill>
                <a:latin typeface="Microsoft Sans Serif" pitchFamily="34" charset="0"/>
                <a:cs typeface="Microsoft Sans Serif" pitchFamily="34" charset="0"/>
              </a:rPr>
              <a:t>Se llama frente frio cuando el aire frio avanza hacia el caliente y frente cálido si el aire caliente se abre paso hacia el frio. La zona alterada como consecuencia del choque se llama ciclón, borrasca o depresión. Por el contrario, la zona donde la atmósfera es más estable, con altas presiones, se llama anticiclón.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6765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3000">
        <p14:gallery dir="l"/>
        <p:sndAc>
          <p:stSnd>
            <p:snd r:embed="rId3" name="Snow Sunset.wav"/>
          </p:stSnd>
        </p:sndAc>
      </p:transition>
    </mc:Choice>
    <mc:Fallback xmlns="">
      <p:transition spd="slow" advTm="23000">
        <p:fade/>
        <p:sndAc>
          <p:stSnd>
            <p:snd r:embed="rId5" name="Snow Sunse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58370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8371" name="Picture 2" descr="C:\Documents and Settings\Beep\Mis documentos\Mis imágenes\nubes\sky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0458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10080625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s-ES" dirty="0"/>
          </a:p>
        </p:txBody>
      </p:sp>
      <p:pic>
        <p:nvPicPr>
          <p:cNvPr id="51203" name="Picture 2" descr="C:\Documents and Settings\Beep\Mis documentos\Mis imágenes\nubes\sky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040" y="-41895"/>
            <a:ext cx="10094665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0362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59394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9395" name="Picture 2" descr="C:\Documents and Settings\Beep\Mis documentos\Mis imágenes\nubes\sky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6018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61442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1443" name="Picture 2" descr="C:\Documents and Settings\Beep\Mis documentos\Mis imágenes\nubes\sky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34090" y="-439956"/>
            <a:ext cx="11920465" cy="8045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7996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68610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8611" name="Picture 3" descr="C:\Documents and Settings\Beep\Mis documentos\Mis imágenes\nubes\sky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8526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69634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9635" name="Picture 2" descr="C:\Documents and Settings\Beep\Mis documentos\Mis imágenes\nubes\sky8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7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7162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70658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0659" name="Picture 2" descr="C:\Documents and Settings\Beep\Mis documentos\Mis imágenes\nubes\sky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93775" y="-428625"/>
            <a:ext cx="10789419" cy="757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6390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74754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4755" name="Picture 2" descr="C:\Documents and Settings\Beep\Mis documentos\Mis imágenes\nubes\sky7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4378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OME | Misitio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00751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7156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71682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1683" name="Picture 2" descr="C:\Documents and Settings\Beep\Mis documentos\Mis imágenes\nubes\sky9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1473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72706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2707" name="Picture 2" descr="C:\Documents and Settings\Beep\Mis documentos\Mis imágenes\nubes\sky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15019" y="-285750"/>
            <a:ext cx="10631910" cy="742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5477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73730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3731" name="Picture 2" descr="C:\Documents and Settings\Beep\Mis documentos\Mis imágenes\nubes\sky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248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290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royectos – ARTTEXTUM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528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119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0806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3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6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6707" y="5464909"/>
            <a:ext cx="66427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66776" y="1067209"/>
            <a:ext cx="3936336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8344" y="1067209"/>
            <a:ext cx="3856521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domingo, 06 de diciembre de 2020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19:23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5" y="5210969"/>
            <a:ext cx="2214601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01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2302" y="3276600"/>
            <a:ext cx="336021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0806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0806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137" y="0"/>
            <a:ext cx="537633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0806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4724402"/>
            <a:ext cx="2940182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87" y="4191000"/>
            <a:ext cx="2604161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276" y="4876800"/>
            <a:ext cx="134408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10080625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536281" y="838200"/>
            <a:ext cx="532033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STAR EN LAS NUBES.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ESTAR EN LAS NUBES.-</Template>
  <TotalTime>2</TotalTime>
  <Words>419</Words>
  <Application>Microsoft Office PowerPoint</Application>
  <PresentationFormat>Personalizado</PresentationFormat>
  <Paragraphs>27</Paragraphs>
  <Slides>76</Slides>
  <Notes>6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76</vt:i4>
      </vt:variant>
    </vt:vector>
  </HeadingPairs>
  <TitlesOfParts>
    <vt:vector size="78" baseType="lpstr">
      <vt:lpstr>ESTAR EN LAS NUBES.-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2020-12-06T18:22:56Z</dcterms:created>
  <dcterms:modified xsi:type="dcterms:W3CDTF">2020-12-06T18:25:29Z</dcterms:modified>
</cp:coreProperties>
</file>