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</p:sldMasterIdLst>
  <p:notesMasterIdLst>
    <p:notesMasterId r:id="rId75"/>
  </p:notesMasterIdLst>
  <p:sldIdLst>
    <p:sldId id="377" r:id="rId3"/>
    <p:sldId id="483" r:id="rId4"/>
    <p:sldId id="556" r:id="rId5"/>
    <p:sldId id="551" r:id="rId6"/>
    <p:sldId id="497" r:id="rId7"/>
    <p:sldId id="491" r:id="rId8"/>
    <p:sldId id="546" r:id="rId9"/>
    <p:sldId id="535" r:id="rId10"/>
    <p:sldId id="548" r:id="rId11"/>
    <p:sldId id="486" r:id="rId12"/>
    <p:sldId id="487" r:id="rId13"/>
    <p:sldId id="549" r:id="rId14"/>
    <p:sldId id="547" r:id="rId15"/>
    <p:sldId id="484" r:id="rId16"/>
    <p:sldId id="500" r:id="rId17"/>
    <p:sldId id="550" r:id="rId18"/>
    <p:sldId id="485" r:id="rId19"/>
    <p:sldId id="543" r:id="rId20"/>
    <p:sldId id="489" r:id="rId21"/>
    <p:sldId id="512" r:id="rId22"/>
    <p:sldId id="495" r:id="rId23"/>
    <p:sldId id="493" r:id="rId24"/>
    <p:sldId id="494" r:id="rId25"/>
    <p:sldId id="498" r:id="rId26"/>
    <p:sldId id="492" r:id="rId27"/>
    <p:sldId id="499" r:id="rId28"/>
    <p:sldId id="501" r:id="rId29"/>
    <p:sldId id="502" r:id="rId30"/>
    <p:sldId id="496" r:id="rId31"/>
    <p:sldId id="503" r:id="rId32"/>
    <p:sldId id="560" r:id="rId33"/>
    <p:sldId id="505" r:id="rId34"/>
    <p:sldId id="506" r:id="rId35"/>
    <p:sldId id="504" r:id="rId36"/>
    <p:sldId id="507" r:id="rId37"/>
    <p:sldId id="480" r:id="rId38"/>
    <p:sldId id="510" r:id="rId39"/>
    <p:sldId id="509" r:id="rId40"/>
    <p:sldId id="511" r:id="rId41"/>
    <p:sldId id="513" r:id="rId42"/>
    <p:sldId id="514" r:id="rId43"/>
    <p:sldId id="516" r:id="rId44"/>
    <p:sldId id="515" r:id="rId45"/>
    <p:sldId id="517" r:id="rId46"/>
    <p:sldId id="518" r:id="rId47"/>
    <p:sldId id="521" r:id="rId48"/>
    <p:sldId id="519" r:id="rId49"/>
    <p:sldId id="520" r:id="rId50"/>
    <p:sldId id="523" r:id="rId51"/>
    <p:sldId id="522" r:id="rId52"/>
    <p:sldId id="524" r:id="rId53"/>
    <p:sldId id="559" r:id="rId54"/>
    <p:sldId id="525" r:id="rId55"/>
    <p:sldId id="526" r:id="rId56"/>
    <p:sldId id="527" r:id="rId57"/>
    <p:sldId id="528" r:id="rId58"/>
    <p:sldId id="529" r:id="rId59"/>
    <p:sldId id="530" r:id="rId60"/>
    <p:sldId id="532" r:id="rId61"/>
    <p:sldId id="533" r:id="rId62"/>
    <p:sldId id="534" r:id="rId63"/>
    <p:sldId id="537" r:id="rId64"/>
    <p:sldId id="536" r:id="rId65"/>
    <p:sldId id="552" r:id="rId66"/>
    <p:sldId id="557" r:id="rId67"/>
    <p:sldId id="531" r:id="rId68"/>
    <p:sldId id="553" r:id="rId69"/>
    <p:sldId id="538" r:id="rId70"/>
    <p:sldId id="554" r:id="rId71"/>
    <p:sldId id="558" r:id="rId72"/>
    <p:sldId id="378" r:id="rId73"/>
    <p:sldId id="561" r:id="rId74"/>
  </p:sldIdLst>
  <p:sldSz cx="10693400" cy="7561263"/>
  <p:notesSz cx="6858000" cy="9144000"/>
  <p:defaultTextStyle>
    <a:defPPr>
      <a:defRPr lang="es-ES"/>
    </a:defPPr>
    <a:lvl1pPr marL="0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9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8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7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97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36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ZEGReJAM/KmU1MbnCqPOA==" hashData="V1dscgyIjmEMLVDPtASOe/tB2n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1D26E3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326" y="-498"/>
      </p:cViewPr>
      <p:guideLst>
        <p:guide orient="horz" pos="2383"/>
        <p:guide pos="336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004888" y="685800"/>
            <a:ext cx="48482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20" algn="l" defTabSz="9142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239" algn="l" defTabSz="9142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358" algn="l" defTabSz="9142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477" algn="l" defTabSz="9142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597" algn="l" defTabSz="9142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716" algn="l" defTabSz="9142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836" algn="l" defTabSz="9142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54" algn="l" defTabSz="914239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004888" y="685800"/>
            <a:ext cx="48482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004888" y="685800"/>
            <a:ext cx="48482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1004888" y="685800"/>
            <a:ext cx="484822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02008" y="2348893"/>
            <a:ext cx="9089391" cy="162077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04011" y="4284721"/>
            <a:ext cx="7485380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2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5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7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8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44708" y="4858816"/>
            <a:ext cx="9089391" cy="150175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44708" y="3204788"/>
            <a:ext cx="9089391" cy="1654026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5712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23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3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47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59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71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83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34670" y="1764302"/>
            <a:ext cx="4722920" cy="499008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35812" y="1764302"/>
            <a:ext cx="4722920" cy="499008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4674" y="1692537"/>
            <a:ext cx="4724777" cy="7053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1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7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6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34674" y="2397901"/>
            <a:ext cx="4724777" cy="4356478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432106" y="1692537"/>
            <a:ext cx="4726631" cy="70536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20" indent="0">
              <a:buNone/>
              <a:defRPr sz="2100" b="1"/>
            </a:lvl2pPr>
            <a:lvl3pPr marL="914239" indent="0">
              <a:buNone/>
              <a:defRPr sz="1800" b="1"/>
            </a:lvl3pPr>
            <a:lvl4pPr marL="1371358" indent="0">
              <a:buNone/>
              <a:defRPr sz="1600" b="1"/>
            </a:lvl4pPr>
            <a:lvl5pPr marL="1828477" indent="0">
              <a:buNone/>
              <a:defRPr sz="1600" b="1"/>
            </a:lvl5pPr>
            <a:lvl6pPr marL="2285597" indent="0">
              <a:buNone/>
              <a:defRPr sz="1600" b="1"/>
            </a:lvl6pPr>
            <a:lvl7pPr marL="2742716" indent="0">
              <a:buNone/>
              <a:defRPr sz="1600" b="1"/>
            </a:lvl7pPr>
            <a:lvl8pPr marL="3199836" indent="0">
              <a:buNone/>
              <a:defRPr sz="1600" b="1"/>
            </a:lvl8pPr>
            <a:lvl9pPr marL="36569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432106" y="2397901"/>
            <a:ext cx="4726631" cy="4356478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4676" y="301056"/>
            <a:ext cx="3518055" cy="1281215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180828" y="301053"/>
            <a:ext cx="5977909" cy="6453328"/>
          </a:xfrm>
        </p:spPr>
        <p:txBody>
          <a:bodyPr/>
          <a:lstStyle>
            <a:lvl1pPr>
              <a:defRPr sz="32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34676" y="1582271"/>
            <a:ext cx="3518055" cy="5172114"/>
          </a:xfrm>
        </p:spPr>
        <p:txBody>
          <a:bodyPr/>
          <a:lstStyle>
            <a:lvl1pPr marL="0" indent="0">
              <a:buNone/>
              <a:defRPr sz="1400"/>
            </a:lvl1pPr>
            <a:lvl2pPr marL="457120" indent="0">
              <a:buNone/>
              <a:defRPr sz="13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7" indent="0">
              <a:buNone/>
              <a:defRPr sz="900"/>
            </a:lvl6pPr>
            <a:lvl7pPr marL="2742716" indent="0">
              <a:buNone/>
              <a:defRPr sz="900"/>
            </a:lvl7pPr>
            <a:lvl8pPr marL="3199836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095982" y="5292885"/>
            <a:ext cx="6416040" cy="624855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095982" y="675613"/>
            <a:ext cx="6416040" cy="4536758"/>
          </a:xfrm>
        </p:spPr>
        <p:txBody>
          <a:bodyPr/>
          <a:lstStyle>
            <a:lvl1pPr marL="0" indent="0">
              <a:buNone/>
              <a:defRPr sz="3200"/>
            </a:lvl1pPr>
            <a:lvl2pPr marL="457120" indent="0">
              <a:buNone/>
              <a:defRPr sz="2900"/>
            </a:lvl2pPr>
            <a:lvl3pPr marL="914239" indent="0">
              <a:buNone/>
              <a:defRPr sz="2400"/>
            </a:lvl3pPr>
            <a:lvl4pPr marL="1371358" indent="0">
              <a:buNone/>
              <a:defRPr sz="2100"/>
            </a:lvl4pPr>
            <a:lvl5pPr marL="1828477" indent="0">
              <a:buNone/>
              <a:defRPr sz="2100"/>
            </a:lvl5pPr>
            <a:lvl6pPr marL="2285597" indent="0">
              <a:buNone/>
              <a:defRPr sz="2100"/>
            </a:lvl6pPr>
            <a:lvl7pPr marL="2742716" indent="0">
              <a:buNone/>
              <a:defRPr sz="2100"/>
            </a:lvl7pPr>
            <a:lvl8pPr marL="3199836" indent="0">
              <a:buNone/>
              <a:defRPr sz="2100"/>
            </a:lvl8pPr>
            <a:lvl9pPr marL="3656954" indent="0">
              <a:buNone/>
              <a:defRPr sz="21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095982" y="5917740"/>
            <a:ext cx="6416040" cy="887398"/>
          </a:xfrm>
        </p:spPr>
        <p:txBody>
          <a:bodyPr/>
          <a:lstStyle>
            <a:lvl1pPr marL="0" indent="0">
              <a:buNone/>
              <a:defRPr sz="1400"/>
            </a:lvl1pPr>
            <a:lvl2pPr marL="457120" indent="0">
              <a:buNone/>
              <a:defRPr sz="1300"/>
            </a:lvl2pPr>
            <a:lvl3pPr marL="914239" indent="0">
              <a:buNone/>
              <a:defRPr sz="1000"/>
            </a:lvl3pPr>
            <a:lvl4pPr marL="1371358" indent="0">
              <a:buNone/>
              <a:defRPr sz="900"/>
            </a:lvl4pPr>
            <a:lvl5pPr marL="1828477" indent="0">
              <a:buNone/>
              <a:defRPr sz="900"/>
            </a:lvl5pPr>
            <a:lvl6pPr marL="2285597" indent="0">
              <a:buNone/>
              <a:defRPr sz="900"/>
            </a:lvl6pPr>
            <a:lvl7pPr marL="2742716" indent="0">
              <a:buNone/>
              <a:defRPr sz="900"/>
            </a:lvl7pPr>
            <a:lvl8pPr marL="3199836" indent="0">
              <a:buNone/>
              <a:defRPr sz="900"/>
            </a:lvl8pPr>
            <a:lvl9pPr marL="3656954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752722" y="302802"/>
            <a:ext cx="2406016" cy="645157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4672" y="302802"/>
            <a:ext cx="7039820" cy="645157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02005" y="2348894"/>
            <a:ext cx="9089390" cy="1620771"/>
          </a:xfrm>
          <a:prstGeom prst="rect">
            <a:avLst/>
          </a:prstGeom>
        </p:spPr>
        <p:txBody>
          <a:bodyPr lIns="104287" tIns="52144" rIns="104287" bIns="5214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04010" y="4284717"/>
            <a:ext cx="7485380" cy="1932323"/>
          </a:xfrm>
          <a:prstGeom prst="rect">
            <a:avLst/>
          </a:prstGeom>
        </p:spPr>
        <p:txBody>
          <a:bodyPr lIns="104287" tIns="52144" rIns="104287" bIns="52144"/>
          <a:lstStyle>
            <a:lvl1pPr marL="0" indent="0" algn="ctr">
              <a:buNone/>
              <a:defRPr/>
            </a:lvl1pPr>
            <a:lvl2pPr marL="521436" indent="0" algn="ctr">
              <a:buNone/>
              <a:defRPr/>
            </a:lvl2pPr>
            <a:lvl3pPr marL="1042872" indent="0" algn="ctr">
              <a:buNone/>
              <a:defRPr/>
            </a:lvl3pPr>
            <a:lvl4pPr marL="1564308" indent="0" algn="ctr">
              <a:buNone/>
              <a:defRPr/>
            </a:lvl4pPr>
            <a:lvl5pPr marL="2085744" indent="0" algn="ctr">
              <a:buNone/>
              <a:defRPr/>
            </a:lvl5pPr>
            <a:lvl6pPr marL="2607179" indent="0" algn="ctr">
              <a:buNone/>
              <a:defRPr/>
            </a:lvl6pPr>
            <a:lvl7pPr marL="3128616" indent="0" algn="ctr">
              <a:buNone/>
              <a:defRPr/>
            </a:lvl7pPr>
            <a:lvl8pPr marL="3650052" indent="0" algn="ctr">
              <a:buNone/>
              <a:defRPr/>
            </a:lvl8pPr>
            <a:lvl9pPr marL="4171487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31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FFFF"/>
            </a:gs>
            <a:gs pos="50000">
              <a:srgbClr val="92D050"/>
            </a:gs>
            <a:gs pos="100000">
              <a:schemeClr val="accent6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34672" y="302805"/>
            <a:ext cx="9624060" cy="1260211"/>
          </a:xfrm>
          <a:prstGeom prst="rect">
            <a:avLst/>
          </a:prstGeom>
        </p:spPr>
        <p:txBody>
          <a:bodyPr vert="horz" lIns="91424" tIns="45712" rIns="91424" bIns="45712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4672" y="1764302"/>
            <a:ext cx="9624060" cy="4990084"/>
          </a:xfrm>
          <a:prstGeom prst="rect">
            <a:avLst/>
          </a:prstGeom>
        </p:spPr>
        <p:txBody>
          <a:bodyPr vert="horz" lIns="91424" tIns="45712" rIns="91424" bIns="45712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34677" y="7008175"/>
            <a:ext cx="2495127" cy="402567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01/07/2021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653585" y="7008175"/>
            <a:ext cx="3386245" cy="402567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663609" y="7008175"/>
            <a:ext cx="2495127" cy="402567"/>
          </a:xfrm>
          <a:prstGeom prst="rect">
            <a:avLst/>
          </a:prstGeom>
        </p:spPr>
        <p:txBody>
          <a:bodyPr vert="horz" lIns="91424" tIns="45712" rIns="91424" bIns="45712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23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0" indent="-342840" algn="l" defTabSz="91423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19" indent="-285700" algn="l" defTabSz="914239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799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17" indent="-228560" algn="l" defTabSz="914239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37" indent="-228560" algn="l" defTabSz="914239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56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276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96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14" indent="-228560" algn="l" defTabSz="914239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0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39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58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77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97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1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36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54" algn="l" defTabSz="91423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4670" y="6885650"/>
            <a:ext cx="2495127" cy="525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306" tIns="52153" rIns="104306" bIns="52153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5pPr>
      <a:lvl6pPr marL="521528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6pPr>
      <a:lvl7pPr marL="1043056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7pPr>
      <a:lvl8pPr marL="1564584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8pPr>
      <a:lvl9pPr marL="2086112" algn="ctr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1146" indent="-391146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47483" indent="-325955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303820" indent="-260764" algn="l" rtl="0" fontAlgn="base">
        <a:spcBef>
          <a:spcPct val="20000"/>
        </a:spcBef>
        <a:spcAft>
          <a:spcPct val="0"/>
        </a:spcAft>
        <a:buChar char="•"/>
        <a:defRPr sz="2700">
          <a:solidFill>
            <a:schemeClr val="tx1"/>
          </a:solidFill>
          <a:latin typeface="+mn-lt"/>
          <a:cs typeface="+mn-cs"/>
        </a:defRPr>
      </a:lvl3pPr>
      <a:lvl4pPr marL="1825348" indent="-260764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46876" indent="-26076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868404" indent="-26076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389932" indent="-26076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11460" indent="-26076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432988" indent="-260764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152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4305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6458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86112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7640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29168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50696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172224" algn="l" defTabSz="104305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10" Type="http://schemas.openxmlformats.org/officeDocument/2006/relationships/audio" Target="../media/audio1.wav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gif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gif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gif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84.jpeg"/></Relationships>
</file>

<file path=ppt/slides/_rels/slide7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0.png"/><Relationship Id="rId18" Type="http://schemas.openxmlformats.org/officeDocument/2006/relationships/image" Target="../media/image9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6.png"/><Relationship Id="rId11" Type="http://schemas.openxmlformats.org/officeDocument/2006/relationships/image" Target="../media/image8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5.png"/><Relationship Id="rId9" Type="http://schemas.openxmlformats.org/officeDocument/2006/relationships/image" Target="../media/image8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58367091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3"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" y="1"/>
            <a:ext cx="10693400" cy="7582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739930" y="3739940"/>
            <a:ext cx="7561263" cy="81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6872072" y="3739941"/>
            <a:ext cx="7561263" cy="81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0"/>
            <a:ext cx="10693400" cy="7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7" y="7478923"/>
            <a:ext cx="10693400" cy="82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85022" y="6186791"/>
            <a:ext cx="723434" cy="84564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15917" y="5040864"/>
            <a:ext cx="3148406" cy="1066951"/>
          </a:xfrm>
          <a:prstGeom prst="rect">
            <a:avLst/>
          </a:prstGeom>
        </p:spPr>
        <p:txBody>
          <a:bodyPr wrap="square" lIns="81258" tIns="40628" rIns="81258" bIns="40628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067054" y="1482566"/>
            <a:ext cx="7242550" cy="5549867"/>
          </a:xfrm>
          <a:prstGeom prst="rect">
            <a:avLst/>
          </a:prstGeom>
        </p:spPr>
        <p:txBody>
          <a:bodyPr wrap="none" lIns="81258" tIns="40628" rIns="81258" bIns="4062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Mundo</a:t>
            </a:r>
          </a:p>
          <a:p>
            <a:pPr algn="ctr"/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</a:t>
            </a:r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 las 	Aves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076240" y="6116023"/>
            <a:ext cx="2349223" cy="1029850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46771" y="843123"/>
            <a:ext cx="1199295" cy="7981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09933" y="207989"/>
            <a:ext cx="913395" cy="11761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(04) Myleene Klass - Chi Mai (Morricone).wav"/>
          </p:stSnd>
        </p:sndAc>
      </p:transition>
    </mc:Choice>
    <mc:Fallback xmlns="">
      <p:transition spd="slow" advTm="8000">
        <p:checker/>
        <p:sndAc>
          <p:stSnd>
            <p:snd r:embed="rId10" name="(04) Myleene Klass - Chi Mai (Morricon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44870273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23" t="6023" r="5121" b="9352"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728730"/>
      </p:ext>
    </p:extLst>
  </p:cSld>
  <p:clrMapOvr>
    <a:masterClrMapping/>
  </p:clrMapOvr>
  <p:transition spd="slow" advClick="0"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og de imágenes: Imágenes con brillos de av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06" y="-33139"/>
            <a:ext cx="10718007" cy="7594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366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nes de Aves — Gif aves mas hermosas del mundo Gif aves mas...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6380" y="-183038"/>
            <a:ext cx="5184576" cy="7919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51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:checker/>
      </p:transition>
    </mc:Choice>
    <mc:Fallback xmlns="">
      <p:transition spd="slow" advTm="13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b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1816"/>
            <a:ext cx="10693400" cy="7813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0548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55801816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5" t="3572" r="3925" b="5714"/>
          <a:stretch>
            <a:fillRect/>
          </a:stretch>
        </p:blipFill>
        <p:spPr bwMode="auto">
          <a:xfrm>
            <a:off x="1052634" y="-12251"/>
            <a:ext cx="8506451" cy="7654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09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AJ1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8035" y="-840774"/>
            <a:ext cx="4657976" cy="494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034333" y="1044328"/>
            <a:ext cx="7418390" cy="5901068"/>
          </a:xfrm>
          <a:prstGeom prst="rect">
            <a:avLst/>
          </a:prstGeom>
          <a:solidFill>
            <a:srgbClr val="FFFF00">
              <a:alpha val="48000"/>
            </a:srgbClr>
          </a:solidFill>
          <a:ln>
            <a:solidFill>
              <a:srgbClr val="FF0000"/>
            </a:solidFill>
          </a:ln>
          <a:effectLst/>
          <a:extLst/>
        </p:spPr>
        <p:txBody>
          <a:bodyPr wrap="square" lIns="98519" tIns="49259" rIns="98519" bIns="49259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900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Las principales características de los </a:t>
            </a:r>
            <a:r>
              <a:rPr lang="es-ES" altLang="es-ES" sz="2900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pájaros </a:t>
            </a:r>
            <a:r>
              <a:rPr lang="es-ES" altLang="es-ES" sz="2900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son: el cuerpo es aerodinámico ( husillo o fusiforme) y la mayoría de ellos pueden volar. La superficie del cuerpo está cubierta de plumas y las extremidades anteriores generalmente se convierten en alas (algunos tipos de alas se degeneran); tienen desarrollados los músculos del pecho ; el recto es corto, el apetito es grande y la digestión es rápida, es decir, el sistema digestivo está desarrollado, lo que ayuda a reducir el peso y es bueno para volar.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765" y="5850406"/>
            <a:ext cx="1684860" cy="15069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0780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9000">
        <p14:shred/>
      </p:transition>
    </mc:Choice>
    <mc:Fallback xmlns="">
      <p:transition spd="slow" advTm="3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0" name="Picture 4" descr="r2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"/>
            <a:ext cx="10693400" cy="7522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504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,KU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00" y="8310"/>
            <a:ext cx="10693400" cy="782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584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0000">
        <p14:shred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01012745_9S7X8tBY_LM00395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7" t="4355" r="6267" b="3993"/>
          <a:stretch>
            <a:fillRect/>
          </a:stretch>
        </p:blipFill>
        <p:spPr bwMode="auto">
          <a:xfrm>
            <a:off x="462268" y="525089"/>
            <a:ext cx="4715492" cy="6668614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105492082_NIhHYOxE_20080403095NorthernCardinalmale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640" b="2795"/>
          <a:stretch>
            <a:fillRect/>
          </a:stretch>
        </p:blipFill>
        <p:spPr bwMode="auto">
          <a:xfrm>
            <a:off x="5682728" y="1160444"/>
            <a:ext cx="4908566" cy="5478416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313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,DF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5128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PAJ1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8035" y="-840774"/>
            <a:ext cx="4657976" cy="4947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817750" y="1869500"/>
            <a:ext cx="7418390" cy="4562240"/>
          </a:xfrm>
          <a:prstGeom prst="rect">
            <a:avLst/>
          </a:prstGeom>
          <a:solidFill>
            <a:srgbClr val="FFFF00">
              <a:alpha val="51000"/>
            </a:srgbClr>
          </a:solidFill>
          <a:ln>
            <a:solidFill>
              <a:srgbClr val="FF0000"/>
            </a:solidFill>
          </a:ln>
          <a:effectLst/>
          <a:extLst/>
        </p:spPr>
        <p:txBody>
          <a:bodyPr wrap="square" lIns="98519" tIns="49259" rIns="98519" bIns="49259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900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El corazón de los </a:t>
            </a:r>
            <a:r>
              <a:rPr lang="es-ES" altLang="es-ES" sz="2900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pájaros </a:t>
            </a:r>
            <a:r>
              <a:rPr lang="es-ES" altLang="es-ES" sz="2900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tiene dos aurículas y dos ventrículos. La frecuencia cardíaca es rápida. La temperatura corporal es constante. Además de los pulmones, los órganos respiratorios también tienen múltiples sacos de aire para ayudar a respirar, de modo que no importa cuando las aves inhalen y exhalen, el oxígeno pase por los pulmones, es decir, doble respiración.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765" y="5850406"/>
            <a:ext cx="1684860" cy="15069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535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5000">
        <p14:shred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plumas de las av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693401" cy="756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858" y="-32867"/>
            <a:ext cx="10704588" cy="7701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281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94929931_chQhq1TI_DSC_1287_edited2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"/>
            <a:ext cx="10693400" cy="76207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557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J2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650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850120" y="1332360"/>
            <a:ext cx="7817060" cy="5454792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solidFill>
              <a:srgbClr val="FF0000"/>
            </a:solidFill>
          </a:ln>
          <a:effectLst/>
          <a:extLst/>
        </p:spPr>
        <p:txBody>
          <a:bodyPr wrap="square" lIns="98519" tIns="49259" rIns="98519" bIns="49259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900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Las ramitas de plumas crecen densamente a ambos lados de las ramas de las plumas, y las ramitas de plumas tienen ganchos o ranuras. Las ramitas de plumas adyacentes se enganchan entre sí para formar un pabellón auricular plano y </a:t>
            </a:r>
            <a:r>
              <a:rPr lang="es-ES" altLang="es-ES" sz="2900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elástico. Las </a:t>
            </a:r>
            <a:r>
              <a:rPr lang="es-ES" altLang="es-ES" sz="2900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plumas positivas en la superficie del cuerpo forman un caparazón a prueba de viento y hacen que el cuerpo del ave presente un contorno aerodinámico. Las plumas adecuadas en las alas y la cola juegan un papel decisivo en el vuelo y el equilibrio.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765" y="5850406"/>
            <a:ext cx="1684860" cy="1506907"/>
          </a:xfrm>
          <a:prstGeom prst="rect">
            <a:avLst/>
          </a:prstGeom>
          <a:noFill/>
        </p:spPr>
      </p:pic>
      <p:pic>
        <p:nvPicPr>
          <p:cNvPr id="4" name="Picture 4" descr="PAJ1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13940" y="-329009"/>
            <a:ext cx="3128156" cy="3322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080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7000">
        <p14:shred/>
      </p:transition>
    </mc:Choice>
    <mc:Fallback xmlns=""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101052253_FcXBGNVX_LM0039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4" t="3825" r="3462" b="3847"/>
          <a:stretch>
            <a:fillRect/>
          </a:stretch>
        </p:blipFill>
        <p:spPr bwMode="auto">
          <a:xfrm>
            <a:off x="1388658" y="0"/>
            <a:ext cx="8083171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71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rchaeoptery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1932" y="-218729"/>
            <a:ext cx="11248580" cy="7779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4137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8" name="Picture 6" descr="54732477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1" t="4643" r="4411" b="7881"/>
          <a:stretch>
            <a:fillRect/>
          </a:stretch>
        </p:blipFill>
        <p:spPr bwMode="auto">
          <a:xfrm>
            <a:off x="1178874" y="1"/>
            <a:ext cx="8209412" cy="7643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03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J2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5" b="465"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48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60377060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35" t="6708" r="9502" b="7759"/>
          <a:stretch>
            <a:fillRect/>
          </a:stretch>
        </p:blipFill>
        <p:spPr bwMode="auto">
          <a:xfrm>
            <a:off x="142950" y="444576"/>
            <a:ext cx="5708716" cy="6749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59369546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7480" r="9801" b="9375"/>
          <a:stretch>
            <a:fillRect/>
          </a:stretch>
        </p:blipFill>
        <p:spPr bwMode="auto">
          <a:xfrm>
            <a:off x="6159846" y="1001167"/>
            <a:ext cx="4533556" cy="5875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232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58010438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22"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2275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5836709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3"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740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b2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506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58007622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9" b="3447"/>
          <a:stretch>
            <a:fillRect/>
          </a:stretch>
        </p:blipFill>
        <p:spPr bwMode="auto">
          <a:xfrm>
            <a:off x="126243" y="367563"/>
            <a:ext cx="5220458" cy="6668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58569746"/>
          <p:cNvPicPr>
            <a:picLocks noChangeAspect="1" noChangeArrowheads="1"/>
          </p:cNvPicPr>
          <p:nvPr/>
        </p:nvPicPr>
        <p:blipFill>
          <a:blip r:embed="rId3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598" b="2133"/>
          <a:stretch>
            <a:fillRect/>
          </a:stretch>
        </p:blipFill>
        <p:spPr bwMode="auto">
          <a:xfrm>
            <a:off x="5472942" y="367563"/>
            <a:ext cx="5244593" cy="6668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926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b4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924" y="0"/>
            <a:ext cx="10963324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336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J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916" y="-30907"/>
            <a:ext cx="10909324" cy="7592170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497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J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6510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J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87" b="-1143"/>
          <a:stretch>
            <a:fillRect/>
          </a:stretch>
        </p:blipFill>
        <p:spPr bwMode="auto">
          <a:xfrm>
            <a:off x="293328" y="684365"/>
            <a:ext cx="5136917" cy="6351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J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7065" y="1319722"/>
            <a:ext cx="4548408" cy="4830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44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J10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61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mpresionante caballos en la naturaleza HD animated 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38" y="-14460"/>
            <a:ext cx="10715267" cy="82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9856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J12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31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J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926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J1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702" y="0"/>
            <a:ext cx="7379560" cy="7561263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6899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J14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J15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334134" y="315029"/>
            <a:ext cx="9941590" cy="7009391"/>
          </a:xfrm>
          <a:prstGeom prst="frame">
            <a:avLst/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Rectangle 1"/>
          <p:cNvSpPr/>
          <p:nvPr/>
        </p:nvSpPr>
        <p:spPr>
          <a:xfrm>
            <a:off x="1368237" y="1650527"/>
            <a:ext cx="7916086" cy="4340725"/>
          </a:xfrm>
          <a:prstGeom prst="rect">
            <a:avLst/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4" tIns="45712" rIns="91424" bIns="45712" anchor="ctr"/>
          <a:lstStyle/>
          <a:p>
            <a:pPr algn="ctr">
              <a:defRPr/>
            </a:pPr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95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J19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019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J18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786" y="0"/>
            <a:ext cx="7127077" cy="7561263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337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J20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357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J22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471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 descr="J23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9615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J25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392" y="0"/>
            <a:ext cx="8883319" cy="7564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107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J24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155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J26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593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J27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999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r2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5117" y="0"/>
            <a:ext cx="7925368" cy="7561263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247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4" descr="JJ17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63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r1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380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 descr="r5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08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r3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175" y="3"/>
            <a:ext cx="8421053" cy="7580517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823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r6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51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roductos que pueden resultar tóxicos para las av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1376" y="-17910"/>
            <a:ext cx="10744776" cy="7975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345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r7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916" y="0"/>
            <a:ext cx="10901734" cy="7561263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863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4" name="Picture 4" descr="r10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7599" y="0"/>
            <a:ext cx="7765710" cy="7561263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082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8" name="Picture 4" descr="r11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728" y="605602"/>
            <a:ext cx="4756335" cy="6248543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9" name="Picture 5" descr="r13"/>
          <p:cNvPicPr>
            <a:picLocks noChangeAspect="1" noChangeArrowheads="1"/>
          </p:cNvPicPr>
          <p:nvPr/>
        </p:nvPicPr>
        <p:blipFill>
          <a:blip r:embed="rId3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186" y="605602"/>
            <a:ext cx="4711779" cy="6227541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1008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r12"/>
          <p:cNvPicPr>
            <a:picLocks noChangeAspect="1" noChangeArrowheads="1"/>
          </p:cNvPicPr>
          <p:nvPr/>
        </p:nvPicPr>
        <p:blipFill>
          <a:blip r:embed="rId2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15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4" descr="r14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693400" cy="761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1891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r15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455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r17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681" y="0"/>
            <a:ext cx="6239674" cy="7561263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174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2" name="Picture 4" descr="r19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65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r20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3400" cy="75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2928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8" name="Picture 4" descr="r23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917" y="-5010"/>
            <a:ext cx="11507672" cy="7566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705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4" name="Picture 4" descr="r22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5764" y="0"/>
            <a:ext cx="6156131" cy="7561263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640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s aves de barrio tambien sufren los rigores del verano, pero podemos  ayudarlas. - Ecoactiv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922" y="-1"/>
            <a:ext cx="11031300" cy="7561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106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IFS HERMOSOS: animalitos encontrados en la web | Gif de paisajes, Gif  pájaro, Imagenes gift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269" y="-17685"/>
            <a:ext cx="7578948" cy="7578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9332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 descr="r16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0693400" cy="7545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3517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Bello y tierno | Beautiful birds, Colorful birds, Pet bir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13"/>
            <a:ext cx="10693400" cy="7574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659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S12"/>
          <p:cNvPicPr>
            <a:picLocks noChangeAspect="1" noChangeArrowheads="1"/>
          </p:cNvPicPr>
          <p:nvPr/>
        </p:nvPicPr>
        <p:blipFill>
          <a:blip r:embed="rId2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6175" y="2"/>
            <a:ext cx="8504595" cy="7573514"/>
          </a:xfrm>
          <a:prstGeom prst="rect">
            <a:avLst/>
          </a:prstGeom>
          <a:noFill/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87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8000">
        <p:checker/>
      </p:transition>
    </mc:Choice>
    <mc:Fallback xmlns="">
      <p:transition spd="slow" advClick="0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❥ℒℴvℯlyღ❥ DIOS SABE LO QUE HACE AUN EN LO INEXPLICABLE EL ES  INCUESTIONABLE. | Aves exóticas, Aves pajaros, Ave silvestr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3400"/>
            <a:ext cx="5688632" cy="806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ifs animados: Minha casa tem janelas Onde cantam passarinhos e a... | Pet  birds, Beautiful birds, Bird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8262" y="1"/>
            <a:ext cx="5040560" cy="7813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891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n en À achete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148" y="484584"/>
            <a:ext cx="9829092" cy="6696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46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693401" cy="7561263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739930" y="3739941"/>
            <a:ext cx="7561263" cy="81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6872072" y="3739941"/>
            <a:ext cx="7561263" cy="81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0693400" cy="76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7478923"/>
            <a:ext cx="10693400" cy="823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2730" y="6399100"/>
            <a:ext cx="704652" cy="75470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15917" y="5040864"/>
            <a:ext cx="3148406" cy="1066951"/>
          </a:xfrm>
          <a:prstGeom prst="rect">
            <a:avLst/>
          </a:prstGeom>
        </p:spPr>
        <p:txBody>
          <a:bodyPr wrap="square" lIns="81258" tIns="40628" rIns="81258" bIns="40628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53370" y="552627"/>
            <a:ext cx="4593331" cy="5556695"/>
          </a:xfrm>
          <a:prstGeom prst="rect">
            <a:avLst/>
          </a:prstGeom>
        </p:spPr>
        <p:txBody>
          <a:bodyPr wrap="none" lIns="81258" tIns="40628" rIns="81258" bIns="40628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040082" y="1020628"/>
            <a:ext cx="4090948" cy="515023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03" tIns="50851" rIns="101703" bIns="50851">
            <a:spAutoFit/>
          </a:bodyPr>
          <a:lstStyle/>
          <a:p>
            <a:pPr algn="ctr" defTabSz="101695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695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6953" eaLnBrk="0" hangingPunct="0">
                <a:spcBef>
                  <a:spcPct val="50000"/>
                </a:spcBef>
              </a:pPr>
              <a:t>jueves, 01 de julio de 2021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6953" eaLnBrk="0" hangingPunct="0">
              <a:spcBef>
                <a:spcPct val="50000"/>
              </a:spcBef>
            </a:pPr>
            <a:r>
              <a:rPr lang="fr-FR" sz="37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7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7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7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7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6953" eaLnBrk="0" hangingPunct="0">
                <a:spcBef>
                  <a:spcPct val="50000"/>
                </a:spcBef>
              </a:pPr>
              <a:t>15:01</a:t>
            </a:fld>
            <a:r>
              <a:rPr lang="fr-FR" sz="37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6953" eaLnBrk="0" hangingPunct="0">
              <a:spcBef>
                <a:spcPct val="50000"/>
              </a:spcBef>
            </a:pPr>
            <a:endParaRPr lang="fr-FR" sz="37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482951" y="6186793"/>
            <a:ext cx="2349223" cy="10298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8478" y="3612604"/>
            <a:ext cx="356447" cy="33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764295"/>
            <a:ext cx="10693400" cy="252042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4287" tIns="52144" rIns="104287" bIns="52144" anchor="ctr"/>
          <a:lstStyle/>
          <a:p>
            <a:pPr defTabSz="1043056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2016337"/>
            <a:ext cx="10693400" cy="5544926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04287" tIns="52144" rIns="104287" bIns="52144" anchor="ctr"/>
          <a:lstStyle/>
          <a:p>
            <a:pPr algn="ctr" defTabSz="1043056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903" y="0"/>
            <a:ext cx="5703147" cy="172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100351"/>
            <a:ext cx="10693400" cy="2690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287" tIns="52144" rIns="104287" bIns="52144">
            <a:spAutoFit/>
          </a:bodyPr>
          <a:lstStyle/>
          <a:p>
            <a:pPr algn="ctr" defTabSz="1043056" fontAlgn="base">
              <a:spcBef>
                <a:spcPct val="50000"/>
              </a:spcBef>
              <a:spcAft>
                <a:spcPct val="0"/>
              </a:spcAft>
            </a:pPr>
            <a:r>
              <a:rPr lang="es-ES" sz="68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5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5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0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0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50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36675" y="5208871"/>
            <a:ext cx="3118908" cy="16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287" tIns="52144" rIns="104287" bIns="52144">
            <a:spAutoFit/>
          </a:bodyPr>
          <a:lstStyle/>
          <a:p>
            <a:pPr algn="ctr" defTabSz="1043056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defTabSz="1043056"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4263" y="4620773"/>
            <a:ext cx="2762462" cy="2604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918" y="5376898"/>
            <a:ext cx="1425787" cy="1092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76547"/>
            <a:ext cx="623782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64646"/>
            <a:ext cx="623782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52744"/>
            <a:ext cx="623782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40842"/>
            <a:ext cx="623782" cy="588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7225207"/>
            <a:ext cx="10693400" cy="351546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287" tIns="52144" rIns="104287" bIns="52144">
            <a:spAutoFit/>
          </a:bodyPr>
          <a:lstStyle/>
          <a:p>
            <a:pPr algn="ctr" defTabSz="1043056" fontAlgn="base">
              <a:spcBef>
                <a:spcPct val="50000"/>
              </a:spcBef>
              <a:spcAft>
                <a:spcPct val="0"/>
              </a:spcAft>
            </a:pPr>
            <a:r>
              <a:rPr lang="es-ES" sz="16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812030" y="924154"/>
            <a:ext cx="5643739" cy="232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El Mundo de las Ave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Mundo de las Aves</Template>
  <TotalTime>8</TotalTime>
  <Words>309</Words>
  <Application>Microsoft Office PowerPoint</Application>
  <PresentationFormat>Personalizado</PresentationFormat>
  <Paragraphs>18</Paragraphs>
  <Slides>72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72</vt:i4>
      </vt:variant>
    </vt:vector>
  </HeadingPairs>
  <TitlesOfParts>
    <vt:vector size="74" baseType="lpstr">
      <vt:lpstr>El Mundo de las Aves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2021-07-01T13:01:28Z</dcterms:created>
  <dcterms:modified xsi:type="dcterms:W3CDTF">2021-07-01T13:09:32Z</dcterms:modified>
</cp:coreProperties>
</file>