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5" r:id="rId3"/>
    <p:sldId id="327" r:id="rId4"/>
    <p:sldId id="256" r:id="rId5"/>
    <p:sldId id="331" r:id="rId6"/>
    <p:sldId id="263" r:id="rId7"/>
    <p:sldId id="330" r:id="rId8"/>
    <p:sldId id="261" r:id="rId9"/>
    <p:sldId id="257" r:id="rId10"/>
    <p:sldId id="329" r:id="rId11"/>
    <p:sldId id="258" r:id="rId12"/>
    <p:sldId id="259" r:id="rId13"/>
    <p:sldId id="266" r:id="rId14"/>
    <p:sldId id="328" r:id="rId15"/>
    <p:sldId id="270" r:id="rId16"/>
    <p:sldId id="264" r:id="rId17"/>
    <p:sldId id="269" r:id="rId18"/>
    <p:sldId id="333" r:id="rId19"/>
    <p:sldId id="260" r:id="rId20"/>
    <p:sldId id="267" r:id="rId21"/>
    <p:sldId id="332" r:id="rId22"/>
    <p:sldId id="265" r:id="rId23"/>
    <p:sldId id="272" r:id="rId24"/>
    <p:sldId id="268" r:id="rId25"/>
    <p:sldId id="334" r:id="rId26"/>
    <p:sldId id="262" r:id="rId27"/>
    <p:sldId id="271" r:id="rId28"/>
    <p:sldId id="273" r:id="rId29"/>
    <p:sldId id="335" r:id="rId30"/>
    <p:sldId id="287" r:id="rId31"/>
    <p:sldId id="276" r:id="rId32"/>
    <p:sldId id="281" r:id="rId33"/>
    <p:sldId id="336" r:id="rId34"/>
    <p:sldId id="274" r:id="rId35"/>
    <p:sldId id="278" r:id="rId36"/>
    <p:sldId id="275" r:id="rId37"/>
    <p:sldId id="283" r:id="rId38"/>
    <p:sldId id="279" r:id="rId39"/>
    <p:sldId id="282" r:id="rId40"/>
    <p:sldId id="280" r:id="rId41"/>
    <p:sldId id="288" r:id="rId42"/>
    <p:sldId id="284" r:id="rId43"/>
    <p:sldId id="285" r:id="rId44"/>
    <p:sldId id="286" r:id="rId45"/>
    <p:sldId id="309" r:id="rId46"/>
    <p:sldId id="289" r:id="rId47"/>
    <p:sldId id="293" r:id="rId48"/>
    <p:sldId id="290" r:id="rId49"/>
    <p:sldId id="291" r:id="rId50"/>
    <p:sldId id="317" r:id="rId51"/>
    <p:sldId id="294" r:id="rId52"/>
    <p:sldId id="302" r:id="rId53"/>
    <p:sldId id="296" r:id="rId54"/>
    <p:sldId id="295" r:id="rId55"/>
    <p:sldId id="297" r:id="rId56"/>
    <p:sldId id="301" r:id="rId57"/>
    <p:sldId id="298" r:id="rId58"/>
    <p:sldId id="303" r:id="rId59"/>
    <p:sldId id="299" r:id="rId60"/>
    <p:sldId id="300" r:id="rId61"/>
    <p:sldId id="304" r:id="rId62"/>
    <p:sldId id="306" r:id="rId63"/>
    <p:sldId id="305" r:id="rId64"/>
    <p:sldId id="308" r:id="rId65"/>
    <p:sldId id="312" r:id="rId66"/>
    <p:sldId id="307" r:id="rId67"/>
    <p:sldId id="315" r:id="rId68"/>
    <p:sldId id="313" r:id="rId69"/>
    <p:sldId id="316" r:id="rId70"/>
    <p:sldId id="318" r:id="rId71"/>
    <p:sldId id="324" r:id="rId72"/>
    <p:sldId id="326"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MvgZHtHhm7eNhWUM5owqw" hashData="xA8MnGW3w2PuHdpppR961+aooa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2F04"/>
    <a:srgbClr val="2D1E0D"/>
    <a:srgbClr val="5E3F1C"/>
    <a:srgbClr val="AA7630"/>
    <a:srgbClr val="F0CD7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7513" autoAdjust="0"/>
  </p:normalViewPr>
  <p:slideViewPr>
    <p:cSldViewPr>
      <p:cViewPr>
        <p:scale>
          <a:sx n="40" d="100"/>
          <a:sy n="40" d="100"/>
        </p:scale>
        <p:origin x="-894" y="-7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7CCC87-15C2-4F6B-AC50-135DCD979FB5}"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04B41BC-FF68-47D2-A6D8-AA4DA59D956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1B552E-D404-4174-8E6A-81B13A2A96FA}" type="datetimeFigureOut">
              <a:rPr lang="es-ES" smtClean="0"/>
              <a:pPr/>
              <a:t>22/07/2014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7CCC87-15C2-4F6B-AC50-135DCD979FB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C9DC9EB-AB7B-44DB-8586-E93941DB1E2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72.png"/></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3.png"/><Relationship Id="rId7" Type="http://schemas.openxmlformats.org/officeDocument/2006/relationships/image" Target="../media/image7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dpi="0" rotWithShape="1">
            <a:blip r:embed="rId3"/>
            <a:srcRect/>
            <a:tile tx="0" ty="0" sx="100000" sy="100000" flip="none" algn="tl"/>
          </a:blipFill>
        </p:spPr>
        <p:txBody>
          <a:bodyPr/>
          <a:lstStyle/>
          <a:p>
            <a:endParaRPr lang="es-ES" dirty="0"/>
          </a:p>
        </p:txBody>
      </p:sp>
      <p:pic>
        <p:nvPicPr>
          <p:cNvPr id="7" name="6 Imagen" descr="dd80669b.png"/>
          <p:cNvPicPr>
            <a:picLocks noChangeAspect="1"/>
          </p:cNvPicPr>
          <p:nvPr/>
        </p:nvPicPr>
        <p:blipFill>
          <a:blip r:embed="rId4"/>
          <a:stretch>
            <a:fillRect/>
          </a:stretch>
        </p:blipFill>
        <p:spPr>
          <a:xfrm>
            <a:off x="1285852" y="-214338"/>
            <a:ext cx="4995165" cy="5844343"/>
          </a:xfrm>
          <a:prstGeom prst="rect">
            <a:avLst/>
          </a:prstGeom>
        </p:spPr>
      </p:pic>
      <p:pic>
        <p:nvPicPr>
          <p:cNvPr id="8" name="7 Imagen" descr="d451f2f4.png"/>
          <p:cNvPicPr>
            <a:picLocks noChangeAspect="1"/>
          </p:cNvPicPr>
          <p:nvPr/>
        </p:nvPicPr>
        <p:blipFill>
          <a:blip r:embed="rId5"/>
          <a:srcRect b="8921"/>
          <a:stretch>
            <a:fillRect/>
          </a:stretch>
        </p:blipFill>
        <p:spPr>
          <a:xfrm>
            <a:off x="4929190" y="642918"/>
            <a:ext cx="4500562" cy="6215082"/>
          </a:xfrm>
          <a:prstGeom prst="rect">
            <a:avLst/>
          </a:prstGeom>
        </p:spPr>
      </p:pic>
      <p:pic>
        <p:nvPicPr>
          <p:cNvPr id="72706" name="Picture 2" descr="Rendered Image"/>
          <p:cNvPicPr>
            <a:picLocks noChangeAspect="1" noChangeArrowheads="1"/>
          </p:cNvPicPr>
          <p:nvPr/>
        </p:nvPicPr>
        <p:blipFill>
          <a:blip r:embed="rId6">
            <a:lum contrast="20000"/>
          </a:blip>
          <a:srcRect/>
          <a:stretch>
            <a:fillRect/>
          </a:stretch>
        </p:blipFill>
        <p:spPr bwMode="auto">
          <a:xfrm>
            <a:off x="7286644" y="285728"/>
            <a:ext cx="942975" cy="809626"/>
          </a:xfrm>
          <a:prstGeom prst="rect">
            <a:avLst/>
          </a:prstGeom>
          <a:noFill/>
        </p:spPr>
      </p:pic>
      <p:pic>
        <p:nvPicPr>
          <p:cNvPr id="72708" name="Picture 4" descr="Rendered Image"/>
          <p:cNvPicPr>
            <a:picLocks noChangeAspect="1" noChangeArrowheads="1"/>
          </p:cNvPicPr>
          <p:nvPr/>
        </p:nvPicPr>
        <p:blipFill>
          <a:blip r:embed="rId7">
            <a:lum contrast="20000"/>
          </a:blip>
          <a:srcRect/>
          <a:stretch>
            <a:fillRect/>
          </a:stretch>
        </p:blipFill>
        <p:spPr bwMode="auto">
          <a:xfrm>
            <a:off x="6858016" y="1071546"/>
            <a:ext cx="2000250" cy="819151"/>
          </a:xfrm>
          <a:prstGeom prst="rect">
            <a:avLst/>
          </a:prstGeom>
          <a:noFill/>
        </p:spPr>
      </p:pic>
      <p:pic>
        <p:nvPicPr>
          <p:cNvPr id="72710" name="Picture 6" descr="Rendered Image"/>
          <p:cNvPicPr>
            <a:picLocks noChangeAspect="1" noChangeArrowheads="1"/>
          </p:cNvPicPr>
          <p:nvPr/>
        </p:nvPicPr>
        <p:blipFill>
          <a:blip r:embed="rId8">
            <a:lum contrast="20000"/>
          </a:blip>
          <a:srcRect/>
          <a:stretch>
            <a:fillRect/>
          </a:stretch>
        </p:blipFill>
        <p:spPr bwMode="auto">
          <a:xfrm>
            <a:off x="1643042" y="4214818"/>
            <a:ext cx="561975" cy="762000"/>
          </a:xfrm>
          <a:prstGeom prst="rect">
            <a:avLst/>
          </a:prstGeom>
          <a:noFill/>
        </p:spPr>
      </p:pic>
      <p:pic>
        <p:nvPicPr>
          <p:cNvPr id="72712" name="Picture 8" descr="Rendered Image"/>
          <p:cNvPicPr>
            <a:picLocks noChangeAspect="1" noChangeArrowheads="1"/>
          </p:cNvPicPr>
          <p:nvPr/>
        </p:nvPicPr>
        <p:blipFill>
          <a:blip r:embed="rId9">
            <a:lum contrast="20000"/>
          </a:blip>
          <a:srcRect/>
          <a:stretch>
            <a:fillRect/>
          </a:stretch>
        </p:blipFill>
        <p:spPr bwMode="auto">
          <a:xfrm>
            <a:off x="2714612" y="4214818"/>
            <a:ext cx="1476375" cy="666751"/>
          </a:xfrm>
          <a:prstGeom prst="rect">
            <a:avLst/>
          </a:prstGeom>
          <a:noFill/>
        </p:spPr>
      </p:pic>
      <p:pic>
        <p:nvPicPr>
          <p:cNvPr id="72714" name="Picture 10" descr="Rendered Image"/>
          <p:cNvPicPr>
            <a:picLocks noChangeAspect="1" noChangeArrowheads="1"/>
          </p:cNvPicPr>
          <p:nvPr/>
        </p:nvPicPr>
        <p:blipFill>
          <a:blip r:embed="rId10">
            <a:lum contrast="20000"/>
          </a:blip>
          <a:srcRect/>
          <a:stretch>
            <a:fillRect/>
          </a:stretch>
        </p:blipFill>
        <p:spPr bwMode="auto">
          <a:xfrm>
            <a:off x="285720" y="5000636"/>
            <a:ext cx="5572164" cy="914401"/>
          </a:xfrm>
          <a:prstGeom prst="rect">
            <a:avLst/>
          </a:prstGeom>
          <a:noFill/>
        </p:spPr>
      </p:pic>
      <p:sp>
        <p:nvSpPr>
          <p:cNvPr id="13" name="12 CuadroTexto"/>
          <p:cNvSpPr txBox="1"/>
          <p:nvPr/>
        </p:nvSpPr>
        <p:spPr>
          <a:xfrm>
            <a:off x="0" y="6286520"/>
            <a:ext cx="1802096" cy="276999"/>
          </a:xfrm>
          <a:prstGeom prst="rect">
            <a:avLst/>
          </a:prstGeom>
          <a:noFill/>
        </p:spPr>
        <p:txBody>
          <a:bodyPr wrap="none" rtlCol="0">
            <a:spAutoFit/>
          </a:bodyPr>
          <a:lstStyle/>
          <a:p>
            <a:r>
              <a:rPr lang="es-ES_tradnl" sz="1200"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rPr>
              <a:t>Esta es una creación de Raquel</a:t>
            </a:r>
            <a:endParaRPr lang="es-ES" sz="1200"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8000">
    <p:sndAc>
      <p:stSnd loop="1">
        <p:snd r:embed="rId2" name="DANzA COM LOBOS - john  Bar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par>
                          <p:cTn id="13" fill="hold">
                            <p:stCondLst>
                              <p:cond delay="7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72706"/>
                                        </p:tgtEl>
                                        <p:attrNameLst>
                                          <p:attrName>style.visibility</p:attrName>
                                        </p:attrNameLst>
                                      </p:cBhvr>
                                      <p:to>
                                        <p:strVal val="visible"/>
                                      </p:to>
                                    </p:set>
                                    <p:anim calcmode="lin" valueType="num">
                                      <p:cBhvr>
                                        <p:cTn id="16" dur="2000" fill="hold"/>
                                        <p:tgtEl>
                                          <p:spTgt spid="72706"/>
                                        </p:tgtEl>
                                        <p:attrNameLst>
                                          <p:attrName>ppt_w</p:attrName>
                                        </p:attrNameLst>
                                      </p:cBhvr>
                                      <p:tavLst>
                                        <p:tav tm="0">
                                          <p:val>
                                            <p:fltVal val="0"/>
                                          </p:val>
                                        </p:tav>
                                        <p:tav tm="100000">
                                          <p:val>
                                            <p:strVal val="#ppt_w"/>
                                          </p:val>
                                        </p:tav>
                                      </p:tavLst>
                                    </p:anim>
                                    <p:anim calcmode="lin" valueType="num">
                                      <p:cBhvr>
                                        <p:cTn id="17" dur="2000" fill="hold"/>
                                        <p:tgtEl>
                                          <p:spTgt spid="72706"/>
                                        </p:tgtEl>
                                        <p:attrNameLst>
                                          <p:attrName>ppt_h</p:attrName>
                                        </p:attrNameLst>
                                      </p:cBhvr>
                                      <p:tavLst>
                                        <p:tav tm="0">
                                          <p:val>
                                            <p:fltVal val="0"/>
                                          </p:val>
                                        </p:tav>
                                        <p:tav tm="100000">
                                          <p:val>
                                            <p:strVal val="#ppt_h"/>
                                          </p:val>
                                        </p:tav>
                                      </p:tavLst>
                                    </p:anim>
                                    <p:anim calcmode="lin" valueType="num">
                                      <p:cBhvr>
                                        <p:cTn id="18" dur="2000" fill="hold"/>
                                        <p:tgtEl>
                                          <p:spTgt spid="72706"/>
                                        </p:tgtEl>
                                        <p:attrNameLst>
                                          <p:attrName>style.rotation</p:attrName>
                                        </p:attrNameLst>
                                      </p:cBhvr>
                                      <p:tavLst>
                                        <p:tav tm="0">
                                          <p:val>
                                            <p:fltVal val="90"/>
                                          </p:val>
                                        </p:tav>
                                        <p:tav tm="100000">
                                          <p:val>
                                            <p:fltVal val="0"/>
                                          </p:val>
                                        </p:tav>
                                      </p:tavLst>
                                    </p:anim>
                                    <p:animEffect transition="in" filter="fade">
                                      <p:cBhvr>
                                        <p:cTn id="19" dur="2000"/>
                                        <p:tgtEl>
                                          <p:spTgt spid="72706"/>
                                        </p:tgtEl>
                                      </p:cBhvr>
                                    </p:animEffect>
                                  </p:childTnLst>
                                </p:cTn>
                              </p:par>
                            </p:childTnLst>
                          </p:cTn>
                        </p:par>
                        <p:par>
                          <p:cTn id="20" fill="hold">
                            <p:stCondLst>
                              <p:cond delay="9000"/>
                            </p:stCondLst>
                            <p:childTnLst>
                              <p:par>
                                <p:cTn id="21" presetID="31" presetClass="entr" presetSubtype="0" fill="hold" nodeType="afterEffect">
                                  <p:stCondLst>
                                    <p:cond delay="0"/>
                                  </p:stCondLst>
                                  <p:iterate type="lt">
                                    <p:tmPct val="5000"/>
                                  </p:iterate>
                                  <p:childTnLst>
                                    <p:set>
                                      <p:cBhvr>
                                        <p:cTn id="22" dur="1" fill="hold">
                                          <p:stCondLst>
                                            <p:cond delay="0"/>
                                          </p:stCondLst>
                                        </p:cTn>
                                        <p:tgtEl>
                                          <p:spTgt spid="72708"/>
                                        </p:tgtEl>
                                        <p:attrNameLst>
                                          <p:attrName>style.visibility</p:attrName>
                                        </p:attrNameLst>
                                      </p:cBhvr>
                                      <p:to>
                                        <p:strVal val="visible"/>
                                      </p:to>
                                    </p:set>
                                    <p:anim calcmode="lin" valueType="num">
                                      <p:cBhvr>
                                        <p:cTn id="23" dur="2000" fill="hold"/>
                                        <p:tgtEl>
                                          <p:spTgt spid="72708"/>
                                        </p:tgtEl>
                                        <p:attrNameLst>
                                          <p:attrName>ppt_w</p:attrName>
                                        </p:attrNameLst>
                                      </p:cBhvr>
                                      <p:tavLst>
                                        <p:tav tm="0">
                                          <p:val>
                                            <p:fltVal val="0"/>
                                          </p:val>
                                        </p:tav>
                                        <p:tav tm="100000">
                                          <p:val>
                                            <p:strVal val="#ppt_w"/>
                                          </p:val>
                                        </p:tav>
                                      </p:tavLst>
                                    </p:anim>
                                    <p:anim calcmode="lin" valueType="num">
                                      <p:cBhvr>
                                        <p:cTn id="24" dur="2000" fill="hold"/>
                                        <p:tgtEl>
                                          <p:spTgt spid="72708"/>
                                        </p:tgtEl>
                                        <p:attrNameLst>
                                          <p:attrName>ppt_h</p:attrName>
                                        </p:attrNameLst>
                                      </p:cBhvr>
                                      <p:tavLst>
                                        <p:tav tm="0">
                                          <p:val>
                                            <p:fltVal val="0"/>
                                          </p:val>
                                        </p:tav>
                                        <p:tav tm="100000">
                                          <p:val>
                                            <p:strVal val="#ppt_h"/>
                                          </p:val>
                                        </p:tav>
                                      </p:tavLst>
                                    </p:anim>
                                    <p:anim calcmode="lin" valueType="num">
                                      <p:cBhvr>
                                        <p:cTn id="25" dur="2000" fill="hold"/>
                                        <p:tgtEl>
                                          <p:spTgt spid="72708"/>
                                        </p:tgtEl>
                                        <p:attrNameLst>
                                          <p:attrName>style.rotation</p:attrName>
                                        </p:attrNameLst>
                                      </p:cBhvr>
                                      <p:tavLst>
                                        <p:tav tm="0">
                                          <p:val>
                                            <p:fltVal val="90"/>
                                          </p:val>
                                        </p:tav>
                                        <p:tav tm="100000">
                                          <p:val>
                                            <p:fltVal val="0"/>
                                          </p:val>
                                        </p:tav>
                                      </p:tavLst>
                                    </p:anim>
                                    <p:animEffect transition="in" filter="fade">
                                      <p:cBhvr>
                                        <p:cTn id="26" dur="2000"/>
                                        <p:tgtEl>
                                          <p:spTgt spid="72708"/>
                                        </p:tgtEl>
                                      </p:cBhvr>
                                    </p:animEffect>
                                  </p:childTnLst>
                                </p:cTn>
                              </p:par>
                            </p:childTnLst>
                          </p:cTn>
                        </p:par>
                        <p:par>
                          <p:cTn id="27" fill="hold">
                            <p:stCondLst>
                              <p:cond delay="11000"/>
                            </p:stCondLst>
                            <p:childTnLst>
                              <p:par>
                                <p:cTn id="28" presetID="31" presetClass="entr" presetSubtype="0" fill="hold" nodeType="afterEffect">
                                  <p:stCondLst>
                                    <p:cond delay="0"/>
                                  </p:stCondLst>
                                  <p:iterate type="lt">
                                    <p:tmPct val="5000"/>
                                  </p:iterate>
                                  <p:childTnLst>
                                    <p:set>
                                      <p:cBhvr>
                                        <p:cTn id="29" dur="1" fill="hold">
                                          <p:stCondLst>
                                            <p:cond delay="0"/>
                                          </p:stCondLst>
                                        </p:cTn>
                                        <p:tgtEl>
                                          <p:spTgt spid="72710"/>
                                        </p:tgtEl>
                                        <p:attrNameLst>
                                          <p:attrName>style.visibility</p:attrName>
                                        </p:attrNameLst>
                                      </p:cBhvr>
                                      <p:to>
                                        <p:strVal val="visible"/>
                                      </p:to>
                                    </p:set>
                                    <p:anim calcmode="lin" valueType="num">
                                      <p:cBhvr>
                                        <p:cTn id="30" dur="2000" fill="hold"/>
                                        <p:tgtEl>
                                          <p:spTgt spid="72710"/>
                                        </p:tgtEl>
                                        <p:attrNameLst>
                                          <p:attrName>ppt_w</p:attrName>
                                        </p:attrNameLst>
                                      </p:cBhvr>
                                      <p:tavLst>
                                        <p:tav tm="0">
                                          <p:val>
                                            <p:fltVal val="0"/>
                                          </p:val>
                                        </p:tav>
                                        <p:tav tm="100000">
                                          <p:val>
                                            <p:strVal val="#ppt_w"/>
                                          </p:val>
                                        </p:tav>
                                      </p:tavLst>
                                    </p:anim>
                                    <p:anim calcmode="lin" valueType="num">
                                      <p:cBhvr>
                                        <p:cTn id="31" dur="2000" fill="hold"/>
                                        <p:tgtEl>
                                          <p:spTgt spid="72710"/>
                                        </p:tgtEl>
                                        <p:attrNameLst>
                                          <p:attrName>ppt_h</p:attrName>
                                        </p:attrNameLst>
                                      </p:cBhvr>
                                      <p:tavLst>
                                        <p:tav tm="0">
                                          <p:val>
                                            <p:fltVal val="0"/>
                                          </p:val>
                                        </p:tav>
                                        <p:tav tm="100000">
                                          <p:val>
                                            <p:strVal val="#ppt_h"/>
                                          </p:val>
                                        </p:tav>
                                      </p:tavLst>
                                    </p:anim>
                                    <p:anim calcmode="lin" valueType="num">
                                      <p:cBhvr>
                                        <p:cTn id="32" dur="2000" fill="hold"/>
                                        <p:tgtEl>
                                          <p:spTgt spid="72710"/>
                                        </p:tgtEl>
                                        <p:attrNameLst>
                                          <p:attrName>style.rotation</p:attrName>
                                        </p:attrNameLst>
                                      </p:cBhvr>
                                      <p:tavLst>
                                        <p:tav tm="0">
                                          <p:val>
                                            <p:fltVal val="90"/>
                                          </p:val>
                                        </p:tav>
                                        <p:tav tm="100000">
                                          <p:val>
                                            <p:fltVal val="0"/>
                                          </p:val>
                                        </p:tav>
                                      </p:tavLst>
                                    </p:anim>
                                    <p:animEffect transition="in" filter="fade">
                                      <p:cBhvr>
                                        <p:cTn id="33" dur="2000"/>
                                        <p:tgtEl>
                                          <p:spTgt spid="72710"/>
                                        </p:tgtEl>
                                      </p:cBhvr>
                                    </p:animEffect>
                                  </p:childTnLst>
                                </p:cTn>
                              </p:par>
                            </p:childTnLst>
                          </p:cTn>
                        </p:par>
                        <p:par>
                          <p:cTn id="34" fill="hold">
                            <p:stCondLst>
                              <p:cond delay="13000"/>
                            </p:stCondLst>
                            <p:childTnLst>
                              <p:par>
                                <p:cTn id="35" presetID="31" presetClass="entr" presetSubtype="0" fill="hold" nodeType="afterEffect">
                                  <p:stCondLst>
                                    <p:cond delay="0"/>
                                  </p:stCondLst>
                                  <p:iterate type="lt">
                                    <p:tmPct val="5000"/>
                                  </p:iterate>
                                  <p:childTnLst>
                                    <p:set>
                                      <p:cBhvr>
                                        <p:cTn id="36" dur="1" fill="hold">
                                          <p:stCondLst>
                                            <p:cond delay="0"/>
                                          </p:stCondLst>
                                        </p:cTn>
                                        <p:tgtEl>
                                          <p:spTgt spid="72712"/>
                                        </p:tgtEl>
                                        <p:attrNameLst>
                                          <p:attrName>style.visibility</p:attrName>
                                        </p:attrNameLst>
                                      </p:cBhvr>
                                      <p:to>
                                        <p:strVal val="visible"/>
                                      </p:to>
                                    </p:set>
                                    <p:anim calcmode="lin" valueType="num">
                                      <p:cBhvr>
                                        <p:cTn id="37" dur="2000" fill="hold"/>
                                        <p:tgtEl>
                                          <p:spTgt spid="72712"/>
                                        </p:tgtEl>
                                        <p:attrNameLst>
                                          <p:attrName>ppt_w</p:attrName>
                                        </p:attrNameLst>
                                      </p:cBhvr>
                                      <p:tavLst>
                                        <p:tav tm="0">
                                          <p:val>
                                            <p:fltVal val="0"/>
                                          </p:val>
                                        </p:tav>
                                        <p:tav tm="100000">
                                          <p:val>
                                            <p:strVal val="#ppt_w"/>
                                          </p:val>
                                        </p:tav>
                                      </p:tavLst>
                                    </p:anim>
                                    <p:anim calcmode="lin" valueType="num">
                                      <p:cBhvr>
                                        <p:cTn id="38" dur="2000" fill="hold"/>
                                        <p:tgtEl>
                                          <p:spTgt spid="72712"/>
                                        </p:tgtEl>
                                        <p:attrNameLst>
                                          <p:attrName>ppt_h</p:attrName>
                                        </p:attrNameLst>
                                      </p:cBhvr>
                                      <p:tavLst>
                                        <p:tav tm="0">
                                          <p:val>
                                            <p:fltVal val="0"/>
                                          </p:val>
                                        </p:tav>
                                        <p:tav tm="100000">
                                          <p:val>
                                            <p:strVal val="#ppt_h"/>
                                          </p:val>
                                        </p:tav>
                                      </p:tavLst>
                                    </p:anim>
                                    <p:anim calcmode="lin" valueType="num">
                                      <p:cBhvr>
                                        <p:cTn id="39" dur="2000" fill="hold"/>
                                        <p:tgtEl>
                                          <p:spTgt spid="72712"/>
                                        </p:tgtEl>
                                        <p:attrNameLst>
                                          <p:attrName>style.rotation</p:attrName>
                                        </p:attrNameLst>
                                      </p:cBhvr>
                                      <p:tavLst>
                                        <p:tav tm="0">
                                          <p:val>
                                            <p:fltVal val="90"/>
                                          </p:val>
                                        </p:tav>
                                        <p:tav tm="100000">
                                          <p:val>
                                            <p:fltVal val="0"/>
                                          </p:val>
                                        </p:tav>
                                      </p:tavLst>
                                    </p:anim>
                                    <p:animEffect transition="in" filter="fade">
                                      <p:cBhvr>
                                        <p:cTn id="40" dur="2000"/>
                                        <p:tgtEl>
                                          <p:spTgt spid="72712"/>
                                        </p:tgtEl>
                                      </p:cBhvr>
                                    </p:animEffect>
                                  </p:childTnLst>
                                </p:cTn>
                              </p:par>
                            </p:childTnLst>
                          </p:cTn>
                        </p:par>
                        <p:par>
                          <p:cTn id="41" fill="hold">
                            <p:stCondLst>
                              <p:cond delay="15000"/>
                            </p:stCondLst>
                            <p:childTnLst>
                              <p:par>
                                <p:cTn id="42" presetID="31" presetClass="entr" presetSubtype="0" fill="hold" nodeType="afterEffect">
                                  <p:stCondLst>
                                    <p:cond delay="0"/>
                                  </p:stCondLst>
                                  <p:iterate type="lt">
                                    <p:tmPct val="5000"/>
                                  </p:iterate>
                                  <p:childTnLst>
                                    <p:set>
                                      <p:cBhvr>
                                        <p:cTn id="43" dur="1" fill="hold">
                                          <p:stCondLst>
                                            <p:cond delay="0"/>
                                          </p:stCondLst>
                                        </p:cTn>
                                        <p:tgtEl>
                                          <p:spTgt spid="72714"/>
                                        </p:tgtEl>
                                        <p:attrNameLst>
                                          <p:attrName>style.visibility</p:attrName>
                                        </p:attrNameLst>
                                      </p:cBhvr>
                                      <p:to>
                                        <p:strVal val="visible"/>
                                      </p:to>
                                    </p:set>
                                    <p:anim calcmode="lin" valueType="num">
                                      <p:cBhvr>
                                        <p:cTn id="44" dur="2000" fill="hold"/>
                                        <p:tgtEl>
                                          <p:spTgt spid="72714"/>
                                        </p:tgtEl>
                                        <p:attrNameLst>
                                          <p:attrName>ppt_w</p:attrName>
                                        </p:attrNameLst>
                                      </p:cBhvr>
                                      <p:tavLst>
                                        <p:tav tm="0">
                                          <p:val>
                                            <p:fltVal val="0"/>
                                          </p:val>
                                        </p:tav>
                                        <p:tav tm="100000">
                                          <p:val>
                                            <p:strVal val="#ppt_w"/>
                                          </p:val>
                                        </p:tav>
                                      </p:tavLst>
                                    </p:anim>
                                    <p:anim calcmode="lin" valueType="num">
                                      <p:cBhvr>
                                        <p:cTn id="45" dur="2000" fill="hold"/>
                                        <p:tgtEl>
                                          <p:spTgt spid="72714"/>
                                        </p:tgtEl>
                                        <p:attrNameLst>
                                          <p:attrName>ppt_h</p:attrName>
                                        </p:attrNameLst>
                                      </p:cBhvr>
                                      <p:tavLst>
                                        <p:tav tm="0">
                                          <p:val>
                                            <p:fltVal val="0"/>
                                          </p:val>
                                        </p:tav>
                                        <p:tav tm="100000">
                                          <p:val>
                                            <p:strVal val="#ppt_h"/>
                                          </p:val>
                                        </p:tav>
                                      </p:tavLst>
                                    </p:anim>
                                    <p:anim calcmode="lin" valueType="num">
                                      <p:cBhvr>
                                        <p:cTn id="46" dur="2000" fill="hold"/>
                                        <p:tgtEl>
                                          <p:spTgt spid="72714"/>
                                        </p:tgtEl>
                                        <p:attrNameLst>
                                          <p:attrName>style.rotation</p:attrName>
                                        </p:attrNameLst>
                                      </p:cBhvr>
                                      <p:tavLst>
                                        <p:tav tm="0">
                                          <p:val>
                                            <p:fltVal val="90"/>
                                          </p:val>
                                        </p:tav>
                                        <p:tav tm="100000">
                                          <p:val>
                                            <p:fltVal val="0"/>
                                          </p:val>
                                        </p:tav>
                                      </p:tavLst>
                                    </p:anim>
                                    <p:animEffect transition="in" filter="fade">
                                      <p:cBhvr>
                                        <p:cTn id="47" dur="2000"/>
                                        <p:tgtEl>
                                          <p:spTgt spid="72714"/>
                                        </p:tgtEl>
                                      </p:cBhvr>
                                    </p:animEffect>
                                  </p:childTnLst>
                                </p:cTn>
                              </p:par>
                            </p:childTnLst>
                          </p:cTn>
                        </p:par>
                        <p:par>
                          <p:cTn id="48" fill="hold">
                            <p:stCondLst>
                              <p:cond delay="17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357298"/>
            <a:ext cx="7715304" cy="452431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El </a:t>
            </a:r>
            <a:r>
              <a:rPr lang="es-ES" b="1" dirty="0" smtClean="0">
                <a:effectLst>
                  <a:outerShdw blurRad="38100" dist="38100" dir="2700000" algn="tl">
                    <a:srgbClr val="000000">
                      <a:alpha val="43137"/>
                    </a:srgbClr>
                  </a:outerShdw>
                </a:effectLst>
              </a:rPr>
              <a:t>lobo</a:t>
            </a:r>
            <a:r>
              <a:rPr lang="es-ES" dirty="0" smtClean="0">
                <a:effectLst>
                  <a:outerShdw blurRad="38100" dist="38100" dir="2700000" algn="tl">
                    <a:srgbClr val="000000">
                      <a:alpha val="43137"/>
                    </a:srgbClr>
                  </a:outerShdw>
                </a:effectLst>
              </a:rPr>
              <a:t> (</a:t>
            </a:r>
            <a:r>
              <a:rPr lang="es-ES" dirty="0" err="1" smtClean="0">
                <a:effectLst>
                  <a:outerShdw blurRad="38100" dist="38100" dir="2700000" algn="tl">
                    <a:srgbClr val="000000">
                      <a:alpha val="43137"/>
                    </a:srgbClr>
                  </a:outerShdw>
                </a:effectLst>
              </a:rPr>
              <a:t>Canis</a:t>
            </a:r>
            <a:r>
              <a:rPr lang="es-ES" dirty="0" smtClean="0">
                <a:effectLst>
                  <a:outerShdw blurRad="38100" dist="38100" dir="2700000" algn="tl">
                    <a:srgbClr val="000000">
                      <a:alpha val="43137"/>
                    </a:srgbClr>
                  </a:outerShdw>
                </a:effectLst>
              </a:rPr>
              <a:t> lupus) es un mamífero del orden de los </a:t>
            </a:r>
            <a:r>
              <a:rPr lang="es-ES" dirty="0" err="1" smtClean="0">
                <a:effectLst>
                  <a:outerShdw blurRad="38100" dist="38100" dir="2700000" algn="tl">
                    <a:srgbClr val="000000">
                      <a:alpha val="43137"/>
                    </a:srgbClr>
                  </a:outerShdw>
                </a:effectLst>
              </a:rPr>
              <a:t>Carnívoros,comparte</a:t>
            </a:r>
            <a:r>
              <a:rPr lang="es-ES" dirty="0" smtClean="0">
                <a:effectLst>
                  <a:outerShdw blurRad="38100" dist="38100" dir="2700000" algn="tl">
                    <a:srgbClr val="000000">
                      <a:alpha val="43137"/>
                    </a:srgbClr>
                  </a:outerShdw>
                </a:effectLst>
              </a:rPr>
              <a:t> un ancestro común con el perro doméstico (</a:t>
            </a:r>
            <a:r>
              <a:rPr lang="es-ES" dirty="0" err="1" smtClean="0">
                <a:effectLst>
                  <a:outerShdw blurRad="38100" dist="38100" dir="2700000" algn="tl">
                    <a:srgbClr val="000000">
                      <a:alpha val="43137"/>
                    </a:srgbClr>
                  </a:outerShdw>
                </a:effectLst>
              </a:rPr>
              <a:t>Canis</a:t>
            </a:r>
            <a:r>
              <a:rPr lang="es-ES" dirty="0" smtClean="0">
                <a:effectLst>
                  <a:outerShdw blurRad="38100" dist="38100" dir="2700000" algn="tl">
                    <a:srgbClr val="000000">
                      <a:alpha val="43137"/>
                    </a:srgbClr>
                  </a:outerShdw>
                </a:effectLst>
              </a:rPr>
              <a:t> lupus </a:t>
            </a:r>
            <a:r>
              <a:rPr lang="es-ES" dirty="0" err="1" smtClean="0">
                <a:effectLst>
                  <a:outerShdw blurRad="38100" dist="38100" dir="2700000" algn="tl">
                    <a:srgbClr val="000000">
                      <a:alpha val="43137"/>
                    </a:srgbClr>
                  </a:outerShdw>
                </a:effectLst>
              </a:rPr>
              <a:t>familiaris</a:t>
            </a:r>
            <a:r>
              <a:rPr lang="es-ES" dirty="0" smtClean="0">
                <a:effectLst>
                  <a:outerShdw blurRad="38100" dist="38100" dir="2700000" algn="tl">
                    <a:srgbClr val="000000">
                      <a:alpha val="43137"/>
                    </a:srgbClr>
                  </a:outerShdw>
                </a:effectLst>
              </a:rPr>
              <a:t>), como evidencia la secuencia del ADN y los estudios genéticos. Los lobos fueron antaño abundantes y se distribuían por Norteamérica, Eurasia y el Oriente Medio. ahora, por una serie de razones relacionadas con los humanos, incluyendo el muy extendido hábito de la caza, los lobos habitan únicamente en una muy limitada porción del que antes fue su territorio. Aunque está clasificado como una especie poco amenazada para su extinción, en algunas regiones incluyendo los Estados Unidos continentales, las especies están listadas como en peligro o amenazadas.</a:t>
            </a:r>
          </a:p>
          <a:p>
            <a:r>
              <a:rPr lang="es-ES" dirty="0" smtClean="0">
                <a:effectLst>
                  <a:outerShdw blurRad="38100" dist="38100" dir="2700000" algn="tl">
                    <a:srgbClr val="000000">
                      <a:alpha val="43137"/>
                    </a:srgbClr>
                  </a:outerShdw>
                </a:effectLst>
              </a:rPr>
              <a:t>El lobo, siendo un predador, es una importante parte de los ecosistemas a los que pertenece. Este amplio territorio de hábitat donde los lobos habitan refleja su adaptabilidad como especie e incluye bosques, montañas, y praderas. En gran parte del mundo, con la excepción de las regiones norteñas, se lo clasifica como amenazado. Continúan siendo cazados en muchas áreas del mundo por la amenaza que se percibe al ganado, así como por deporte.</a:t>
            </a:r>
            <a:endParaRPr lang="es-ES" dirty="0">
              <a:effectLst>
                <a:outerShdw blurRad="38100" dist="38100" dir="2700000" algn="tl">
                  <a:srgbClr val="000000">
                    <a:alpha val="43137"/>
                  </a:srgbClr>
                </a:outerShdw>
              </a:effectLst>
            </a:endParaRPr>
          </a:p>
        </p:txBody>
      </p:sp>
      <p:sp>
        <p:nvSpPr>
          <p:cNvPr id="7" name="6 CuadroTexto"/>
          <p:cNvSpPr txBox="1"/>
          <p:nvPr/>
        </p:nvSpPr>
        <p:spPr>
          <a:xfrm>
            <a:off x="1785918" y="642918"/>
            <a:ext cx="5475538" cy="707886"/>
          </a:xfrm>
          <a:prstGeom prst="rect">
            <a:avLst/>
          </a:prstGeom>
          <a:noFill/>
        </p:spPr>
        <p:txBody>
          <a:bodyPr wrap="none" rtlCol="0">
            <a:spAutoFit/>
          </a:bodyPr>
          <a:lstStyle/>
          <a:p>
            <a:r>
              <a:rPr lang="es-ES_tradnl" sz="4000"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38100" dist="38100" dir="2700000" algn="tl">
                    <a:srgbClr val="000000">
                      <a:alpha val="43137"/>
                    </a:srgbClr>
                  </a:outerShdw>
                </a:effectLst>
                <a:latin typeface="Forte" pitchFamily="66" charset="0"/>
              </a:rPr>
              <a:t>Conociendo a los  Lobos</a:t>
            </a:r>
            <a:endParaRPr lang="es-ES" sz="4000" dirty="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38100" dist="38100" dir="2700000" algn="tl">
                  <a:srgbClr val="000000">
                    <a:alpha val="43137"/>
                  </a:srgbClr>
                </a:outerShdw>
              </a:effectLst>
              <a:latin typeface="Forte" pitchFamily="66" charset="0"/>
            </a:endParaRPr>
          </a:p>
        </p:txBody>
      </p:sp>
      <p:sp>
        <p:nvSpPr>
          <p:cNvPr id="8" name="7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25000"/>
                  <a:shade val="30000"/>
                  <a:satMod val="115000"/>
                  <a:alpha val="57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428604"/>
            <a:ext cx="7786742" cy="2923877"/>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Anatomía</a:t>
            </a:r>
          </a:p>
          <a:p>
            <a:r>
              <a:rPr lang="es-ES" dirty="0" smtClean="0">
                <a:effectLst>
                  <a:outerShdw blurRad="38100" dist="38100" dir="2700000" algn="tl">
                    <a:srgbClr val="000000">
                      <a:alpha val="43137"/>
                    </a:srgbClr>
                  </a:outerShdw>
                </a:effectLst>
              </a:rPr>
              <a:t>El peso y tamaño del lobo puede variar considerablemente a lo largo del mundo, y tiende a incrementarse proporcionalmente con la latitud. En términos generales la altura varía entre los 60 y 90 centímetros hasta el hombro, y tienen un peso de entre 32 y 70 kilos. Los lobos poseen rasgos ideales para viajes a larga distancia. Su estrecho pecho y su potente espalda y piernas facilitan una locomoción eficiente. Son capaces de cubrir varios kilómetros trotando a una velocidad de 10 km/h, pudiendo alcanzar velocidades punta de 65 km/h en una persecución. </a:t>
            </a:r>
          </a:p>
          <a:p>
            <a:endParaRPr lang="es-ES" dirty="0">
              <a:effectLst>
                <a:outerShdw blurRad="38100" dist="38100" dir="2700000" algn="tl">
                  <a:srgbClr val="000000">
                    <a:alpha val="43137"/>
                  </a:srgbClr>
                </a:outerShdw>
              </a:effectLst>
            </a:endParaRPr>
          </a:p>
        </p:txBody>
      </p:sp>
      <p:pic>
        <p:nvPicPr>
          <p:cNvPr id="74754" name="Picture 2" descr="https://sites.google.com/site/docelobosnegros/_/rsrc/1371323250650/home/esqueleto%20de%20lobo.jpg"/>
          <p:cNvPicPr>
            <a:picLocks noChangeAspect="1" noChangeArrowheads="1"/>
          </p:cNvPicPr>
          <p:nvPr/>
        </p:nvPicPr>
        <p:blipFill>
          <a:blip r:embed="rId3"/>
          <a:srcRect/>
          <a:stretch>
            <a:fillRect/>
          </a:stretch>
        </p:blipFill>
        <p:spPr bwMode="auto">
          <a:xfrm>
            <a:off x="2071670" y="3143248"/>
            <a:ext cx="4805379" cy="32861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7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6).jpg"/>
          <p:cNvPicPr>
            <a:picLocks noChangeAspect="1"/>
          </p:cNvPicPr>
          <p:nvPr/>
        </p:nvPicPr>
        <p:blipFill>
          <a:blip r:embed="rId2"/>
          <a:stretch>
            <a:fillRect/>
          </a:stretch>
        </p:blipFill>
        <p:spPr>
          <a:xfrm>
            <a:off x="0" y="0"/>
            <a:ext cx="9144000" cy="6875859"/>
          </a:xfrm>
          <a:prstGeom prst="rect">
            <a:avLst/>
          </a:prstGeom>
          <a:ln>
            <a:noFill/>
          </a:ln>
        </p:spPr>
      </p:pic>
      <p:sp>
        <p:nvSpPr>
          <p:cNvPr id="5" name="4 Rectángulo"/>
          <p:cNvSpPr/>
          <p:nvPr/>
        </p:nvSpPr>
        <p:spPr>
          <a:xfrm>
            <a:off x="0" y="0"/>
            <a:ext cx="9144000" cy="6858000"/>
          </a:xfrm>
          <a:prstGeom prst="rect">
            <a:avLst/>
          </a:prstGeom>
          <a:gradFill flip="none" rotWithShape="1">
            <a:gsLst>
              <a:gs pos="0">
                <a:srgbClr val="AA7630">
                  <a:shade val="30000"/>
                  <a:satMod val="115000"/>
                  <a:alpha val="0"/>
                </a:srgbClr>
              </a:gs>
              <a:gs pos="50000">
                <a:srgbClr val="AA7630">
                  <a:shade val="67500"/>
                  <a:satMod val="115000"/>
                </a:srgbClr>
              </a:gs>
              <a:gs pos="100000">
                <a:srgbClr val="AA763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571480"/>
            <a:ext cx="8001056" cy="2862322"/>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Dentadura</a:t>
            </a:r>
          </a:p>
          <a:p>
            <a:r>
              <a:rPr lang="es-ES" sz="2000" dirty="0" smtClean="0">
                <a:effectLst>
                  <a:outerShdw blurRad="38100" dist="38100" dir="2700000" algn="tl">
                    <a:srgbClr val="000000">
                      <a:alpha val="43137"/>
                    </a:srgbClr>
                  </a:outerShdw>
                </a:effectLst>
              </a:rPr>
              <a:t>Los lobos y la mayoría de los perros grandes comparten idéntica dentadura; el maxilar tiene seis incisivos, dos caninos, ocho premolares, y cuatro molares. El maxilar inferior tiene seis incisivos, dos caninos, ocho premolares y seis molares. </a:t>
            </a:r>
          </a:p>
          <a:p>
            <a:r>
              <a:rPr lang="es-ES" sz="2000" dirty="0" smtClean="0">
                <a:effectLst>
                  <a:outerShdw blurRad="38100" dist="38100" dir="2700000" algn="tl">
                    <a:srgbClr val="000000">
                      <a:alpha val="43137"/>
                    </a:srgbClr>
                  </a:outerShdw>
                </a:effectLst>
              </a:rPr>
              <a:t>Cualquier lesión en la mandíbula o en los dientes puede ser devastador para un lobo, destinándolo a la inanición o a la incapacidad.</a:t>
            </a:r>
          </a:p>
          <a:p>
            <a:endParaRPr lang="es-ES" sz="2000" dirty="0">
              <a:effectLst>
                <a:outerShdw blurRad="38100" dist="38100" dir="2700000" algn="tl">
                  <a:srgbClr val="000000">
                    <a:alpha val="43137"/>
                  </a:srgbClr>
                </a:outerShdw>
              </a:effectLst>
            </a:endParaRPr>
          </a:p>
        </p:txBody>
      </p:sp>
      <p:pic>
        <p:nvPicPr>
          <p:cNvPr id="75778" name="Picture 2" descr="https://sites.google.com/site/docelobosnegros/_/rsrc/1371323900243/home/craneo%20de%20lobo.jpg"/>
          <p:cNvPicPr>
            <a:picLocks noChangeAspect="1" noChangeArrowheads="1"/>
          </p:cNvPicPr>
          <p:nvPr/>
        </p:nvPicPr>
        <p:blipFill>
          <a:blip r:embed="rId3"/>
          <a:srcRect/>
          <a:stretch>
            <a:fillRect/>
          </a:stretch>
        </p:blipFill>
        <p:spPr bwMode="auto">
          <a:xfrm>
            <a:off x="2214546" y="3214686"/>
            <a:ext cx="4762500" cy="32861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7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25000"/>
                  <a:shade val="30000"/>
                  <a:satMod val="115000"/>
                  <a:alpha val="57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jpg"/>
          <p:cNvPicPr>
            <a:picLocks noChangeAspect="1"/>
          </p:cNvPicPr>
          <p:nvPr/>
        </p:nvPicPr>
        <p:blipFill>
          <a:blip r:embed="rId2"/>
          <a:stretch>
            <a:fillRect/>
          </a:stretch>
        </p:blipFill>
        <p:spPr>
          <a:xfrm>
            <a:off x="0" y="0"/>
            <a:ext cx="913507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AA7630">
                  <a:shade val="30000"/>
                  <a:satMod val="115000"/>
                  <a:alpha val="0"/>
                </a:srgbClr>
              </a:gs>
              <a:gs pos="50000">
                <a:srgbClr val="AA7630">
                  <a:shade val="67500"/>
                  <a:satMod val="115000"/>
                </a:srgbClr>
              </a:gs>
              <a:gs pos="100000">
                <a:srgbClr val="AA763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3" presetClass="exit" presetSubtype="32" fill="hold" grpId="1"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643050"/>
            <a:ext cx="7286676" cy="3847207"/>
          </a:xfrm>
          <a:prstGeom prst="rect">
            <a:avLst/>
          </a:prstGeom>
          <a:noFill/>
        </p:spPr>
        <p:txBody>
          <a:bodyPr wrap="square" rtlCol="0">
            <a:spAutoFit/>
          </a:bodyPr>
          <a:lstStyle/>
          <a:p>
            <a:pPr algn="ctr"/>
            <a:r>
              <a:rPr lang="es-ES" sz="32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Sentidos </a:t>
            </a:r>
          </a:p>
          <a:p>
            <a:endParaRPr lang="es-ES" dirty="0" smtClean="0">
              <a:effectLst>
                <a:outerShdw blurRad="38100" dist="38100" dir="2700000" algn="tl">
                  <a:srgbClr val="000000">
                    <a:alpha val="43137"/>
                  </a:srgbClr>
                </a:outerShdw>
              </a:effectLst>
            </a:endParaRPr>
          </a:p>
          <a:p>
            <a:endParaRPr lang="es-ES" dirty="0" smtClean="0"/>
          </a:p>
          <a:p>
            <a:r>
              <a:rPr lang="es-ES" sz="2000" dirty="0" smtClean="0">
                <a:effectLst>
                  <a:outerShdw blurRad="38100" dist="38100" dir="2700000" algn="tl">
                    <a:srgbClr val="000000">
                      <a:alpha val="43137"/>
                    </a:srgbClr>
                  </a:outerShdw>
                </a:effectLst>
              </a:rPr>
              <a:t>Los lobos pueden cazar tanto de día como de noche gracias a su agudo sentido del olfato y a su visión nictálope, para poca luz, dado que sus ojos poseen un </a:t>
            </a:r>
            <a:r>
              <a:rPr lang="es-ES" sz="2000" dirty="0" err="1" smtClean="0">
                <a:effectLst>
                  <a:outerShdw blurRad="38100" dist="38100" dir="2700000" algn="tl">
                    <a:srgbClr val="000000">
                      <a:alpha val="43137"/>
                    </a:srgbClr>
                  </a:outerShdw>
                </a:effectLst>
              </a:rPr>
              <a:t>Tapetum</a:t>
            </a:r>
            <a:r>
              <a:rPr lang="es-ES" sz="2000" dirty="0" smtClean="0">
                <a:effectLst>
                  <a:outerShdw blurRad="38100" dist="38100" dir="2700000" algn="tl">
                    <a:srgbClr val="000000">
                      <a:alpha val="43137"/>
                    </a:srgbClr>
                  </a:outerShdw>
                </a:effectLst>
              </a:rPr>
              <a:t> </a:t>
            </a:r>
            <a:r>
              <a:rPr lang="es-ES" sz="2000" dirty="0" err="1" smtClean="0">
                <a:effectLst>
                  <a:outerShdw blurRad="38100" dist="38100" dir="2700000" algn="tl">
                    <a:srgbClr val="000000">
                      <a:alpha val="43137"/>
                    </a:srgbClr>
                  </a:outerShdw>
                </a:effectLst>
              </a:rPr>
              <a:t>Lucidum</a:t>
            </a:r>
            <a:r>
              <a:rPr lang="es-ES" sz="2000" dirty="0" smtClean="0">
                <a:effectLst>
                  <a:outerShdw blurRad="38100" dist="38100" dir="2700000" algn="tl">
                    <a:srgbClr val="000000">
                      <a:alpha val="43137"/>
                    </a:srgbClr>
                  </a:outerShdw>
                </a:effectLst>
              </a:rPr>
              <a:t>  tras la retina. Sus largos y poderosos hocicos ayudan a distinguirlos de los coyotes y chacales, los cuales tienen hocicos más estrechos; y de los perros que generalmente tienen los hocicos más pequeños. </a:t>
            </a:r>
          </a:p>
          <a:p>
            <a:r>
              <a:rPr lang="es-ES" sz="2000" dirty="0" smtClean="0">
                <a:effectLst>
                  <a:outerShdw blurRad="38100" dist="38100" dir="2700000" algn="tl">
                    <a:srgbClr val="000000">
                      <a:alpha val="43137"/>
                    </a:srgbClr>
                  </a:outerShdw>
                </a:effectLst>
              </a:rPr>
              <a:t/>
            </a:r>
            <a:br>
              <a:rPr lang="es-ES" sz="2000" dirty="0" smtClean="0">
                <a:effectLst>
                  <a:outerShdw blurRad="38100" dist="38100" dir="2700000" algn="tl">
                    <a:srgbClr val="000000">
                      <a:alpha val="43137"/>
                    </a:srgbClr>
                  </a:outerShdw>
                </a:effectLst>
              </a:rPr>
            </a:br>
            <a:endParaRPr lang="es-ES" dirty="0" smtClean="0">
              <a:effectLst>
                <a:outerShdw blurRad="38100" dist="38100" dir="2700000" algn="tl">
                  <a:srgbClr val="000000">
                    <a:alpha val="43137"/>
                  </a:srgbClr>
                </a:outerShdw>
              </a:effectLst>
            </a:endParaRPr>
          </a:p>
          <a:p>
            <a:endParaRPr lang="es-ES" dirty="0"/>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AA7630">
                  <a:shade val="30000"/>
                  <a:satMod val="115000"/>
                  <a:alpha val="0"/>
                </a:srgbClr>
              </a:gs>
              <a:gs pos="50000">
                <a:srgbClr val="AA7630">
                  <a:shade val="67500"/>
                  <a:satMod val="115000"/>
                </a:srgbClr>
              </a:gs>
              <a:gs pos="100000">
                <a:srgbClr val="AA763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272" fill="hold" grpId="1"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8"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F0CD76">
                  <a:shade val="30000"/>
                  <a:satMod val="115000"/>
                  <a:alpha val="0"/>
                </a:srgbClr>
              </a:gs>
              <a:gs pos="50000">
                <a:srgbClr val="F0CD76">
                  <a:shade val="67500"/>
                  <a:satMod val="115000"/>
                </a:srgbClr>
              </a:gs>
              <a:gs pos="100000">
                <a:srgbClr val="F0CD7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0"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1000108"/>
            <a:ext cx="7715303" cy="4678204"/>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Pelaje</a:t>
            </a:r>
          </a:p>
          <a:p>
            <a:endParaRPr lang="es-ES"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En ocasiones, un lobo parece más pesado de lo que parece, debido a su voluminoso pelaje, compuesto por 2 capas. La primera capa está adaptada para repeler el agua y la suciedad. La segunda capa es un denso </a:t>
            </a:r>
            <a:r>
              <a:rPr lang="es-ES" sz="2000" dirty="0" err="1" smtClean="0">
                <a:effectLst>
                  <a:outerShdw blurRad="38100" dist="38100" dir="2700000" algn="tl">
                    <a:srgbClr val="000000">
                      <a:alpha val="43137"/>
                    </a:srgbClr>
                  </a:outerShdw>
                </a:effectLst>
              </a:rPr>
              <a:t>subpelaje</a:t>
            </a:r>
            <a:r>
              <a:rPr lang="es-ES" sz="2000" dirty="0" smtClean="0">
                <a:effectLst>
                  <a:outerShdw blurRad="38100" dist="38100" dir="2700000" algn="tl">
                    <a:srgbClr val="000000">
                      <a:alpha val="43137"/>
                    </a:srgbClr>
                  </a:outerShdw>
                </a:effectLst>
              </a:rPr>
              <a:t> resistente al agua que aísla al lobo. Éste se toma en una gran mata de pelo a finales de primavera o comienzos del verano. Un lobo se frota normalmente contra objetos tales como ramas y rocas para fomentar la pérdida del pelaje. El </a:t>
            </a:r>
            <a:r>
              <a:rPr lang="es-ES" sz="2000" dirty="0" err="1" smtClean="0">
                <a:effectLst>
                  <a:outerShdw blurRad="38100" dist="38100" dir="2700000" algn="tl">
                    <a:srgbClr val="000000">
                      <a:alpha val="43137"/>
                    </a:srgbClr>
                  </a:outerShdw>
                </a:effectLst>
              </a:rPr>
              <a:t>subpelaje</a:t>
            </a:r>
            <a:r>
              <a:rPr lang="es-ES" sz="2000" dirty="0" smtClean="0">
                <a:effectLst>
                  <a:outerShdw blurRad="38100" dist="38100" dir="2700000" algn="tl">
                    <a:srgbClr val="000000">
                      <a:alpha val="43137"/>
                    </a:srgbClr>
                  </a:outerShdw>
                </a:effectLst>
              </a:rPr>
              <a:t> es usualmente gris, sin tener en cuenta la apariencia del pelaje exterior. Los lobos tienen distintos pelajes en invierno y en verano que alteran en primavera y otoño. A diferencia de los machos, las hembras tienden a conservar sus pelajes invernales más allá de la primavera.</a:t>
            </a:r>
          </a:p>
          <a:p>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0"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7).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4).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F0CD76">
                  <a:shade val="30000"/>
                  <a:satMod val="115000"/>
                  <a:alpha val="0"/>
                </a:srgbClr>
              </a:gs>
              <a:gs pos="50000">
                <a:srgbClr val="F0CD76">
                  <a:shade val="67500"/>
                  <a:satMod val="115000"/>
                </a:srgbClr>
              </a:gs>
              <a:gs pos="100000">
                <a:srgbClr val="F0CD7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285860"/>
            <a:ext cx="7358114" cy="4524315"/>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atin typeface="Forte" pitchFamily="66" charset="0"/>
              </a:rPr>
              <a:t>Comportamiento Territorial</a:t>
            </a:r>
          </a:p>
          <a:p>
            <a:endParaRPr lang="es-ES" sz="3200" dirty="0" smtClean="0"/>
          </a:p>
          <a:p>
            <a:endParaRPr lang="es-ES" dirty="0" smtClean="0"/>
          </a:p>
          <a:p>
            <a:r>
              <a:rPr lang="es-ES" dirty="0" smtClean="0"/>
              <a:t>Los lobos son animales territoriales. Algunos estudios han demostrado que el tamaño del territorio de una manada ronda los 200 kilómetros cuadrados. Las manadas viajan constantemente en busca de presas, cubriendo alrededor de un 9% de su territorio por día. El núcleo de su territorio es en promedio de unos 35 kilómetros cuadrados, en donde pasan el 50% del tiempo. Un estudio de mortalidad de los lobos en Minnesota y en el Parque Nacional y Reserva </a:t>
            </a:r>
            <a:r>
              <a:rPr lang="es-ES" dirty="0" err="1" smtClean="0"/>
              <a:t>Denali</a:t>
            </a:r>
            <a:r>
              <a:rPr lang="es-ES" dirty="0" smtClean="0"/>
              <a:t>, concluyó que entre el 14 y el 65% de las muertes de lobos eran causadas por la </a:t>
            </a:r>
            <a:r>
              <a:rPr lang="es-ES" dirty="0" err="1" smtClean="0"/>
              <a:t>predación</a:t>
            </a:r>
            <a:r>
              <a:rPr lang="es-ES" dirty="0" smtClean="0"/>
              <a:t> de otros lobos. De hecho, el 91% de las muertes ocurrían dentro de 3,2 km dentro de las fronteras, entre los territorios vecinos. </a:t>
            </a:r>
          </a:p>
          <a:p>
            <a:endParaRPr lang="es-ES" dirty="0"/>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25000"/>
                  <a:shade val="30000"/>
                  <a:satMod val="115000"/>
                  <a:alpha val="57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928670"/>
            <a:ext cx="7358113" cy="4185761"/>
          </a:xfrm>
          <a:prstGeom prst="rect">
            <a:avLst/>
          </a:prstGeom>
          <a:noFill/>
        </p:spPr>
        <p:txBody>
          <a:bodyPr wrap="square" rtlCol="0">
            <a:spAutoFit/>
          </a:bodyPr>
          <a:lstStyle/>
          <a:p>
            <a:pPr algn="ctr"/>
            <a:r>
              <a:rPr lang="es-ES" dirty="0" smtClean="0"/>
              <a:t/>
            </a:r>
            <a:br>
              <a:rPr lang="es-ES" dirty="0" smtClean="0"/>
            </a:br>
            <a:endParaRPr lang="es-ES" dirty="0" smtClean="0"/>
          </a:p>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Comunicación </a:t>
            </a:r>
          </a:p>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Expresión corporal</a:t>
            </a:r>
          </a:p>
          <a:p>
            <a:endParaRPr lang="es-ES" sz="32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endParaRPr>
          </a:p>
          <a:p>
            <a:endParaRPr lang="es-ES"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Los lobos pueden comunicarse visualmente con una impresionante variedad de expresiones y modos, que van desde signos sutiles o ligeros movimientos, hasta expresiones más obvias como mostrar una completa sumisión rodando boca arriba.</a:t>
            </a:r>
          </a:p>
          <a:p>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9).jpg"/>
          <p:cNvPicPr>
            <a:picLocks noChangeAspect="1"/>
          </p:cNvPicPr>
          <p:nvPr/>
        </p:nvPicPr>
        <p:blipFill>
          <a:blip r:embed="rId2"/>
          <a:stretch>
            <a:fillRect/>
          </a:stretch>
        </p:blipFill>
        <p:spPr>
          <a:xfrm>
            <a:off x="0" y="0"/>
            <a:ext cx="9129156"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8).jpg"/>
          <p:cNvPicPr>
            <a:picLocks noChangeAspect="1"/>
          </p:cNvPicPr>
          <p:nvPr/>
        </p:nvPicPr>
        <p:blipFill>
          <a:blip r:embed="rId2"/>
          <a:stretch>
            <a:fillRect/>
          </a:stretch>
        </p:blipFill>
        <p:spPr>
          <a:xfrm>
            <a:off x="-1" y="0"/>
            <a:ext cx="9141027"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25000"/>
                  <a:shade val="30000"/>
                  <a:satMod val="115000"/>
                  <a:alpha val="57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1357298"/>
            <a:ext cx="7715304" cy="4339650"/>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Expresión  vocal</a:t>
            </a:r>
          </a:p>
          <a:p>
            <a:endParaRPr lang="es-ES" dirty="0" smtClean="0"/>
          </a:p>
          <a:p>
            <a:r>
              <a:rPr lang="es-ES" sz="2000" dirty="0" smtClean="0">
                <a:effectLst>
                  <a:outerShdw blurRad="38100" dist="38100" dir="2700000" algn="tl">
                    <a:srgbClr val="000000">
                      <a:alpha val="43137"/>
                    </a:srgbClr>
                  </a:outerShdw>
                </a:effectLst>
              </a:rPr>
              <a:t>Aullar ayuda a los miembros de la manada a mantenerse en contacto, permitiéndoles comunicarse con efectividad en los bosques densos o a grandes distancias. Aullar también ayuda a los miembros de la manada a una localización específica. Puede también servir como una declaración del territorio, mostrando una tendencia dominante en una imitación humana de un lobo "rival" en un área que el lobo considera suya. Este comportamiento es estimulado cuando una manada tiene algo que proteger, tal como una presa fresca. Aúllan también por razones de comunidad. Algunos científicos especulan que fortalecen la camaradería y la unión social. </a:t>
            </a:r>
          </a:p>
          <a:p>
            <a:endParaRPr lang="es-ES"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5).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8" fill="hold" grpId="0"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7).jpg"/>
          <p:cNvPicPr>
            <a:picLocks noChangeAspect="1"/>
          </p:cNvPicPr>
          <p:nvPr/>
        </p:nvPicPr>
        <p:blipFill>
          <a:blip r:embed="rId2"/>
          <a:stretch>
            <a:fillRect/>
          </a:stretch>
        </p:blipFill>
        <p:spPr>
          <a:xfrm>
            <a:off x="0" y="0"/>
            <a:ext cx="9138062"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2" fill="hold" grpId="0" nodeType="withEffect">
                                  <p:stCondLst>
                                    <p:cond delay="0"/>
                                  </p:stCondLst>
                                  <p:childTnLst>
                                    <p:animEffect transition="out" filter="wheel(2)">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9).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0"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571480"/>
            <a:ext cx="8143932" cy="5940088"/>
          </a:xfrm>
          <a:prstGeom prst="rect">
            <a:avLst/>
          </a:prstGeom>
          <a:noFill/>
        </p:spPr>
        <p:txBody>
          <a:bodyPr wrap="square" rtlCol="0">
            <a:spAutoFit/>
          </a:bodyPr>
          <a:lstStyle/>
          <a:p>
            <a:pPr algn="ctr"/>
            <a:r>
              <a:rPr lang="es-ES" sz="4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Forte" pitchFamily="66" charset="0"/>
              </a:rPr>
              <a:t>Sociología </a:t>
            </a:r>
          </a:p>
          <a:p>
            <a:r>
              <a:rPr lang="es-ES" sz="2000" dirty="0" smtClean="0">
                <a:effectLst>
                  <a:outerShdw blurRad="38100" dist="38100" dir="2700000" algn="tl">
                    <a:srgbClr val="000000">
                      <a:alpha val="43137"/>
                    </a:srgbClr>
                  </a:outerShdw>
                </a:effectLst>
              </a:rPr>
              <a:t>Los lobos suelen organizarse en manadas siguiendo una estricta jerarquía social. Se cree que este alto nivel de organización social tiene que ver con el éxito en la caza. Teorías recientes sugieren que tal organización está más relacionada con un éxito reproductivo.</a:t>
            </a:r>
          </a:p>
          <a:p>
            <a:r>
              <a:rPr lang="es-ES" sz="2000" dirty="0" smtClean="0">
                <a:effectLst>
                  <a:outerShdw blurRad="38100" dist="38100" dir="2700000" algn="tl">
                    <a:srgbClr val="000000">
                      <a:alpha val="43137"/>
                    </a:srgbClr>
                  </a:outerShdw>
                </a:effectLst>
              </a:rPr>
              <a:t>La manada la lidera dos individuos que están en lo más alto de la jerarquía social: el macho alfa y la hembra alfa. La pareja alfa tiene una gran libertad social en comparación con el resto de la manada. Aunque no son líderes en el sentido humano del término, ayudan a resolver cualquier disputa que haya dentro de la manada, y disponen de un gran control de los recursos como la comida y, aún más importante, mantienen a la manada unida. El resto de la manada normalmente sigue a la pareja alfa. </a:t>
            </a:r>
          </a:p>
          <a:p>
            <a:r>
              <a:rPr lang="es-ES" sz="2000" dirty="0" smtClean="0">
                <a:effectLst>
                  <a:outerShdw blurRad="38100" dist="38100" dir="2700000" algn="tl">
                    <a:srgbClr val="000000">
                      <a:alpha val="43137"/>
                    </a:srgbClr>
                  </a:outerShdw>
                </a:effectLst>
              </a:rPr>
              <a:t>Mientras que la mayoría de las parejas alfa son monógamas, existen excepciones. Un lobo alfa podría preferir emparejarse con un animal de baja posición en la manada, especialmente si está relacionado con el otro alfa (un hermano o una hermana). La muerte de uno de los alfas no afecta el estatus del otro alfa, quien se emparejará rápidamente. </a:t>
            </a:r>
          </a:p>
          <a:p>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2).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21" presetClass="exit" presetSubtype="2" fill="hold" grpId="0" nodeType="withEffect">
                                  <p:stCondLst>
                                    <p:cond delay="0"/>
                                  </p:stCondLst>
                                  <p:childTnLst>
                                    <p:animEffect transition="out" filter="wheel(2)">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42F0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14290"/>
            <a:ext cx="8643998" cy="6429420"/>
          </a:xfrm>
          <a:prstGeom prst="frame">
            <a:avLst>
              <a:gd name="adj1" fmla="val 2426"/>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1357298"/>
            <a:ext cx="7000924" cy="378565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El tamaño de la manada puede cambiar a lo largo del tiempo y se controla por diversos factores, incluyendo el hábitat, las personalidades de los miembros dentro de la manada, y las reservas de comida. Las manadas pueden contener desde 2 a 20 lobos, aunque en una manada normal suelen haber 8 lobos. Nuevas manadas se forman cuando un lobo deja su manada de nacimiento, encuentra una pareja, y reclama un territorio. Los lobos que actúen de un modo inusual dentro de la manada, tal como cachorros epilépticos o adultos malheridos por una trampa o por una escopeta, son normalmente matados por los miembros de su propia manada. Un cachorro de lobo alfa puede pasar al puesto de su padre o de su madre a través de unas pruebas.</a:t>
            </a:r>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uyu8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F0CD76">
                  <a:shade val="30000"/>
                  <a:satMod val="115000"/>
                  <a:alpha val="0"/>
                </a:srgbClr>
              </a:gs>
              <a:gs pos="50000">
                <a:srgbClr val="F0CD76">
                  <a:shade val="67500"/>
                  <a:satMod val="115000"/>
                </a:srgbClr>
              </a:gs>
              <a:gs pos="100000">
                <a:srgbClr val="F0CD7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2" fill="hold" grpId="0" nodeType="withEffect">
                                  <p:stCondLst>
                                    <p:cond delay="0"/>
                                  </p:stCondLst>
                                  <p:childTnLst>
                                    <p:animEffect transition="out" filter="wheel(2)">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0'.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2"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2">
                  <a:lumMod val="75000"/>
                  <a:shade val="30000"/>
                  <a:satMod val="115000"/>
                  <a:alpha val="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_wolf.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0"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8.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0"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F0CD76">
                  <a:shade val="30000"/>
                  <a:satMod val="115000"/>
                  <a:alpha val="0"/>
                </a:srgbClr>
              </a:gs>
              <a:gs pos="50000">
                <a:srgbClr val="F0CD76">
                  <a:shade val="67500"/>
                  <a:satMod val="115000"/>
                </a:srgbClr>
              </a:gs>
              <a:gs pos="100000">
                <a:srgbClr val="F0CD7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8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1" y="0"/>
            <a:ext cx="9144001" cy="685131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0"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ppt_h/2"/>
                                          </p:val>
                                        </p:tav>
                                        <p:tav tm="100000">
                                          <p:val>
                                            <p:strVal val="#ppt_y"/>
                                          </p:val>
                                        </p:tav>
                                      </p:tavLst>
                                    </p:anim>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2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edge">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0"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0"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19092"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0"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olk46.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chemeClr val="tx1">
                  <a:lumMod val="50000"/>
                  <a:shade val="30000"/>
                  <a:satMod val="115000"/>
                  <a:alpha val="0"/>
                </a:schemeClr>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7).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9).jpg"/>
          <p:cNvPicPr>
            <a:picLocks noChangeAspect="1"/>
          </p:cNvPicPr>
          <p:nvPr/>
        </p:nvPicPr>
        <p:blipFill>
          <a:blip r:embed="rId2"/>
          <a:stretch>
            <a:fillRect/>
          </a:stretch>
        </p:blipFill>
        <p:spPr>
          <a:xfrm>
            <a:off x="0" y="0"/>
            <a:ext cx="9170788"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tx1">
                  <a:lumMod val="50000"/>
                  <a:shade val="30000"/>
                  <a:satMod val="115000"/>
                  <a:alpha val="0"/>
                </a:schemeClr>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8).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1"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grpId="2"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0).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1">
                  <a:lumMod val="50000"/>
                  <a:shade val="30000"/>
                  <a:satMod val="115000"/>
                  <a:alpha val="0"/>
                </a:schemeClr>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1"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50000"/>
                  <a:shade val="30000"/>
                  <a:satMod val="115000"/>
                  <a:alpha val="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3).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grpId="1"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grpId="1" nodeType="withEffect">
                                  <p:stCondLst>
                                    <p:cond delay="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5).jpg"/>
          <p:cNvPicPr>
            <a:picLocks noChangeAspect="1"/>
          </p:cNvPicPr>
          <p:nvPr/>
        </p:nvPicPr>
        <p:blipFill>
          <a:blip r:embed="rId2"/>
          <a:stretch>
            <a:fillRect/>
          </a:stretch>
        </p:blipFill>
        <p:spPr>
          <a:xfrm>
            <a:off x="-1" y="0"/>
            <a:ext cx="9167875"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grpId="1" nodeType="withEffect">
                                  <p:stCondLst>
                                    <p:cond delay="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1">
                  <a:lumMod val="75000"/>
                  <a:shade val="30000"/>
                  <a:satMod val="115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8" fill="hold" grpId="0"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8y6.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yty.jpg"/>
          <p:cNvPicPr>
            <a:picLocks noChangeAspect="1"/>
          </p:cNvPicPr>
          <p:nvPr/>
        </p:nvPicPr>
        <p:blipFill>
          <a:blip r:embed="rId2"/>
          <a:stretch>
            <a:fillRect/>
          </a:stretch>
        </p:blipFill>
        <p:spPr>
          <a:xfrm>
            <a:off x="-1" y="0"/>
            <a:ext cx="916185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21" presetClass="exit" presetSubtype="2" fill="hold" grpId="0" nodeType="withEffect">
                                  <p:stCondLst>
                                    <p:cond delay="0"/>
                                  </p:stCondLst>
                                  <p:childTnLst>
                                    <p:animEffect transition="out" filter="wheel(2)">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uu8.jpg"/>
          <p:cNvPicPr>
            <a:picLocks noChangeAspect="1"/>
          </p:cNvPicPr>
          <p:nvPr/>
        </p:nvPicPr>
        <p:blipFill>
          <a:blip r:embed="rId2"/>
          <a:stretch>
            <a:fillRect/>
          </a:stretch>
        </p:blipFill>
        <p:spPr>
          <a:xfrm>
            <a:off x="0" y="10016"/>
            <a:ext cx="9144000" cy="6837967"/>
          </a:xfrm>
          <a:prstGeom prst="rect">
            <a:avLst/>
          </a:prstGeom>
        </p:spPr>
      </p:pic>
      <p:sp>
        <p:nvSpPr>
          <p:cNvPr id="6" name="5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6" presetClass="exit" presetSubtype="37" fill="hold" grpId="1" nodeType="withEffect">
                                  <p:stCondLst>
                                    <p:cond delay="0"/>
                                  </p:stCondLst>
                                  <p:childTnLst>
                                    <p:animEffect transition="out" filter="barn(out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j8iyh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37" fill="hold" grpId="1"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988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jjhjuiki.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jhg.jpg"/>
          <p:cNvPicPr>
            <a:picLocks noChangeAspect="1"/>
          </p:cNvPicPr>
          <p:nvPr/>
        </p:nvPicPr>
        <p:blipFill>
          <a:blip r:embed="rId2"/>
          <a:stretch>
            <a:fillRect/>
          </a:stretch>
        </p:blipFill>
        <p:spPr>
          <a:xfrm>
            <a:off x="23689" y="0"/>
            <a:ext cx="9096622"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1">
                  <a:lumMod val="65000"/>
                  <a:lumOff val="35000"/>
                  <a:shade val="30000"/>
                  <a:satMod val="115000"/>
                  <a:alpha val="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2" fill="hold" grpId="0" nodeType="withEffect">
                                  <p:stCondLst>
                                    <p:cond delay="0"/>
                                  </p:stCondLst>
                                  <p:childTnLst>
                                    <p:animEffect transition="out" filter="wheel(2)">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uuio.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olki.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E3F1C">
                  <a:shade val="30000"/>
                  <a:satMod val="115000"/>
                  <a:alpha val="0"/>
                </a:srgbClr>
              </a:gs>
              <a:gs pos="50000">
                <a:srgbClr val="5E3F1C">
                  <a:shade val="67500"/>
                  <a:satMod val="115000"/>
                </a:srgbClr>
              </a:gs>
              <a:gs pos="100000">
                <a:srgbClr val="5E3F1C">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37" fill="hold" grpId="1"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 (23).jpg"/>
          <p:cNvPicPr>
            <a:picLocks noChangeAspect="1"/>
          </p:cNvPicPr>
          <p:nvPr/>
        </p:nvPicPr>
        <p:blipFill>
          <a:blip r:embed="rId2"/>
          <a:srcRect l="40220" t="29177" r="28133" b="30110"/>
          <a:stretch>
            <a:fillRect/>
          </a:stretch>
        </p:blipFill>
        <p:spPr>
          <a:xfrm>
            <a:off x="0" y="0"/>
            <a:ext cx="4934688" cy="4751860"/>
          </a:xfrm>
          <a:prstGeom prst="ellipse">
            <a:avLst/>
          </a:prstGeom>
        </p:spPr>
      </p:pic>
      <p:pic>
        <p:nvPicPr>
          <p:cNvPr id="6" name="5 Imagen" descr="22e3c3a5.gif"/>
          <p:cNvPicPr>
            <a:picLocks noChangeAspect="1"/>
          </p:cNvPicPr>
          <p:nvPr/>
        </p:nvPicPr>
        <p:blipFill>
          <a:blip r:embed="rId3">
            <a:duotone>
              <a:prstClr val="black"/>
              <a:schemeClr val="accent1">
                <a:tint val="45000"/>
                <a:satMod val="400000"/>
              </a:schemeClr>
            </a:duotone>
            <a:lum bright="10000" contrast="20000"/>
          </a:blip>
          <a:stretch>
            <a:fillRect/>
          </a:stretch>
        </p:blipFill>
        <p:spPr>
          <a:xfrm>
            <a:off x="3428992" y="-193331"/>
            <a:ext cx="6143668" cy="7051331"/>
          </a:xfrm>
          <a:prstGeom prst="rect">
            <a:avLst/>
          </a:prstGeom>
          <a:effectLst>
            <a:softEdge rad="635000"/>
          </a:effectLst>
        </p:spPr>
      </p:pic>
      <p:pic>
        <p:nvPicPr>
          <p:cNvPr id="1026" name="Picture 2" descr="Rendered Image"/>
          <p:cNvPicPr>
            <a:picLocks noChangeAspect="1" noChangeArrowheads="1"/>
          </p:cNvPicPr>
          <p:nvPr/>
        </p:nvPicPr>
        <p:blipFill>
          <a:blip r:embed="rId4">
            <a:lum contrast="40000"/>
          </a:blip>
          <a:srcRect/>
          <a:stretch>
            <a:fillRect/>
          </a:stretch>
        </p:blipFill>
        <p:spPr bwMode="auto">
          <a:xfrm rot="20319529">
            <a:off x="2046316" y="4372780"/>
            <a:ext cx="2324100" cy="1476375"/>
          </a:xfrm>
          <a:prstGeom prst="rect">
            <a:avLst/>
          </a:prstGeom>
          <a:noFill/>
        </p:spPr>
      </p:pic>
      <p:sp>
        <p:nvSpPr>
          <p:cNvPr id="7" name="6 CuadroTexto"/>
          <p:cNvSpPr txBox="1"/>
          <p:nvPr/>
        </p:nvSpPr>
        <p:spPr>
          <a:xfrm>
            <a:off x="357158" y="5715016"/>
            <a:ext cx="2098651" cy="738664"/>
          </a:xfrm>
          <a:prstGeom prst="rect">
            <a:avLst/>
          </a:prstGeom>
          <a:noFill/>
        </p:spPr>
        <p:txBody>
          <a:bodyPr wrap="none" rtlCol="0">
            <a:spAutoFit/>
          </a:bodyPr>
          <a:lstStyle/>
          <a:p>
            <a:pPr algn="ctr"/>
            <a:r>
              <a:rPr lang="es-ES_tradnl" sz="1400" b="1" dirty="0" smtClean="0">
                <a:solidFill>
                  <a:schemeClr val="accent5">
                    <a:lumMod val="60000"/>
                    <a:lumOff val="40000"/>
                  </a:schemeClr>
                </a:solidFill>
                <a:effectLst>
                  <a:outerShdw blurRad="38100" dist="38100" dir="2700000" algn="tl">
                    <a:srgbClr val="000000">
                      <a:alpha val="43137"/>
                    </a:srgbClr>
                  </a:outerShdw>
                </a:effectLst>
                <a:latin typeface="Agency FB" pitchFamily="34" charset="0"/>
              </a:rPr>
              <a:t>Tema musical :Danza con Lobos</a:t>
            </a:r>
          </a:p>
          <a:p>
            <a:pPr algn="ctr"/>
            <a:r>
              <a:rPr lang="es-ES_tradnl" sz="1400" b="1" dirty="0" smtClean="0">
                <a:solidFill>
                  <a:schemeClr val="accent5">
                    <a:lumMod val="60000"/>
                    <a:lumOff val="40000"/>
                  </a:schemeClr>
                </a:solidFill>
                <a:effectLst>
                  <a:outerShdw blurRad="38100" dist="38100" dir="2700000" algn="tl">
                    <a:srgbClr val="000000">
                      <a:alpha val="43137"/>
                    </a:srgbClr>
                  </a:outerShdw>
                </a:effectLst>
                <a:latin typeface="Agency FB" pitchFamily="34" charset="0"/>
              </a:rPr>
              <a:t>John  Barry </a:t>
            </a:r>
          </a:p>
          <a:p>
            <a:pPr algn="ctr"/>
            <a:endParaRPr lang="es-ES" sz="1400" b="1" dirty="0">
              <a:solidFill>
                <a:schemeClr val="accent5">
                  <a:lumMod val="60000"/>
                  <a:lumOff val="40000"/>
                </a:schemeClr>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rgbClr val="642F04">
                  <a:shade val="30000"/>
                  <a:satMod val="115000"/>
                </a:srgbClr>
              </a:gs>
              <a:gs pos="50000">
                <a:srgbClr val="642F04">
                  <a:shade val="67500"/>
                  <a:satMod val="115000"/>
                </a:srgbClr>
              </a:gs>
              <a:gs pos="100000">
                <a:srgbClr val="642F0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2/3*#ppt_w"/>
                                          </p:val>
                                        </p:tav>
                                        <p:tav tm="100000">
                                          <p:val>
                                            <p:strVal val="#ppt_w"/>
                                          </p:val>
                                        </p:tav>
                                      </p:tavLst>
                                    </p:anim>
                                    <p:anim calcmode="lin" valueType="num">
                                      <p:cBhvr>
                                        <p:cTn id="11" dur="2000" fill="hold"/>
                                        <p:tgtEl>
                                          <p:spTgt spid="5"/>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par>
                          <p:cTn id="15" fill="hold">
                            <p:stCondLst>
                              <p:cond delay="2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4000"/>
                            </p:stCondLst>
                            <p:childTnLst>
                              <p:par>
                                <p:cTn id="22" presetID="23" presetClass="entr" presetSubtype="16" fill="hold" nodeType="after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2000" fill="hold"/>
                                        <p:tgtEl>
                                          <p:spTgt spid="1026"/>
                                        </p:tgtEl>
                                        <p:attrNameLst>
                                          <p:attrName>ppt_w</p:attrName>
                                        </p:attrNameLst>
                                      </p:cBhvr>
                                      <p:tavLst>
                                        <p:tav tm="0">
                                          <p:val>
                                            <p:fltVal val="0"/>
                                          </p:val>
                                        </p:tav>
                                        <p:tav tm="100000">
                                          <p:val>
                                            <p:strVal val="#ppt_w"/>
                                          </p:val>
                                        </p:tav>
                                      </p:tavLst>
                                    </p:anim>
                                    <p:anim calcmode="lin" valueType="num">
                                      <p:cBhvr>
                                        <p:cTn id="25"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LOBO Y SUS CARACTERISTIC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LOBO Y SUS CARACTERISTICAS</Template>
  <TotalTime>0</TotalTime>
  <Words>663</Words>
  <Application>Microsoft Office PowerPoint</Application>
  <PresentationFormat>Presentación en pantalla (4:3)</PresentationFormat>
  <Paragraphs>52</Paragraphs>
  <Slides>71</Slides>
  <Notes>0</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EL LOBO Y SUS CARACTERISTICAS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2014-07-22T17:28:00Z</dcterms:created>
  <dcterms:modified xsi:type="dcterms:W3CDTF">2014-07-22T17:30:13Z</dcterms:modified>
</cp:coreProperties>
</file>