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66" r:id="rId3"/>
    <p:sldId id="260" r:id="rId4"/>
    <p:sldId id="301" r:id="rId5"/>
    <p:sldId id="276" r:id="rId6"/>
    <p:sldId id="278" r:id="rId7"/>
    <p:sldId id="302" r:id="rId8"/>
    <p:sldId id="291" r:id="rId9"/>
    <p:sldId id="279" r:id="rId10"/>
    <p:sldId id="303" r:id="rId11"/>
    <p:sldId id="261" r:id="rId12"/>
    <p:sldId id="263" r:id="rId13"/>
    <p:sldId id="304" r:id="rId14"/>
    <p:sldId id="265" r:id="rId15"/>
    <p:sldId id="297" r:id="rId16"/>
    <p:sldId id="305" r:id="rId17"/>
    <p:sldId id="300" r:id="rId18"/>
    <p:sldId id="280" r:id="rId19"/>
    <p:sldId id="306" r:id="rId20"/>
    <p:sldId id="257" r:id="rId21"/>
    <p:sldId id="277" r:id="rId22"/>
    <p:sldId id="307" r:id="rId23"/>
    <p:sldId id="267" r:id="rId24"/>
    <p:sldId id="275" r:id="rId25"/>
    <p:sldId id="308" r:id="rId26"/>
    <p:sldId id="282" r:id="rId27"/>
    <p:sldId id="309" r:id="rId28"/>
    <p:sldId id="284" r:id="rId29"/>
    <p:sldId id="310" r:id="rId3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ylAdstfZJXmA5sUOFnLvA==" hashData="W3O6JeJuBGAV4T8JnCWZ1l3pgBC4hkAtPuXHIfhskhLgmj/C34rst3ser11tkgszn16GHxtIXwPUfq7hXi5wsQ=="/>
  <p:extLst>
    <p:ext uri="{521415D9-36F7-43E2-AB2F-B90AF26B5E84}">
      <p14:sectionLst xmlns:p14="http://schemas.microsoft.com/office/powerpoint/2010/main">
        <p14:section name="Sección predeterminada" id="{920C7701-1141-4DF1-B197-0E2E1D758E88}">
          <p14:sldIdLst>
            <p14:sldId id="266"/>
            <p14:sldId id="260"/>
            <p14:sldId id="301"/>
            <p14:sldId id="276"/>
            <p14:sldId id="278"/>
            <p14:sldId id="302"/>
            <p14:sldId id="291"/>
            <p14:sldId id="279"/>
            <p14:sldId id="303"/>
            <p14:sldId id="261"/>
            <p14:sldId id="263"/>
            <p14:sldId id="304"/>
            <p14:sldId id="265"/>
            <p14:sldId id="297"/>
            <p14:sldId id="305"/>
            <p14:sldId id="300"/>
            <p14:sldId id="280"/>
            <p14:sldId id="306"/>
            <p14:sldId id="257"/>
            <p14:sldId id="277"/>
            <p14:sldId id="307"/>
            <p14:sldId id="267"/>
            <p14:sldId id="275"/>
            <p14:sldId id="308"/>
            <p14:sldId id="282"/>
            <p14:sldId id="309"/>
            <p14:sldId id="284"/>
            <p14:sldId id="310"/>
          </p14:sldIdLst>
        </p14:section>
        <p14:section name="Sección sin título" id="{B99B797F-ACB9-4415-8988-46AEABD2DE5D}">
          <p14:sldIdLst/>
        </p14:section>
        <p14:section name="Sección sin título" id="{1B9B99D4-01E5-459A-962B-82A5DC6730A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B5B5FF"/>
    <a:srgbClr val="0000C8"/>
    <a:srgbClr val="9999FF"/>
    <a:srgbClr val="AF92F8"/>
    <a:srgbClr val="6666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262" autoAdjust="0"/>
  </p:normalViewPr>
  <p:slideViewPr>
    <p:cSldViewPr>
      <p:cViewPr varScale="1">
        <p:scale>
          <a:sx n="151" d="100"/>
          <a:sy n="151" d="100"/>
        </p:scale>
        <p:origin x="510" y="1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AE2549-88BE-4348-B523-912E4CA2DBBC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43E7B-BA6F-4526-BE64-068E0CABEE1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902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058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EEA96-F581-41A7-B6B0-E6E1C3DB910C}" type="datetimeFigureOut">
              <a:rPr lang="es-PE" smtClean="0"/>
              <a:pPr/>
              <a:t>4/02/2025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E5519-850D-4060-AECF-29D46A8503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599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5.wdp"/><Relationship Id="rId3" Type="http://schemas.openxmlformats.org/officeDocument/2006/relationships/image" Target="../media/image1.jpeg"/><Relationship Id="rId7" Type="http://schemas.microsoft.com/office/2007/relationships/hdphoto" Target="../media/hdphoto2.wdp"/><Relationship Id="rId12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microsoft.com/office/2007/relationships/hdphoto" Target="../media/hdphoto7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3)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634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616" b="14353"/>
          <a:stretch/>
        </p:blipFill>
        <p:spPr>
          <a:xfrm>
            <a:off x="1287761" y="1131590"/>
            <a:ext cx="1206349" cy="122413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013" b="14252"/>
          <a:stretch/>
        </p:blipFill>
        <p:spPr>
          <a:xfrm>
            <a:off x="2727663" y="1203598"/>
            <a:ext cx="5130159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621" b="16875"/>
          <a:stretch/>
        </p:blipFill>
        <p:spPr>
          <a:xfrm>
            <a:off x="822901" y="2499742"/>
            <a:ext cx="3809524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972" b="49831"/>
          <a:stretch/>
        </p:blipFill>
        <p:spPr>
          <a:xfrm>
            <a:off x="4352987" y="2499742"/>
            <a:ext cx="3631746" cy="122413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619426"/>
            <a:ext cx="1449618" cy="2625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ripple/>
        <p:sndAc>
          <p:stSnd loop="1">
            <p:snd r:embed="rId2" name="Jacaranda wav.wav"/>
          </p:stSnd>
        </p:sndAc>
      </p:transition>
    </mc:Choice>
    <mc:Fallback>
      <p:transition spd="slow" advTm="20000">
        <p:fade/>
        <p:sndAc>
          <p:stSnd loop="1">
            <p:snd r:embed="rId2" name="Jacaranda 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8997343.jpg"/>
          <p:cNvPicPr>
            <a:picLocks noGrp="1" noChangeAspect="1"/>
          </p:cNvPicPr>
          <p:nvPr isPhoto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20538"/>
            <a:ext cx="9144000" cy="51640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origami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a 1"/>
          <p:cNvSpPr/>
          <p:nvPr/>
        </p:nvSpPr>
        <p:spPr>
          <a:xfrm>
            <a:off x="683568" y="555526"/>
            <a:ext cx="7776864" cy="3960440"/>
          </a:xfrm>
          <a:prstGeom prst="wave">
            <a:avLst>
              <a:gd name="adj1" fmla="val 6203"/>
              <a:gd name="adj2" fmla="val 0"/>
            </a:avLst>
          </a:prstGeom>
          <a:gradFill flip="none" rotWithShape="1">
            <a:gsLst>
              <a:gs pos="0">
                <a:schemeClr val="bg1">
                  <a:lumMod val="40000"/>
                  <a:lumOff val="60000"/>
                </a:schemeClr>
              </a:gs>
              <a:gs pos="0">
                <a:srgbClr val="9999FF">
                  <a:shade val="67500"/>
                  <a:satMod val="115000"/>
                </a:srgbClr>
              </a:gs>
              <a:gs pos="78000">
                <a:srgbClr val="9999FF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dirty="0">
              <a:ln>
                <a:solidFill>
                  <a:srgbClr val="FFFFFF"/>
                </a:solidFill>
              </a:ln>
              <a:latin typeface="Pristina" panose="03060402040406080204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2300">
            <a:off x="652262" y="995624"/>
            <a:ext cx="2426048" cy="308024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156385" y="2110085"/>
            <a:ext cx="283122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En el cielo azul, se alza con gracia,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el jacarandá, un sueño en la plaza.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Sus flores lilas, como un suave canto,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pintan el aire, llenándolo de encanto.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endParaRPr lang="en-US" dirty="0">
              <a:ln>
                <a:solidFill>
                  <a:srgbClr val="FFFFFF"/>
                </a:solidFill>
              </a:ln>
              <a:solidFill>
                <a:schemeClr val="bg1"/>
              </a:solidFill>
              <a:latin typeface="Pristina" panose="03060402040406080204" pitchFamily="66" charset="0"/>
            </a:endParaRPr>
          </a:p>
          <a:p>
            <a:pPr algn="ctr"/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087">
            <a:off x="7385654" y="3956335"/>
            <a:ext cx="839017" cy="37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53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13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22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a 1"/>
          <p:cNvSpPr/>
          <p:nvPr/>
        </p:nvSpPr>
        <p:spPr>
          <a:xfrm>
            <a:off x="683568" y="699542"/>
            <a:ext cx="7776864" cy="3960440"/>
          </a:xfrm>
          <a:prstGeom prst="wave">
            <a:avLst>
              <a:gd name="adj1" fmla="val 6203"/>
              <a:gd name="adj2" fmla="val 0"/>
            </a:avLst>
          </a:prstGeom>
          <a:gradFill flip="none" rotWithShape="1">
            <a:gsLst>
              <a:gs pos="0">
                <a:schemeClr val="bg1">
                  <a:lumMod val="40000"/>
                  <a:lumOff val="60000"/>
                </a:schemeClr>
              </a:gs>
              <a:gs pos="0">
                <a:srgbClr val="9999FF">
                  <a:shade val="67500"/>
                  <a:satMod val="115000"/>
                </a:srgbClr>
              </a:gs>
              <a:gs pos="78000">
                <a:srgbClr val="9999FF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FFFF"/>
                </a:solidFill>
              </a:ln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6979" flipH="1">
            <a:off x="5390574" y="1464175"/>
            <a:ext cx="2254472" cy="329183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87054" y="1905858"/>
            <a:ext cx="2991525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Bajo su sombra, el tiempo se frena,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los niños juegan, la risa se llena.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Sus ramas abrazan, un refugio eterno,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un hogar de sueños, un rincón tierno.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087">
            <a:off x="7385654" y="3956335"/>
            <a:ext cx="839017" cy="37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30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42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640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23).jpeg"/>
          <p:cNvPicPr>
            <a:picLocks noGrp="1" noChangeAspect="1"/>
          </p:cNvPicPr>
          <p:nvPr isPhoto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6512" y="3226"/>
            <a:ext cx="9188708" cy="51402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vortex dir="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a 1"/>
          <p:cNvSpPr/>
          <p:nvPr/>
        </p:nvSpPr>
        <p:spPr>
          <a:xfrm>
            <a:off x="611560" y="699542"/>
            <a:ext cx="7776864" cy="3960440"/>
          </a:xfrm>
          <a:prstGeom prst="wave">
            <a:avLst>
              <a:gd name="adj1" fmla="val 6203"/>
              <a:gd name="adj2" fmla="val 0"/>
            </a:avLst>
          </a:prstGeom>
          <a:gradFill flip="none" rotWithShape="1">
            <a:gsLst>
              <a:gs pos="0">
                <a:schemeClr val="bg1">
                  <a:lumMod val="40000"/>
                  <a:lumOff val="60000"/>
                </a:schemeClr>
              </a:gs>
              <a:gs pos="0">
                <a:srgbClr val="9999FF">
                  <a:shade val="67500"/>
                  <a:satMod val="115000"/>
                </a:srgbClr>
              </a:gs>
              <a:gs pos="78000">
                <a:srgbClr val="9999FF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FFFF"/>
                </a:solidFill>
              </a:ln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06812">
            <a:off x="5056675" y="1278191"/>
            <a:ext cx="2712955" cy="329212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672212" y="2067694"/>
            <a:ext cx="3079689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Cuando llega el viento, danza su esencia,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las hojas susurran, llenas de presencia.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En primavera, su esplendor estalla,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un mar de lilas que el alma estalla</a:t>
            </a:r>
            <a:r>
              <a:rPr lang="es-MX" dirty="0"/>
              <a:t>.</a:t>
            </a:r>
            <a:br>
              <a:rPr lang="es-MX" dirty="0"/>
            </a:b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087">
            <a:off x="7385654" y="3956335"/>
            <a:ext cx="839017" cy="37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8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26420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9472"/>
            <a:ext cx="9144000" cy="5152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0285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prism dir="r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a 1"/>
          <p:cNvSpPr/>
          <p:nvPr/>
        </p:nvSpPr>
        <p:spPr>
          <a:xfrm>
            <a:off x="611560" y="699542"/>
            <a:ext cx="7776864" cy="3960440"/>
          </a:xfrm>
          <a:prstGeom prst="wave">
            <a:avLst>
              <a:gd name="adj1" fmla="val 6203"/>
              <a:gd name="adj2" fmla="val 0"/>
            </a:avLst>
          </a:prstGeom>
          <a:gradFill flip="none" rotWithShape="1">
            <a:gsLst>
              <a:gs pos="0">
                <a:schemeClr val="bg1">
                  <a:lumMod val="40000"/>
                  <a:lumOff val="60000"/>
                </a:schemeClr>
              </a:gs>
              <a:gs pos="0">
                <a:srgbClr val="9999FF">
                  <a:shade val="67500"/>
                  <a:satMod val="115000"/>
                </a:srgbClr>
              </a:gs>
              <a:gs pos="78000">
                <a:srgbClr val="9999FF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FFFF"/>
                </a:solidFill>
              </a:ln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22189">
            <a:off x="4646765" y="1379733"/>
            <a:ext cx="2712955" cy="329212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051720" y="1923678"/>
            <a:ext cx="2866489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En otoño, su manto se torna dorado,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las hojas caen suaves, un bello legado.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Pero su esencia, en el aire se queda,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un eco de vida que nunca se </a:t>
            </a:r>
            <a:r>
              <a:rPr lang="es-MX" dirty="0" smtClean="0">
                <a:solidFill>
                  <a:schemeClr val="bg1"/>
                </a:solidFill>
                <a:latin typeface="Pristina" panose="03060402040406080204" pitchFamily="66" charset="0"/>
              </a:rPr>
              <a:t>cesa</a:t>
            </a: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.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087">
            <a:off x="7385654" y="3956335"/>
            <a:ext cx="839017" cy="37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80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2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52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glitter pattern="hexago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a 1"/>
          <p:cNvSpPr/>
          <p:nvPr/>
        </p:nvSpPr>
        <p:spPr>
          <a:xfrm>
            <a:off x="755576" y="843558"/>
            <a:ext cx="7776864" cy="3960440"/>
          </a:xfrm>
          <a:prstGeom prst="wave">
            <a:avLst>
              <a:gd name="adj1" fmla="val 6203"/>
              <a:gd name="adj2" fmla="val 0"/>
            </a:avLst>
          </a:prstGeom>
          <a:gradFill flip="none" rotWithShape="1">
            <a:gsLst>
              <a:gs pos="0">
                <a:schemeClr val="bg1">
                  <a:lumMod val="40000"/>
                  <a:lumOff val="60000"/>
                </a:schemeClr>
              </a:gs>
              <a:gs pos="0">
                <a:srgbClr val="9999FF">
                  <a:shade val="67500"/>
                  <a:satMod val="115000"/>
                </a:srgbClr>
              </a:gs>
              <a:gs pos="78000">
                <a:srgbClr val="9999FF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88683">
            <a:off x="971600" y="1177715"/>
            <a:ext cx="2712955" cy="329212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139952" y="2139702"/>
            <a:ext cx="3145412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Así, en su abrazo, hallamos consuelo,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un árbol que canta, un eterno anhelo.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El jacarandá, en su esplendor sincero,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es un poema viviente, un amor verdadero.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087">
            <a:off x="7385654" y="3956335"/>
            <a:ext cx="839017" cy="37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59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60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24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prism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a 1"/>
          <p:cNvSpPr/>
          <p:nvPr/>
        </p:nvSpPr>
        <p:spPr>
          <a:xfrm>
            <a:off x="611560" y="699542"/>
            <a:ext cx="7776864" cy="3960440"/>
          </a:xfrm>
          <a:prstGeom prst="wave">
            <a:avLst>
              <a:gd name="adj1" fmla="val 6203"/>
              <a:gd name="adj2" fmla="val 0"/>
            </a:avLst>
          </a:prstGeom>
          <a:gradFill flip="none" rotWithShape="1">
            <a:gsLst>
              <a:gs pos="0">
                <a:schemeClr val="bg1">
                  <a:lumMod val="40000"/>
                  <a:lumOff val="60000"/>
                </a:schemeClr>
              </a:gs>
              <a:gs pos="0">
                <a:srgbClr val="9999FF">
                  <a:shade val="67500"/>
                  <a:satMod val="115000"/>
                </a:srgbClr>
              </a:gs>
              <a:gs pos="78000">
                <a:srgbClr val="9999FF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FFFF"/>
                </a:solidFill>
              </a:ln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18601">
            <a:off x="4478694" y="1343664"/>
            <a:ext cx="2712955" cy="329212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403648" y="2079597"/>
            <a:ext cx="326563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Así que al pasar, detente un momento,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deja que su magia te envuelva en el viento.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El jacarandá, con su belleza infinita,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es un canto a la vida que siempre nos invita.</a:t>
            </a:r>
            <a:endParaRPr lang="en-US" dirty="0">
              <a:solidFill>
                <a:schemeClr val="bg1"/>
              </a:solidFill>
              <a:latin typeface="Pristina" panose="03060402040406080204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087">
            <a:off x="7385654" y="3956335"/>
            <a:ext cx="839017" cy="37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06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airplan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15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a 1"/>
          <p:cNvSpPr/>
          <p:nvPr/>
        </p:nvSpPr>
        <p:spPr>
          <a:xfrm>
            <a:off x="755576" y="843558"/>
            <a:ext cx="7776864" cy="3960440"/>
          </a:xfrm>
          <a:prstGeom prst="wave">
            <a:avLst>
              <a:gd name="adj1" fmla="val 6203"/>
              <a:gd name="adj2" fmla="val 0"/>
            </a:avLst>
          </a:prstGeom>
          <a:gradFill flip="none" rotWithShape="1">
            <a:gsLst>
              <a:gs pos="0">
                <a:schemeClr val="bg1">
                  <a:lumMod val="40000"/>
                  <a:lumOff val="60000"/>
                </a:schemeClr>
              </a:gs>
              <a:gs pos="0">
                <a:srgbClr val="9999FF">
                  <a:shade val="67500"/>
                  <a:satMod val="115000"/>
                </a:srgbClr>
              </a:gs>
              <a:gs pos="78000">
                <a:srgbClr val="9999FF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FFFF"/>
                </a:solidFill>
              </a:ln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52841">
            <a:off x="921367" y="1065986"/>
            <a:ext cx="2564252" cy="3259441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139952" y="2067694"/>
            <a:ext cx="29706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En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el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jardín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donde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el sol se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asoma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, </a:t>
            </a:r>
            <a:b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el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jacarandá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despliega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su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aroma, </a:t>
            </a:r>
            <a:b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con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flores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lilas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que al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viento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susurran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, </a:t>
            </a:r>
            <a:b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un canto de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vida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que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nunca</a:t>
            </a:r>
            <a:r>
              <a:rPr lang="en-US" dirty="0">
                <a:solidFill>
                  <a:schemeClr val="bg1"/>
                </a:solidFill>
                <a:latin typeface="Pristina" panose="03060402040406080204" pitchFamily="66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Pristina" panose="03060402040406080204" pitchFamily="66" charset="0"/>
              </a:rPr>
              <a:t>murmuran</a:t>
            </a: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087">
            <a:off x="7385654" y="3956335"/>
            <a:ext cx="839017" cy="37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07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4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66576" cy="51640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flip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12)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644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a 1"/>
          <p:cNvSpPr/>
          <p:nvPr/>
        </p:nvSpPr>
        <p:spPr>
          <a:xfrm>
            <a:off x="755576" y="869440"/>
            <a:ext cx="7776864" cy="3960440"/>
          </a:xfrm>
          <a:prstGeom prst="wave">
            <a:avLst>
              <a:gd name="adj1" fmla="val 6203"/>
              <a:gd name="adj2" fmla="val 0"/>
            </a:avLst>
          </a:prstGeom>
          <a:gradFill flip="none" rotWithShape="1">
            <a:gsLst>
              <a:gs pos="0">
                <a:schemeClr val="bg1">
                  <a:lumMod val="40000"/>
                  <a:lumOff val="60000"/>
                </a:schemeClr>
              </a:gs>
              <a:gs pos="0">
                <a:srgbClr val="9999FF">
                  <a:shade val="67500"/>
                  <a:satMod val="115000"/>
                </a:srgbClr>
              </a:gs>
              <a:gs pos="78000">
                <a:srgbClr val="9999FF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FFFF"/>
                </a:solidFill>
              </a:ln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5403" y="1503785"/>
            <a:ext cx="2712955" cy="329212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244230" y="1995686"/>
            <a:ext cx="2864887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Bajo su sombra, el tiempo se aquieta,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las risas de niños, la brisa completa,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sus ramas abrazan sueños y anhelos,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un refugio de paz entre cielos y cielos.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/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087">
            <a:off x="7385654" y="3956335"/>
            <a:ext cx="839017" cy="37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8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28).jpeg"/>
          <p:cNvPicPr>
            <a:picLocks noGrp="1" noChangeAspect="1"/>
          </p:cNvPicPr>
          <p:nvPr isPhoto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7828"/>
            <a:ext cx="9144000" cy="51613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a 1"/>
          <p:cNvSpPr/>
          <p:nvPr/>
        </p:nvSpPr>
        <p:spPr>
          <a:xfrm>
            <a:off x="611560" y="699542"/>
            <a:ext cx="7776864" cy="3960440"/>
          </a:xfrm>
          <a:prstGeom prst="wave">
            <a:avLst>
              <a:gd name="adj1" fmla="val 6203"/>
              <a:gd name="adj2" fmla="val 0"/>
            </a:avLst>
          </a:prstGeom>
          <a:gradFill flip="none" rotWithShape="1">
            <a:gsLst>
              <a:gs pos="0">
                <a:schemeClr val="bg1">
                  <a:lumMod val="40000"/>
                  <a:lumOff val="60000"/>
                </a:schemeClr>
              </a:gs>
              <a:gs pos="0">
                <a:srgbClr val="9999FF">
                  <a:shade val="67500"/>
                  <a:satMod val="115000"/>
                </a:srgbClr>
              </a:gs>
              <a:gs pos="78000">
                <a:srgbClr val="9999FF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FFFF"/>
                </a:solidFill>
              </a:ln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47425">
            <a:off x="4828989" y="1477945"/>
            <a:ext cx="2712955" cy="329212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956952" y="1923678"/>
            <a:ext cx="325121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Cuando llega la lluvia, su danza comienza,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los pétalos caen como suaves defensas,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y en cada estación, su belleza renace, </a:t>
            </a:r>
            <a:b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</a:br>
            <a:r>
              <a:rPr lang="es-MX" dirty="0">
                <a:solidFill>
                  <a:schemeClr val="bg1"/>
                </a:solidFill>
                <a:latin typeface="Pristina" panose="03060402040406080204" pitchFamily="66" charset="0"/>
              </a:rPr>
              <a:t>el jacarandá, un poema que crece.</a:t>
            </a:r>
            <a:endParaRPr lang="es-ES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087">
            <a:off x="7328566" y="4106602"/>
            <a:ext cx="839017" cy="37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7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000"/>
    </mc:Choice>
    <mc:Fallback xmlns="">
      <p:transition advTm="1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 (30).jpeg"/>
          <p:cNvPicPr>
            <a:picLocks noGrp="1" noChangeAspect="1"/>
          </p:cNvPicPr>
          <p:nvPr isPhoto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3522" y="0"/>
            <a:ext cx="919403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7345">
            <a:off x="7208170" y="3832137"/>
            <a:ext cx="1404292" cy="6211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n-US" altLang="en-U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n-U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n-U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n-U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n-U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n-U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n-U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n-U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n-U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n-U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n-U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983645"/>
      </p:ext>
    </p:extLst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JACARANDA BELLEZA INFINITA</Template>
  <TotalTime>0</TotalTime>
  <Words>111</Words>
  <Application>Microsoft Office PowerPoint</Application>
  <PresentationFormat>Presentación en pantalla (16:9)</PresentationFormat>
  <Paragraphs>12</Paragraphs>
  <Slides>28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Arial</vt:lpstr>
      <vt:lpstr>Calibri</vt:lpstr>
      <vt:lpstr>Kristen ITC</vt:lpstr>
      <vt:lpstr>Pristina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2025-02-04T15:01:18Z</dcterms:created>
  <dcterms:modified xsi:type="dcterms:W3CDTF">2025-02-04T15:10:24Z</dcterms:modified>
</cp:coreProperties>
</file>