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23" r:id="rId3"/>
    <p:sldId id="329" r:id="rId4"/>
    <p:sldId id="357" r:id="rId5"/>
    <p:sldId id="360" r:id="rId6"/>
    <p:sldId id="361" r:id="rId7"/>
    <p:sldId id="331" r:id="rId8"/>
    <p:sldId id="332" r:id="rId9"/>
    <p:sldId id="347" r:id="rId10"/>
    <p:sldId id="351" r:id="rId11"/>
    <p:sldId id="333" r:id="rId12"/>
    <p:sldId id="342" r:id="rId13"/>
    <p:sldId id="334" r:id="rId14"/>
    <p:sldId id="346" r:id="rId15"/>
    <p:sldId id="363" r:id="rId16"/>
    <p:sldId id="335" r:id="rId17"/>
    <p:sldId id="345" r:id="rId18"/>
    <p:sldId id="358" r:id="rId19"/>
    <p:sldId id="341" r:id="rId20"/>
    <p:sldId id="359" r:id="rId21"/>
    <p:sldId id="362" r:id="rId22"/>
    <p:sldId id="336" r:id="rId23"/>
    <p:sldId id="337" r:id="rId24"/>
    <p:sldId id="350" r:id="rId25"/>
    <p:sldId id="353" r:id="rId26"/>
    <p:sldId id="365" r:id="rId27"/>
    <p:sldId id="313" r:id="rId28"/>
    <p:sldId id="366" r:id="rId29"/>
    <p:sldId id="355" r:id="rId30"/>
    <p:sldId id="367" r:id="rId31"/>
    <p:sldId id="356" r:id="rId32"/>
    <p:sldId id="364" r:id="rId33"/>
    <p:sldId id="344" r:id="rId34"/>
    <p:sldId id="343" r:id="rId35"/>
    <p:sldId id="349" r:id="rId36"/>
    <p:sldId id="340" r:id="rId37"/>
    <p:sldId id="352" r:id="rId38"/>
    <p:sldId id="348" r:id="rId39"/>
    <p:sldId id="354" r:id="rId40"/>
    <p:sldId id="327" r:id="rId41"/>
    <p:sldId id="368" r:id="rId4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FsCKQxR/tvaBpXL4V0BtDw==" hashData="RnYeZPX4Ss0I3zLHYxmD1ZCE+Qo="/>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4615" autoAdjust="0"/>
    <p:restoredTop sz="86364" autoAdjust="0"/>
  </p:normalViewPr>
  <p:slideViewPr>
    <p:cSldViewPr>
      <p:cViewPr varScale="1">
        <p:scale>
          <a:sx n="72" d="100"/>
          <a:sy n="72" d="100"/>
        </p:scale>
        <p:origin x="-936" y="-84"/>
      </p:cViewPr>
      <p:guideLst>
        <p:guide orient="horz" pos="2160"/>
        <p:guide pos="2880"/>
      </p:guideLst>
    </p:cSldViewPr>
  </p:slideViewPr>
  <p:outlineViewPr>
    <p:cViewPr>
      <p:scale>
        <a:sx n="33" d="100"/>
        <a:sy n="33" d="100"/>
      </p:scale>
      <p:origin x="246"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F09599AD-3A09-4701-8C5C-CA1D879F6732}" type="datetimeFigureOut">
              <a:rPr lang="es-ES" smtClean="0"/>
              <a:pPr/>
              <a:t>14/01/2015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advTm="5000">
    <p:randomBar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09599AD-3A09-4701-8C5C-CA1D879F6732}" type="datetimeFigureOut">
              <a:rPr lang="es-ES" smtClean="0"/>
              <a:pPr/>
              <a:t>14/01/2015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advTm="5000">
    <p:randomBar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09599AD-3A09-4701-8C5C-CA1D879F6732}" type="datetimeFigureOut">
              <a:rPr lang="es-ES" smtClean="0"/>
              <a:pPr/>
              <a:t>14/01/2015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advTm="5000">
    <p:randomBar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F09599AD-3A09-4701-8C5C-CA1D879F6732}" type="datetimeFigureOut">
              <a:rPr lang="es-ES" smtClean="0"/>
              <a:pPr/>
              <a:t>14/01/2015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advTm="5000">
    <p:randomBar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F09599AD-3A09-4701-8C5C-CA1D879F6732}" type="datetimeFigureOut">
              <a:rPr lang="es-ES" smtClean="0"/>
              <a:pPr/>
              <a:t>14/01/2015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advTm="5000">
    <p:randomBar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F09599AD-3A09-4701-8C5C-CA1D879F6732}" type="datetimeFigureOut">
              <a:rPr lang="es-ES" smtClean="0"/>
              <a:pPr/>
              <a:t>14/01/2015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advTm="5000">
    <p:randomBar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09599AD-3A09-4701-8C5C-CA1D879F6732}" type="datetimeFigureOut">
              <a:rPr lang="es-ES" smtClean="0"/>
              <a:pPr/>
              <a:t>14/01/2015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advTm="5000">
    <p:randomBar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09599AD-3A09-4701-8C5C-CA1D879F6732}" type="datetimeFigureOut">
              <a:rPr lang="es-ES" smtClean="0"/>
              <a:pPr/>
              <a:t>14/01/2015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advTm="5000">
    <p:randomBar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09599AD-3A09-4701-8C5C-CA1D879F6732}" type="datetimeFigureOut">
              <a:rPr lang="es-ES" smtClean="0"/>
              <a:pPr/>
              <a:t>14/01/2015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advTm="5000">
    <p:randomBar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09599AD-3A09-4701-8C5C-CA1D879F6732}" type="datetimeFigureOut">
              <a:rPr lang="es-ES" smtClean="0"/>
              <a:pPr/>
              <a:t>14/01/2015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advTm="5000">
    <p:randomBar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09599AD-3A09-4701-8C5C-CA1D879F6732}" type="datetimeFigureOut">
              <a:rPr lang="es-ES" smtClean="0"/>
              <a:pPr/>
              <a:t>14/01/2015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advTm="5000">
    <p:randomBar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E935694F-720C-440B-A4E2-DDD4F5D781A5}"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09599AD-3A09-4701-8C5C-CA1D879F6732}" type="datetimeFigureOut">
              <a:rPr lang="es-ES" smtClean="0"/>
              <a:pPr/>
              <a:t>14/01/2015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57F046E-94B5-466D-82DF-0C0028363079}"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5000">
    <p:randomBar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DF33E97C-08F2-4080-BB2B-729D34379FD0}"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image" Target="../media/image26.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8.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37.jpeg"/></Relationships>
</file>

<file path=ppt/slides/_rels/slide40.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38.png"/><Relationship Id="rId7" Type="http://schemas.openxmlformats.org/officeDocument/2006/relationships/image" Target="../media/image40.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41.png"/><Relationship Id="rId1" Type="http://schemas.openxmlformats.org/officeDocument/2006/relationships/audio" Target="../media/audio4.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39.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a:off x="0" y="0"/>
            <a:ext cx="9144000" cy="6858000"/>
          </a:xfrm>
          <a:prstGeom prst="rect">
            <a:avLst/>
          </a:prstGeom>
          <a:gradFill>
            <a:gsLst>
              <a:gs pos="0">
                <a:srgbClr val="00B050"/>
              </a:gs>
              <a:gs pos="25000">
                <a:srgbClr val="FF6633"/>
              </a:gs>
              <a:gs pos="50000">
                <a:srgbClr val="FFFF00"/>
              </a:gs>
              <a:gs pos="75000">
                <a:srgbClr val="01A78F"/>
              </a:gs>
              <a:gs pos="100000">
                <a:srgbClr val="3366FF"/>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16" name="Picture 3" descr="illusion-017"/>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0" y="-19050"/>
            <a:ext cx="9144000" cy="6877050"/>
          </a:xfrm>
          <a:prstGeom prst="rect">
            <a:avLst/>
          </a:prstGeom>
          <a:noFill/>
          <a:ln w="9525">
            <a:noFill/>
            <a:miter lim="800000"/>
            <a:headEnd/>
            <a:tailEnd/>
          </a:ln>
        </p:spPr>
      </p:pic>
      <p:sp>
        <p:nvSpPr>
          <p:cNvPr id="6" name="5 Rectángulo"/>
          <p:cNvSpPr/>
          <p:nvPr/>
        </p:nvSpPr>
        <p:spPr>
          <a:xfrm>
            <a:off x="928662" y="1714488"/>
            <a:ext cx="7500958" cy="2308306"/>
          </a:xfrm>
          <a:prstGeom prst="rect">
            <a:avLst/>
          </a:prstGeom>
        </p:spPr>
        <p:txBody>
          <a:bodyPr lIns="91422" tIns="45711" rIns="91422" bIns="45711">
            <a:spAutoFit/>
          </a:bodyPr>
          <a:lstStyle/>
          <a:p>
            <a:pPr algn="ctr">
              <a:defRPr/>
            </a:pPr>
            <a:r>
              <a:rPr lang="es-ES" sz="7200" b="1" i="1" kern="10" dirty="0" smtClean="0">
                <a:ln w="25400">
                  <a:solidFill>
                    <a:srgbClr val="E31C07"/>
                  </a:solidFill>
                  <a:round/>
                  <a:headEnd/>
                  <a:tailEnd/>
                </a:ln>
                <a:solidFill>
                  <a:srgbClr val="663300"/>
                </a:solidFill>
                <a:effectLst>
                  <a:outerShdw dist="35921" dir="2700000" algn="ctr" rotWithShape="0">
                    <a:srgbClr val="808080">
                      <a:alpha val="79999"/>
                    </a:srgbClr>
                  </a:outerShdw>
                </a:effectLst>
                <a:latin typeface="Arial Black" pitchFamily="34" charset="0"/>
                <a:cs typeface="Times New Roman"/>
              </a:rPr>
              <a:t>EL COLOR DE LA PIEL</a:t>
            </a:r>
            <a:endParaRPr lang="es-ES" sz="7200" b="1" i="1" kern="10" dirty="0">
              <a:ln w="25400">
                <a:solidFill>
                  <a:srgbClr val="E31C07"/>
                </a:solidFill>
                <a:round/>
                <a:headEnd/>
                <a:tailEnd/>
              </a:ln>
              <a:solidFill>
                <a:srgbClr val="663300"/>
              </a:solidFill>
              <a:effectLst>
                <a:outerShdw dist="35921" dir="2700000" algn="ctr" rotWithShape="0">
                  <a:srgbClr val="808080">
                    <a:alpha val="79999"/>
                  </a:srgbClr>
                </a:outerShdw>
              </a:effectLst>
              <a:latin typeface="Arial Black" pitchFamily="34" charset="0"/>
              <a:cs typeface="Times New Roman"/>
            </a:endParaRPr>
          </a:p>
        </p:txBody>
      </p:sp>
      <p:pic>
        <p:nvPicPr>
          <p:cNvPr id="2053" name="Picture 8"/>
          <p:cNvPicPr>
            <a:picLocks noChangeAspect="1" noChangeArrowheads="1"/>
          </p:cNvPicPr>
          <p:nvPr/>
        </p:nvPicPr>
        <p:blipFill>
          <a:blip r:embed="rId4"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5"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5"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5"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5"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6" cstate="print"/>
          <a:srcRect/>
          <a:stretch>
            <a:fillRect/>
          </a:stretch>
        </p:blipFill>
        <p:spPr bwMode="auto">
          <a:xfrm>
            <a:off x="251520" y="5733256"/>
            <a:ext cx="794853" cy="836488"/>
          </a:xfrm>
          <a:prstGeom prst="rect">
            <a:avLst/>
          </a:prstGeom>
          <a:noFill/>
          <a:ln w="38100">
            <a:solidFill>
              <a:srgbClr val="1CDEF8"/>
            </a:solidFill>
            <a:miter lim="800000"/>
            <a:headEnd/>
            <a:tailEnd/>
          </a:ln>
        </p:spPr>
      </p:pic>
      <p:sp>
        <p:nvSpPr>
          <p:cNvPr id="15" name="14 Rectángulo"/>
          <p:cNvSpPr/>
          <p:nvPr/>
        </p:nvSpPr>
        <p:spPr>
          <a:xfrm>
            <a:off x="611560" y="6165304"/>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8" cstate="print"/>
          <a:srcRect/>
          <a:stretch>
            <a:fillRect/>
          </a:stretch>
        </p:blipFill>
        <p:spPr bwMode="auto">
          <a:xfrm>
            <a:off x="179512" y="188640"/>
            <a:ext cx="781050" cy="1066800"/>
          </a:xfrm>
          <a:prstGeom prst="rect">
            <a:avLst/>
          </a:prstGeom>
          <a:noFill/>
          <a:ln w="9525">
            <a:noFill/>
            <a:miter lim="800000"/>
            <a:headEnd/>
            <a:tailEnd/>
          </a:ln>
        </p:spPr>
      </p:pic>
      <p:pic>
        <p:nvPicPr>
          <p:cNvPr id="17" name="Picture 6" descr="C:\Documents and Settings\Mousset gérard\Mes documents\Gerard MOUSSET\DOCPERSO\QUARANTAINE\ordinateur_51.gif"/>
          <p:cNvPicPr>
            <a:picLocks noChangeAspect="1" noChangeArrowheads="1" noCrop="1"/>
          </p:cNvPicPr>
          <p:nvPr/>
        </p:nvPicPr>
        <p:blipFill>
          <a:blip r:embed="rId9" cstate="print"/>
          <a:srcRect/>
          <a:stretch>
            <a:fillRect/>
          </a:stretch>
        </p:blipFill>
        <p:spPr bwMode="auto">
          <a:xfrm rot="328932">
            <a:off x="3679949" y="5834608"/>
            <a:ext cx="1567374" cy="997261"/>
          </a:xfrm>
          <a:prstGeom prst="rect">
            <a:avLst/>
          </a:prstGeom>
          <a:noFill/>
          <a:ln w="9525">
            <a:noFill/>
            <a:miter lim="800000"/>
            <a:headEnd/>
            <a:tailEnd/>
          </a:ln>
        </p:spPr>
      </p:pic>
      <p:sp>
        <p:nvSpPr>
          <p:cNvPr id="18" name="17 CuadroTexto"/>
          <p:cNvSpPr txBox="1"/>
          <p:nvPr/>
        </p:nvSpPr>
        <p:spPr>
          <a:xfrm>
            <a:off x="4716016" y="6237312"/>
            <a:ext cx="2046138" cy="369332"/>
          </a:xfrm>
          <a:prstGeom prst="rect">
            <a:avLst/>
          </a:prstGeom>
          <a:solidFill>
            <a:schemeClr val="accent2"/>
          </a:solidFill>
          <a:ln>
            <a:solidFill>
              <a:srgbClr val="FF0000"/>
            </a:solidFill>
          </a:ln>
        </p:spPr>
        <p:txBody>
          <a:bodyPr wrap="none" rtlCol="0">
            <a:spAutoFit/>
          </a:bodyPr>
          <a:lstStyle/>
          <a:p>
            <a:r>
              <a:rPr lang="es-ES" b="1" dirty="0" smtClean="0">
                <a:solidFill>
                  <a:srgbClr val="FFFF00"/>
                </a:solidFill>
              </a:rPr>
              <a:t>PASALAS TODAS TU</a:t>
            </a:r>
            <a:endParaRPr lang="es-ES" b="1" dirty="0">
              <a:solidFill>
                <a:srgbClr val="FFFF00"/>
              </a:solidFill>
            </a:endParaRPr>
          </a:p>
        </p:txBody>
      </p:sp>
    </p:spTree>
  </p:cSld>
  <p:clrMapOvr>
    <a:masterClrMapping/>
  </p:clrMapOvr>
  <p:transition spd="slow" advTm="10000">
    <p:randomBar dir="vert"/>
    <p:sndAc>
      <p:stSnd loop="1">
        <p:snd r:embed="rId2" name="PEQUEÑA FLO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6"/>
                                        </p:tgtEl>
                                        <p:attrNameLst>
                                          <p:attrName>style.opacity</p:attrName>
                                        </p:attrNameLst>
                                      </p:cBhvr>
                                      <p:to>
                                        <p:strVal val="0.25"/>
                                      </p:to>
                                    </p:set>
                                    <p:animEffect filter="image" prLst="opacity: 0.25">
                                      <p:cBhvr rctx="IE">
                                        <p:cTn id="7" dur="indefinite"/>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cstate="print">
            <a:duotone>
              <a:schemeClr val="accent6">
                <a:shade val="45000"/>
                <a:satMod val="135000"/>
              </a:schemeClr>
              <a:prstClr val="white"/>
            </a:duotone>
          </a:blip>
          <a:srcRect/>
          <a:stretch>
            <a:fillRect/>
          </a:stretch>
        </p:blipFill>
        <p:spPr bwMode="auto">
          <a:xfrm>
            <a:off x="0" y="0"/>
            <a:ext cx="9144000" cy="6858000"/>
          </a:xfrm>
          <a:prstGeom prst="rect">
            <a:avLst/>
          </a:prstGeom>
          <a:noFill/>
          <a:ln w="9525">
            <a:noFill/>
            <a:miter lim="800000"/>
            <a:headEnd/>
            <a:tailEnd/>
          </a:ln>
        </p:spPr>
      </p:pic>
      <p:sp>
        <p:nvSpPr>
          <p:cNvPr id="13313" name="Rectangle 1"/>
          <p:cNvSpPr>
            <a:spLocks noChangeArrowheads="1"/>
          </p:cNvSpPr>
          <p:nvPr/>
        </p:nvSpPr>
        <p:spPr bwMode="auto">
          <a:xfrm>
            <a:off x="928662" y="1670439"/>
            <a:ext cx="7056784" cy="37856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4000" b="1" i="0" u="none" strike="noStrike" normalizeH="0" baseline="0"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latin typeface="Arial" pitchFamily="34" charset="0"/>
                <a:cs typeface="Arial" pitchFamily="34" charset="0"/>
              </a:rPr>
              <a:t>La evolución del color de la piel a través de las diferentes regiones es una táctica de supervivencia que se remonta a nuestros primeros </a:t>
            </a:r>
            <a:r>
              <a:rPr kumimoji="0" lang="es-ES" sz="4000" b="1" i="0" u="none" strike="noStrike" normalizeH="0" baseline="0"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latin typeface="Arial" pitchFamily="34" charset="0"/>
                <a:cs typeface="Arial" pitchFamily="34" charset="0"/>
              </a:rPr>
              <a:t>antepasados.</a:t>
            </a:r>
            <a:endParaRPr kumimoji="0" lang="es-ES" sz="4000" b="1" i="0" u="none" strike="noStrike" normalizeH="0" baseline="0"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latin typeface="Arial" pitchFamily="34" charset="0"/>
            </a:endParaRPr>
          </a:p>
        </p:txBody>
      </p:sp>
    </p:spTree>
  </p:cSld>
  <p:clrMapOvr>
    <a:masterClrMapping/>
  </p:clrMapOvr>
  <p:transition spd="slow" advTm="1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FUNDACIO\Desktop\primeros-europeos.jpg"/>
          <p:cNvPicPr>
            <a:picLocks noChangeAspect="1" noChangeArrowheads="1"/>
          </p:cNvPicPr>
          <p:nvPr/>
        </p:nvPicPr>
        <p:blipFill>
          <a:blip r:embed="rId2" cstate="print"/>
          <a:srcRect/>
          <a:stretch>
            <a:fillRect/>
          </a:stretch>
        </p:blipFill>
        <p:spPr bwMode="auto">
          <a:xfrm>
            <a:off x="-1" y="0"/>
            <a:ext cx="9195785"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0"/>
            <a:ext cx="9144000" cy="6877050"/>
          </a:xfrm>
          <a:prstGeom prst="rect">
            <a:avLst/>
          </a:prstGeom>
          <a:noFill/>
          <a:ln w="9525">
            <a:noFill/>
            <a:miter lim="800000"/>
            <a:headEnd/>
            <a:tailEnd/>
          </a:ln>
        </p:spPr>
      </p:pic>
      <p:pic>
        <p:nvPicPr>
          <p:cNvPr id="7170" name="Picture 2" descr="C:\Users\FUNDACIO\Desktop\skintone2.jpg"/>
          <p:cNvPicPr>
            <a:picLocks noChangeAspect="1" noChangeArrowheads="1"/>
          </p:cNvPicPr>
          <p:nvPr/>
        </p:nvPicPr>
        <p:blipFill>
          <a:blip r:embed="rId3" cstate="print"/>
          <a:srcRect/>
          <a:stretch>
            <a:fillRect/>
          </a:stretch>
        </p:blipFill>
        <p:spPr bwMode="auto">
          <a:xfrm>
            <a:off x="642910" y="785794"/>
            <a:ext cx="7919592" cy="5072098"/>
          </a:xfrm>
          <a:prstGeom prst="rect">
            <a:avLst/>
          </a:prstGeom>
          <a:noFill/>
        </p:spPr>
      </p:pic>
    </p:spTree>
  </p:cSld>
  <p:clrMapOvr>
    <a:masterClrMapping/>
  </p:clrMapOvr>
  <p:transition spd="slow" advTm="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0"/>
            <a:ext cx="9144000" cy="6877050"/>
          </a:xfrm>
          <a:prstGeom prst="rect">
            <a:avLst/>
          </a:prstGeom>
          <a:noFill/>
          <a:ln w="9525">
            <a:noFill/>
            <a:miter lim="800000"/>
            <a:headEnd/>
            <a:tailEnd/>
          </a:ln>
        </p:spPr>
      </p:pic>
      <p:pic>
        <p:nvPicPr>
          <p:cNvPr id="8194" name="Picture 2" descr="C:\Users\FUNDACIO\Desktop\skintone1.jpg"/>
          <p:cNvPicPr>
            <a:picLocks noChangeAspect="1" noChangeArrowheads="1"/>
          </p:cNvPicPr>
          <p:nvPr/>
        </p:nvPicPr>
        <p:blipFill>
          <a:blip r:embed="rId3" cstate="print"/>
          <a:srcRect/>
          <a:stretch>
            <a:fillRect/>
          </a:stretch>
        </p:blipFill>
        <p:spPr bwMode="auto">
          <a:xfrm>
            <a:off x="785786" y="785794"/>
            <a:ext cx="7472167" cy="5214950"/>
          </a:xfrm>
          <a:prstGeom prst="rect">
            <a:avLst/>
          </a:prstGeom>
          <a:noFill/>
        </p:spPr>
      </p:pic>
    </p:spTree>
  </p:cSld>
  <p:clrMapOvr>
    <a:masterClrMapping/>
  </p:clrMapOvr>
  <p:transition spd="slow" advTm="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0"/>
            <a:ext cx="9144000" cy="6877050"/>
          </a:xfrm>
          <a:prstGeom prst="rect">
            <a:avLst/>
          </a:prstGeom>
          <a:noFill/>
          <a:ln w="9525">
            <a:noFill/>
            <a:miter lim="800000"/>
            <a:headEnd/>
            <a:tailEnd/>
          </a:ln>
        </p:spPr>
      </p:pic>
      <p:pic>
        <p:nvPicPr>
          <p:cNvPr id="13314" name="Picture 2" descr="C:\Documents and Settings\Dell\Escritorio\5razas.jpg"/>
          <p:cNvPicPr>
            <a:picLocks noChangeAspect="1" noChangeArrowheads="1"/>
          </p:cNvPicPr>
          <p:nvPr/>
        </p:nvPicPr>
        <p:blipFill>
          <a:blip r:embed="rId3" cstate="print"/>
          <a:srcRect/>
          <a:stretch>
            <a:fillRect/>
          </a:stretch>
        </p:blipFill>
        <p:spPr bwMode="auto">
          <a:xfrm>
            <a:off x="2195736" y="332656"/>
            <a:ext cx="4479334" cy="6280026"/>
          </a:xfrm>
          <a:prstGeom prst="rect">
            <a:avLst/>
          </a:prstGeom>
          <a:noFill/>
        </p:spPr>
      </p:pic>
    </p:spTree>
  </p:cSld>
  <p:clrMapOvr>
    <a:masterClrMapping/>
  </p:clrMapOvr>
  <p:transition spd="slow" advTm="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cstate="print">
            <a:duotone>
              <a:schemeClr val="accent6">
                <a:shade val="45000"/>
                <a:satMod val="135000"/>
              </a:schemeClr>
              <a:prstClr val="white"/>
            </a:duotone>
          </a:blip>
          <a:srcRect/>
          <a:stretch>
            <a:fillRect/>
          </a:stretch>
        </p:blipFill>
        <p:spPr bwMode="auto">
          <a:xfrm>
            <a:off x="0" y="0"/>
            <a:ext cx="9144000" cy="6858000"/>
          </a:xfrm>
          <a:prstGeom prst="rect">
            <a:avLst/>
          </a:prstGeom>
          <a:noFill/>
          <a:ln w="9525">
            <a:noFill/>
            <a:miter lim="800000"/>
            <a:headEnd/>
            <a:tailEnd/>
          </a:ln>
        </p:spPr>
      </p:pic>
      <p:sp>
        <p:nvSpPr>
          <p:cNvPr id="2" name="1 Rectángulo"/>
          <p:cNvSpPr/>
          <p:nvPr/>
        </p:nvSpPr>
        <p:spPr>
          <a:xfrm>
            <a:off x="1403648" y="1052736"/>
            <a:ext cx="6390456" cy="5016758"/>
          </a:xfrm>
          <a:prstGeom prst="rect">
            <a:avLst/>
          </a:prstGeom>
        </p:spPr>
        <p:txBody>
          <a:bodyPr wrap="square">
            <a:spAutoFit/>
          </a:bodyPr>
          <a:lstStyle/>
          <a:p>
            <a:pPr algn="just"/>
            <a:r>
              <a:rPr lang="es-ES" sz="20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La piel es el órgano más extenso del cuerpo, ya que lo recubre en su totalidad. Además de actuar como escudo protector contra el calor, la luz, lesiones o infecciones, la piel también regula la temperatura corporal, almacena agua y grasa, es un órgano sensorial, evita la pérdida de agua y previene la entrada de bacterias.</a:t>
            </a:r>
          </a:p>
          <a:p>
            <a:pPr algn="just"/>
            <a:r>
              <a:rPr lang="es-ES" sz="20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La exposición de la piel a la radiación ultravioleta (UV) de la luz solar estimula el aumento de la melanina en la piel, un pigmento corporal que causa el oscurecimiento natural de la piel o bronceado, al tornar al color del bronce. También puede producir </a:t>
            </a:r>
            <a:r>
              <a:rPr lang="es-ES" sz="2000" b="1" i="1" dirty="0" err="1"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fotoenvejecimiento</a:t>
            </a:r>
            <a:r>
              <a:rPr lang="es-ES" sz="20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 o generar carcinogénesis. La producción excesiva o desigual de melanina puede conducir a la formación de pecas y manchas seniles oscuras. La melanina es fabricada por los melanocitos, que se distribuyen por toda la piel y los folículos pilosos.</a:t>
            </a:r>
            <a:endParaRPr lang="es-ES" sz="2000" b="1" i="1" dirty="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endParaRPr>
          </a:p>
        </p:txBody>
      </p:sp>
    </p:spTree>
  </p:cSld>
  <p:clrMapOvr>
    <a:masterClrMapping/>
  </p:clrMapOvr>
  <p:transition spd="slow" advTm="53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0"/>
            <a:ext cx="9144000" cy="6877050"/>
          </a:xfrm>
          <a:prstGeom prst="rect">
            <a:avLst/>
          </a:prstGeom>
          <a:noFill/>
          <a:ln w="9525">
            <a:noFill/>
            <a:miter lim="800000"/>
            <a:headEnd/>
            <a:tailEnd/>
          </a:ln>
        </p:spPr>
      </p:pic>
      <p:pic>
        <p:nvPicPr>
          <p:cNvPr id="7170" name="Picture 2" descr="C:\Documents and Settings\Dell\Escritorio\images.jpg"/>
          <p:cNvPicPr>
            <a:picLocks noChangeAspect="1" noChangeArrowheads="1"/>
          </p:cNvPicPr>
          <p:nvPr/>
        </p:nvPicPr>
        <p:blipFill>
          <a:blip r:embed="rId3" cstate="print"/>
          <a:srcRect/>
          <a:stretch>
            <a:fillRect/>
          </a:stretch>
        </p:blipFill>
        <p:spPr bwMode="auto">
          <a:xfrm>
            <a:off x="1907704" y="836712"/>
            <a:ext cx="5372943" cy="5445224"/>
          </a:xfrm>
          <a:prstGeom prst="rect">
            <a:avLst/>
          </a:prstGeom>
          <a:noFill/>
        </p:spPr>
      </p:pic>
    </p:spTree>
  </p:cSld>
  <p:clrMapOvr>
    <a:masterClrMapping/>
  </p:clrMapOvr>
  <p:transition spd="slow" advTm="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color-de-piel 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cstate="print">
            <a:duotone>
              <a:schemeClr val="accent6">
                <a:shade val="45000"/>
                <a:satMod val="135000"/>
              </a:schemeClr>
              <a:prstClr val="white"/>
            </a:duotone>
          </a:blip>
          <a:srcRect/>
          <a:stretch>
            <a:fillRect/>
          </a:stretch>
        </p:blipFill>
        <p:spPr bwMode="auto">
          <a:xfrm>
            <a:off x="0" y="0"/>
            <a:ext cx="9144000" cy="6858000"/>
          </a:xfrm>
          <a:prstGeom prst="rect">
            <a:avLst/>
          </a:prstGeom>
          <a:noFill/>
          <a:ln w="9525">
            <a:noFill/>
            <a:miter lim="800000"/>
            <a:headEnd/>
            <a:tailEnd/>
          </a:ln>
        </p:spPr>
      </p:pic>
      <p:sp>
        <p:nvSpPr>
          <p:cNvPr id="2" name="1 Rectángulo"/>
          <p:cNvSpPr/>
          <p:nvPr/>
        </p:nvSpPr>
        <p:spPr>
          <a:xfrm>
            <a:off x="1043608" y="764704"/>
            <a:ext cx="7416824" cy="4955203"/>
          </a:xfrm>
          <a:prstGeom prst="rect">
            <a:avLst/>
          </a:prstGeom>
        </p:spPr>
        <p:txBody>
          <a:bodyPr wrap="square">
            <a:spAutoFit/>
          </a:bodyPr>
          <a:lstStyle/>
          <a:p>
            <a:pPr algn="just"/>
            <a:r>
              <a:rPr lang="es-ES" sz="3200" b="1" i="1" dirty="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Radiación </a:t>
            </a:r>
            <a:r>
              <a:rPr lang="es-ES" sz="32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Ultravioleta</a:t>
            </a:r>
          </a:p>
          <a:p>
            <a:pPr algn="just"/>
            <a:endParaRPr lang="es-ES" sz="2000" b="1" i="1" dirty="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endParaRPr>
          </a:p>
          <a:p>
            <a:pPr algn="just"/>
            <a:r>
              <a:rPr lang="es-ES" sz="24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La cantidad de radiación ultravioleta (290-400 </a:t>
            </a:r>
            <a:r>
              <a:rPr lang="es-ES" sz="2400" b="1" i="1" dirty="0" err="1"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nm</a:t>
            </a:r>
            <a:r>
              <a:rPr lang="es-ES" sz="24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 que alcanza la superficie de la Tierra depende de la parte reflejada por las nubes o por la neblina y por la absorción de los aerosoles (polvo y humo) y el ozono. Otro factor determinante es la altitud, por la franja variable de atmósfera que debe atravesar la luz.</a:t>
            </a:r>
          </a:p>
          <a:p>
            <a:pPr algn="just"/>
            <a:r>
              <a:rPr lang="es-ES" sz="24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Los rayos UV envejecen (arrugas), causan las quemaduras y pueden dañar el ADN de las células de la piel, desempeñando un papel principal en algunos tipos de cáncer cuando este daño afecta el ADN de los genes que controlan el crecimiento de las células de la piel.</a:t>
            </a:r>
            <a:endParaRPr lang="es-ES" sz="2400" b="1" i="1" dirty="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endParaRPr>
          </a:p>
        </p:txBody>
      </p:sp>
    </p:spTree>
  </p:cSld>
  <p:clrMapOvr>
    <a:masterClrMapping/>
  </p:clrMapOvr>
  <p:transition spd="slow" advTm="40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0" y="0"/>
            <a:ext cx="9144000" cy="6877050"/>
          </a:xfrm>
          <a:prstGeom prst="rect">
            <a:avLst/>
          </a:prstGeom>
          <a:noFill/>
          <a:ln w="9525">
            <a:noFill/>
            <a:miter lim="800000"/>
            <a:headEnd/>
            <a:tailEnd/>
          </a:ln>
        </p:spPr>
      </p:pic>
      <p:pic>
        <p:nvPicPr>
          <p:cNvPr id="2050" name="Picture 2" descr="C:\Documents and Settings\Dell\Escritorio\racismo2.jpg"/>
          <p:cNvPicPr>
            <a:picLocks noChangeAspect="1" noChangeArrowheads="1"/>
          </p:cNvPicPr>
          <p:nvPr/>
        </p:nvPicPr>
        <p:blipFill>
          <a:blip r:embed="rId4" cstate="print"/>
          <a:srcRect/>
          <a:stretch>
            <a:fillRect/>
          </a:stretch>
        </p:blipFill>
        <p:spPr bwMode="auto">
          <a:xfrm>
            <a:off x="827584" y="620688"/>
            <a:ext cx="7620000" cy="5715000"/>
          </a:xfrm>
          <a:prstGeom prst="rect">
            <a:avLst/>
          </a:prstGeom>
          <a:noFill/>
        </p:spPr>
      </p:pic>
    </p:spTree>
  </p:cSld>
  <p:clrMapOvr>
    <a:masterClrMapping/>
  </p:clrMapOvr>
  <p:transition spd="slow" advTm="5000">
    <p:randomBar dir="vert"/>
    <p:sndAc>
      <p:stSnd>
        <p:snd r:embed="rId2" name="Tema de Lar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7" name="Picture 1" descr="C:\Documents and Settings\Dell\Escritorio\bio_color_piel_0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tipos-de-piel.jpg"/>
          <p:cNvPicPr>
            <a:picLocks noChangeAspect="1" noChangeArrowheads="1"/>
          </p:cNvPicPr>
          <p:nvPr/>
        </p:nvPicPr>
        <p:blipFill>
          <a:blip r:embed="rId2" cstate="print"/>
          <a:srcRect/>
          <a:stretch>
            <a:fillRect/>
          </a:stretch>
        </p:blipFill>
        <p:spPr bwMode="auto">
          <a:xfrm>
            <a:off x="2843808" y="23627"/>
            <a:ext cx="6300192" cy="6834373"/>
          </a:xfrm>
          <a:prstGeom prst="rect">
            <a:avLst/>
          </a:prstGeom>
          <a:noFill/>
        </p:spPr>
      </p:pic>
      <p:pic>
        <p:nvPicPr>
          <p:cNvPr id="4" name="Picture 2" descr="C:\Documents and Settings\Dell\Escritorio\tipos-de-piel.jpg"/>
          <p:cNvPicPr>
            <a:picLocks noChangeAspect="1" noChangeArrowheads="1"/>
          </p:cNvPicPr>
          <p:nvPr/>
        </p:nvPicPr>
        <p:blipFill>
          <a:blip r:embed="rId2" cstate="print"/>
          <a:srcRect/>
          <a:stretch>
            <a:fillRect/>
          </a:stretch>
        </p:blipFill>
        <p:spPr bwMode="auto">
          <a:xfrm flipH="1">
            <a:off x="0" y="23627"/>
            <a:ext cx="6020544" cy="6834373"/>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FUNDACIO\Desktop\imagesCAYAQABJ.jpg"/>
          <p:cNvPicPr>
            <a:picLocks noChangeAspect="1" noChangeArrowheads="1"/>
          </p:cNvPicPr>
          <p:nvPr/>
        </p:nvPicPr>
        <p:blipFill>
          <a:blip r:embed="rId2" cstate="print"/>
          <a:srcRect/>
          <a:stretch>
            <a:fillRect/>
          </a:stretch>
        </p:blipFill>
        <p:spPr bwMode="auto">
          <a:xfrm>
            <a:off x="0" y="0"/>
            <a:ext cx="9601200"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cstate="print">
            <a:duotone>
              <a:schemeClr val="accent6">
                <a:shade val="45000"/>
                <a:satMod val="135000"/>
              </a:schemeClr>
              <a:prstClr val="white"/>
            </a:duotone>
          </a:blip>
          <a:srcRect/>
          <a:stretch>
            <a:fillRect/>
          </a:stretch>
        </p:blipFill>
        <p:spPr bwMode="auto">
          <a:xfrm>
            <a:off x="0" y="0"/>
            <a:ext cx="9144000" cy="6858000"/>
          </a:xfrm>
          <a:prstGeom prst="rect">
            <a:avLst/>
          </a:prstGeom>
          <a:noFill/>
          <a:ln w="9525">
            <a:noFill/>
            <a:miter lim="800000"/>
            <a:headEnd/>
            <a:tailEnd/>
          </a:ln>
        </p:spPr>
      </p:pic>
      <p:sp>
        <p:nvSpPr>
          <p:cNvPr id="2" name="1 Rectángulo"/>
          <p:cNvSpPr/>
          <p:nvPr/>
        </p:nvSpPr>
        <p:spPr>
          <a:xfrm>
            <a:off x="1115616" y="764704"/>
            <a:ext cx="6984776" cy="5262979"/>
          </a:xfrm>
          <a:prstGeom prst="rect">
            <a:avLst/>
          </a:prstGeom>
        </p:spPr>
        <p:txBody>
          <a:bodyPr wrap="square">
            <a:spAutoFit/>
          </a:bodyPr>
          <a:lstStyle/>
          <a:p>
            <a:pPr algn="just"/>
            <a:r>
              <a:rPr lang="es-ES" sz="2800" b="1" i="1" dirty="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Pigmentación de la </a:t>
            </a:r>
            <a:r>
              <a:rPr lang="es-ES" sz="28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Piel</a:t>
            </a:r>
          </a:p>
          <a:p>
            <a:pPr algn="just"/>
            <a:endParaRPr lang="es-ES" sz="2000" b="1" i="1" dirty="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endParaRPr>
          </a:p>
          <a:p>
            <a:pPr algn="just"/>
            <a:r>
              <a:rPr lang="es-ES" sz="24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Según Darwin, la diferencia en el color de la piel de las diferentes razas de humanos era muy marcada. A pesar de ello, Darwin no incluyó este hecho en su libro “En el Origen de las especies” dado que no encontró una correspondencia directa entre el color y el clima del hábitat de cada raza. Sin embargo, La correlación entre el color de la piel, la región geográfica, y la absorción de vitamina ha quedado demostrada con la ayuda de los datos proporcionados por los satélites TOM de la NASA, que determina el promedio anual de radiación ultravioleta de la superficie de la Tierra.</a:t>
            </a:r>
            <a:endParaRPr lang="es-ES" sz="2400" b="1" i="1" dirty="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endParaRPr>
          </a:p>
        </p:txBody>
      </p:sp>
    </p:spTree>
  </p:cSld>
  <p:clrMapOvr>
    <a:masterClrMapping/>
  </p:clrMapOvr>
  <p:transition spd="slow" advTm="42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0"/>
            <a:ext cx="9144000" cy="6877050"/>
          </a:xfrm>
          <a:prstGeom prst="rect">
            <a:avLst/>
          </a:prstGeom>
          <a:noFill/>
          <a:ln w="9525">
            <a:noFill/>
            <a:miter lim="800000"/>
            <a:headEnd/>
            <a:tailEnd/>
          </a:ln>
        </p:spPr>
      </p:pic>
      <p:pic>
        <p:nvPicPr>
          <p:cNvPr id="5122" name="Picture 2" descr="C:\Documents and Settings\Dell\Escritorio\9370-v1-490x.jpg"/>
          <p:cNvPicPr>
            <a:picLocks noChangeAspect="1" noChangeArrowheads="1"/>
          </p:cNvPicPr>
          <p:nvPr/>
        </p:nvPicPr>
        <p:blipFill>
          <a:blip r:embed="rId3" cstate="print"/>
          <a:srcRect/>
          <a:stretch>
            <a:fillRect/>
          </a:stretch>
        </p:blipFill>
        <p:spPr bwMode="auto">
          <a:xfrm>
            <a:off x="1285852" y="500042"/>
            <a:ext cx="6595666" cy="5949280"/>
          </a:xfrm>
          <a:prstGeom prst="rect">
            <a:avLst/>
          </a:prstGeom>
          <a:noFill/>
        </p:spPr>
      </p:pic>
    </p:spTree>
  </p:cSld>
  <p:clrMapOvr>
    <a:masterClrMapping/>
  </p:clrMapOvr>
  <p:transition spd="slow" advTm="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FUNDACIO\Desktop\Perfil-Costa_Rica-moda-mujer-tipos_de_piel-color_de_piel-ropa-ojos-cabello-caracteristicas-temperatura-calida-fria-luminosa-opaca_PERIMA20140306_0011_1.jpg"/>
          <p:cNvPicPr>
            <a:picLocks noChangeAspect="1" noChangeArrowheads="1"/>
          </p:cNvPicPr>
          <p:nvPr/>
        </p:nvPicPr>
        <p:blipFill>
          <a:blip r:embed="rId2" cstate="print"/>
          <a:srcRect/>
          <a:stretch>
            <a:fillRect/>
          </a:stretch>
        </p:blipFill>
        <p:spPr bwMode="auto">
          <a:xfrm>
            <a:off x="0" y="0"/>
            <a:ext cx="9144000" cy="70009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hombres-ropa-color.jpg"/>
          <p:cNvPicPr>
            <a:picLocks noChangeAspect="1" noChangeArrowheads="1"/>
          </p:cNvPicPr>
          <p:nvPr/>
        </p:nvPicPr>
        <p:blipFill>
          <a:blip r:embed="rId2" cstate="print"/>
          <a:srcRect/>
          <a:stretch>
            <a:fillRect/>
          </a:stretch>
        </p:blipFill>
        <p:spPr bwMode="auto">
          <a:xfrm>
            <a:off x="0" y="0"/>
            <a:ext cx="9199918"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0"/>
            <a:ext cx="9144000" cy="6877050"/>
          </a:xfrm>
          <a:prstGeom prst="rect">
            <a:avLst/>
          </a:prstGeom>
          <a:noFill/>
          <a:ln w="9525">
            <a:noFill/>
            <a:miter lim="800000"/>
            <a:headEnd/>
            <a:tailEnd/>
          </a:ln>
        </p:spPr>
      </p:pic>
      <p:pic>
        <p:nvPicPr>
          <p:cNvPr id="6146" name="Picture 2" descr="C:\Users\FUNDACIO\Desktop\20776_600x450.jpg"/>
          <p:cNvPicPr>
            <a:picLocks noChangeAspect="1" noChangeArrowheads="1"/>
          </p:cNvPicPr>
          <p:nvPr/>
        </p:nvPicPr>
        <p:blipFill>
          <a:blip r:embed="rId3" cstate="print"/>
          <a:srcRect t="5000" b="4999"/>
          <a:stretch>
            <a:fillRect/>
          </a:stretch>
        </p:blipFill>
        <p:spPr bwMode="auto">
          <a:xfrm>
            <a:off x="785786" y="928670"/>
            <a:ext cx="7778736" cy="5250684"/>
          </a:xfrm>
          <a:prstGeom prst="rect">
            <a:avLst/>
          </a:prstGeom>
          <a:noFill/>
        </p:spPr>
      </p:pic>
    </p:spTree>
  </p:cSld>
  <p:clrMapOvr>
    <a:masterClrMapping/>
  </p:clrMapOvr>
  <p:transition spd="slow" advTm="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FUNDACIO\Desktop\imagesCAFPRFWU.jpg"/>
          <p:cNvPicPr>
            <a:picLocks noChangeAspect="1" noChangeArrowheads="1"/>
          </p:cNvPicPr>
          <p:nvPr/>
        </p:nvPicPr>
        <p:blipFill>
          <a:blip r:embed="rId2" cstate="print"/>
          <a:srcRect/>
          <a:stretch>
            <a:fillRect/>
          </a:stretch>
        </p:blipFill>
        <p:spPr bwMode="auto">
          <a:xfrm>
            <a:off x="-1" y="0"/>
            <a:ext cx="9158081"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cstate="print">
            <a:duotone>
              <a:schemeClr val="accent6">
                <a:shade val="45000"/>
                <a:satMod val="135000"/>
              </a:schemeClr>
              <a:prstClr val="white"/>
            </a:duotone>
          </a:blip>
          <a:srcRect/>
          <a:stretch>
            <a:fillRect/>
          </a:stretch>
        </p:blipFill>
        <p:spPr bwMode="auto">
          <a:xfrm>
            <a:off x="0" y="0"/>
            <a:ext cx="9144000" cy="6858000"/>
          </a:xfrm>
          <a:prstGeom prst="rect">
            <a:avLst/>
          </a:prstGeom>
          <a:noFill/>
          <a:ln w="9525">
            <a:noFill/>
            <a:miter lim="800000"/>
            <a:headEnd/>
            <a:tailEnd/>
          </a:ln>
        </p:spPr>
      </p:pic>
      <p:sp>
        <p:nvSpPr>
          <p:cNvPr id="2" name="1 Rectángulo"/>
          <p:cNvSpPr/>
          <p:nvPr/>
        </p:nvSpPr>
        <p:spPr>
          <a:xfrm>
            <a:off x="539552" y="548680"/>
            <a:ext cx="8316416" cy="6001643"/>
          </a:xfrm>
          <a:prstGeom prst="rect">
            <a:avLst/>
          </a:prstGeom>
        </p:spPr>
        <p:txBody>
          <a:bodyPr wrap="square">
            <a:spAutoFit/>
          </a:bodyPr>
          <a:lstStyle/>
          <a:p>
            <a:pPr algn="just"/>
            <a:r>
              <a:rPr lang="es-ES" sz="24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Las regiones de mayor exposición están próximas al ecuador aunque dependiendo de la estación del año dicha radiación fluctúa. Regiones como el desierto de Sahara, Oriente Medio, regiones elevadas de la India, Pakistán, China y del suroeste de Estados Unidos, Australia, Sudáfrica e Indonesia cuentan con alto grado de radiación en algún periodo del año.</a:t>
            </a:r>
          </a:p>
          <a:p>
            <a:pPr algn="just"/>
            <a:r>
              <a:rPr lang="es-ES" sz="24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Nuestros antepasados primitivos, que vivieron cerca del ecuador, desarrollaron un tono de piel oscuro para guardar sus reservas de ácido fólico (vitamina B9) y así protegerse contra los efectos dañinos de la luz solar intensa. Esta vitamina, presente en diversos alimentos, es necesaria para el crecimiento saludable de las células en el cuerpo humano y niveles bajos en las mujeres embarazadas pueden tener efectos graves en el desarrollo del niño durante el embarazo. En los individuos con piel clara, la exposición a la luz del sol  reduce significativamente los niveles de o vitamina B9.</a:t>
            </a:r>
          </a:p>
        </p:txBody>
      </p:sp>
    </p:spTree>
  </p:cSld>
  <p:clrMapOvr>
    <a:masterClrMapping/>
  </p:clrMapOvr>
  <p:transition spd="slow" advTm="54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5" name="Picture 1" descr="C:\Documents and Settings\Dell\Escritorio\bio_color_piel_02.jpg"/>
          <p:cNvPicPr>
            <a:picLocks noChangeAspect="1" noChangeArrowheads="1"/>
          </p:cNvPicPr>
          <p:nvPr/>
        </p:nvPicPr>
        <p:blipFill>
          <a:blip r:embed="rId2" cstate="print"/>
          <a:srcRect/>
          <a:stretch>
            <a:fillRect/>
          </a:stretch>
        </p:blipFill>
        <p:spPr bwMode="auto">
          <a:xfrm>
            <a:off x="-1" y="0"/>
            <a:ext cx="9129565"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0"/>
            <a:ext cx="9144000" cy="6877050"/>
          </a:xfrm>
          <a:prstGeom prst="rect">
            <a:avLst/>
          </a:prstGeom>
          <a:noFill/>
          <a:ln w="9525">
            <a:noFill/>
            <a:miter lim="800000"/>
            <a:headEnd/>
            <a:tailEnd/>
          </a:ln>
        </p:spPr>
      </p:pic>
      <p:pic>
        <p:nvPicPr>
          <p:cNvPr id="10242" name="Picture 2" descr="C:\Documents and Settings\Dell\Escritorio\0000015636.jpg"/>
          <p:cNvPicPr>
            <a:picLocks noChangeAspect="1" noChangeArrowheads="1"/>
          </p:cNvPicPr>
          <p:nvPr/>
        </p:nvPicPr>
        <p:blipFill>
          <a:blip r:embed="rId3" cstate="print"/>
          <a:srcRect/>
          <a:stretch>
            <a:fillRect/>
          </a:stretch>
        </p:blipFill>
        <p:spPr bwMode="auto">
          <a:xfrm>
            <a:off x="357158" y="714356"/>
            <a:ext cx="8606191" cy="5069400"/>
          </a:xfrm>
          <a:prstGeom prst="rect">
            <a:avLst/>
          </a:prstGeom>
          <a:noFill/>
        </p:spPr>
      </p:pic>
    </p:spTree>
  </p:cSld>
  <p:clrMapOvr>
    <a:masterClrMapping/>
  </p:clrMapOvr>
  <p:transition spd="slow" advTm="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cstate="print">
            <a:duotone>
              <a:schemeClr val="accent6">
                <a:shade val="45000"/>
                <a:satMod val="135000"/>
              </a:schemeClr>
              <a:prstClr val="white"/>
            </a:duotone>
          </a:blip>
          <a:srcRect/>
          <a:stretch>
            <a:fillRect/>
          </a:stretch>
        </p:blipFill>
        <p:spPr bwMode="auto">
          <a:xfrm>
            <a:off x="0" y="0"/>
            <a:ext cx="9144000" cy="6858000"/>
          </a:xfrm>
          <a:prstGeom prst="rect">
            <a:avLst/>
          </a:prstGeom>
          <a:noFill/>
          <a:ln w="9525">
            <a:noFill/>
            <a:miter lim="800000"/>
            <a:headEnd/>
            <a:tailEnd/>
          </a:ln>
        </p:spPr>
      </p:pic>
      <p:sp>
        <p:nvSpPr>
          <p:cNvPr id="2" name="1 Rectángulo"/>
          <p:cNvSpPr/>
          <p:nvPr/>
        </p:nvSpPr>
        <p:spPr>
          <a:xfrm>
            <a:off x="899592" y="980728"/>
            <a:ext cx="7812360" cy="5262979"/>
          </a:xfrm>
          <a:prstGeom prst="rect">
            <a:avLst/>
          </a:prstGeom>
        </p:spPr>
        <p:txBody>
          <a:bodyPr wrap="square">
            <a:spAutoFit/>
          </a:bodyPr>
          <a:lstStyle/>
          <a:p>
            <a:pPr algn="just"/>
            <a:r>
              <a:rPr lang="es-ES" sz="24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La radiación solar facilita la sintetización por el cuerpo humano de la vitamina D, una vitamina esencial que ayuda al cuerpo a absorber el calcio, presente en huesos y dientes. La falta de vitamina D en su cuerpo puede llevar a una serie de problemas de salud como el raquitismo y la osteoporosis. Una exposición al Sol durante un breve intervalo de tiempo (entre 5 y 10 minutos) de los brazos y manos, durante dos o tres veces a la semana, es suficiente para mantener equilibrada la demanda de vitamina D en el organismo.</a:t>
            </a:r>
          </a:p>
          <a:p>
            <a:pPr algn="just"/>
            <a:r>
              <a:rPr lang="es-ES" sz="24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Debido a que la luz del sol no penetra la piel oscura con la misma facilidad que la clara, los investigadores creen que la piel blanca evolucionó con personas que emigraron a las regiones de poca luz ultravioleta para ayudar a producir cantidades adecuadas de vitamina D.</a:t>
            </a:r>
            <a:endParaRPr lang="es-ES" sz="2400" b="1" i="1" dirty="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endParaRPr>
          </a:p>
        </p:txBody>
      </p:sp>
    </p:spTree>
  </p:cSld>
  <p:clrMapOvr>
    <a:masterClrMapping/>
  </p:clrMapOvr>
  <p:transition spd="slow" advTm="53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0" y="0"/>
            <a:ext cx="9144000" cy="6877050"/>
          </a:xfrm>
          <a:prstGeom prst="rect">
            <a:avLst/>
          </a:prstGeom>
          <a:noFill/>
          <a:ln w="9525">
            <a:noFill/>
            <a:miter lim="800000"/>
            <a:headEnd/>
            <a:tailEnd/>
          </a:ln>
        </p:spPr>
      </p:pic>
      <p:pic>
        <p:nvPicPr>
          <p:cNvPr id="12290" name="Picture 2" descr="C:\Users\FUNDACIO\Desktop\cuidados-piel.jpg"/>
          <p:cNvPicPr>
            <a:picLocks noChangeAspect="1" noChangeArrowheads="1"/>
          </p:cNvPicPr>
          <p:nvPr/>
        </p:nvPicPr>
        <p:blipFill>
          <a:blip r:embed="rId4" cstate="print"/>
          <a:srcRect/>
          <a:stretch>
            <a:fillRect/>
          </a:stretch>
        </p:blipFill>
        <p:spPr bwMode="auto">
          <a:xfrm>
            <a:off x="642910" y="857232"/>
            <a:ext cx="8240818" cy="4750996"/>
          </a:xfrm>
          <a:prstGeom prst="rect">
            <a:avLst/>
          </a:prstGeom>
          <a:noFill/>
        </p:spPr>
      </p:pic>
    </p:spTree>
  </p:cSld>
  <p:clrMapOvr>
    <a:masterClrMapping/>
  </p:clrMapOvr>
  <p:transition spd="slow" advTm="5000">
    <p:randomBar dir="vert"/>
    <p:sndAc>
      <p:stSnd loop="1">
        <p:snd r:embed="rId2" name="- romeo y juliet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4 Rectángulo"/>
          <p:cNvSpPr/>
          <p:nvPr/>
        </p:nvSpPr>
        <p:spPr>
          <a:xfrm>
            <a:off x="0" y="0"/>
            <a:ext cx="9144000" cy="6858000"/>
          </a:xfrm>
          <a:prstGeom prst="frame">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5" name="4 Rectángulo"/>
          <p:cNvSpPr/>
          <p:nvPr/>
        </p:nvSpPr>
        <p:spPr>
          <a:xfrm>
            <a:off x="2285984" y="2428868"/>
            <a:ext cx="4572000" cy="1569660"/>
          </a:xfrm>
          <a:prstGeom prst="rect">
            <a:avLst/>
          </a:prstGeom>
        </p:spPr>
        <p:txBody>
          <a:bodyPr>
            <a:spAutoFit/>
          </a:bodyPr>
          <a:lstStyle/>
          <a:p>
            <a:pPr algn="ctr"/>
            <a:r>
              <a:rPr lang="es-ES" sz="3200" b="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rPr>
              <a:t>La piel está formada por tres capas superpuestas separadas entre si:</a:t>
            </a:r>
            <a:endParaRPr lang="es-ES" sz="32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endParaRPr>
          </a:p>
        </p:txBody>
      </p:sp>
      <p:sp>
        <p:nvSpPr>
          <p:cNvPr id="3" name="Rectangle 1"/>
          <p:cNvSpPr/>
          <p:nvPr/>
        </p:nvSpPr>
        <p:spPr>
          <a:xfrm>
            <a:off x="785786" y="785794"/>
            <a:ext cx="7776864" cy="5256584"/>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b="1" dirty="0" smtClean="0"/>
              <a:t>:</a:t>
            </a:r>
            <a:endParaRPr lang="fr-FR" dirty="0">
              <a:solidFill>
                <a:srgbClr val="FF0000"/>
              </a:solidFill>
            </a:endParaRPr>
          </a:p>
        </p:txBody>
      </p:sp>
    </p:spTree>
  </p:cSld>
  <p:clrMapOvr>
    <a:masterClrMapping/>
  </p:clrMapOvr>
  <p:transition spd="slow" advTm="11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5" presetClass="exit" presetSubtype="5" fill="hold" nodeType="withEffect">
                                  <p:stCondLst>
                                    <p:cond delay="0"/>
                                  </p:stCondLst>
                                  <p:childTnLst>
                                    <p:animEffect transition="out" filter="checkerboard(down)">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0"/>
            <a:ext cx="9144000" cy="6877050"/>
          </a:xfrm>
          <a:prstGeom prst="rect">
            <a:avLst/>
          </a:prstGeom>
          <a:noFill/>
          <a:ln w="9525">
            <a:noFill/>
            <a:miter lim="800000"/>
            <a:headEnd/>
            <a:tailEnd/>
          </a:ln>
        </p:spPr>
      </p:pic>
      <p:pic>
        <p:nvPicPr>
          <p:cNvPr id="2" name="Picture 2" descr="C:\Users\FUNDACIO\Desktop\coupe2_1_en_01.jpg"/>
          <p:cNvPicPr>
            <a:picLocks noChangeAspect="1" noChangeArrowheads="1"/>
          </p:cNvPicPr>
          <p:nvPr/>
        </p:nvPicPr>
        <p:blipFill>
          <a:blip r:embed="rId3" cstate="print"/>
          <a:srcRect/>
          <a:stretch>
            <a:fillRect/>
          </a:stretch>
        </p:blipFill>
        <p:spPr bwMode="auto">
          <a:xfrm>
            <a:off x="642910" y="642918"/>
            <a:ext cx="8116437" cy="5572164"/>
          </a:xfrm>
          <a:prstGeom prst="rect">
            <a:avLst/>
          </a:prstGeom>
          <a:noFill/>
        </p:spPr>
      </p:pic>
    </p:spTree>
  </p:cSld>
  <p:clrMapOvr>
    <a:masterClrMapping/>
  </p:clrMapOvr>
  <p:transition spd="slow" advTm="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cstate="print">
            <a:duotone>
              <a:schemeClr val="accent6">
                <a:shade val="45000"/>
                <a:satMod val="135000"/>
              </a:schemeClr>
              <a:prstClr val="white"/>
            </a:duotone>
          </a:blip>
          <a:srcRect/>
          <a:stretch>
            <a:fillRect/>
          </a:stretch>
        </p:blipFill>
        <p:spPr bwMode="auto">
          <a:xfrm>
            <a:off x="0" y="0"/>
            <a:ext cx="9144000" cy="6858000"/>
          </a:xfrm>
          <a:prstGeom prst="rect">
            <a:avLst/>
          </a:prstGeom>
          <a:noFill/>
          <a:ln w="9525">
            <a:noFill/>
            <a:miter lim="800000"/>
            <a:headEnd/>
            <a:tailEnd/>
          </a:ln>
        </p:spPr>
      </p:pic>
      <p:sp>
        <p:nvSpPr>
          <p:cNvPr id="2" name="1 Rectángulo"/>
          <p:cNvSpPr/>
          <p:nvPr/>
        </p:nvSpPr>
        <p:spPr>
          <a:xfrm>
            <a:off x="1115616" y="1052736"/>
            <a:ext cx="7500990" cy="5201424"/>
          </a:xfrm>
          <a:prstGeom prst="rect">
            <a:avLst/>
          </a:prstGeom>
        </p:spPr>
        <p:txBody>
          <a:bodyPr wrap="square">
            <a:spAutoFit/>
          </a:bodyPr>
          <a:lstStyle/>
          <a:p>
            <a:endParaRPr lang="es-ES" sz="24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endParaRPr>
          </a:p>
          <a:p>
            <a:r>
              <a:rPr lang="es-ES" sz="24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La epidermis el estrato superior de la piel, es esencialmente un tejido compuesto de queratinocitos, las células que, a medida que envejecen, se cargan de una sustancia impermeable, la queratina (lo que explica el papel de la protección de la piel). La epidermis también contiene melanocitos (células que proporcionan protección natural contra los rayos del sol y son responsables de la pigmentación de la piel) y células de Langerhans, que forman parte del sistema inmunológico. </a:t>
            </a:r>
            <a:br>
              <a:rPr lang="es-ES" sz="24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br>
            <a:r>
              <a:rPr lang="es-ES" sz="24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La epidermis está organizada en cuatro capas de células: la capa basal (la más profunda), la capa mucosa, la capa granular y la capa córnea (la capa superior).</a:t>
            </a:r>
          </a:p>
          <a:p>
            <a:endParaRPr lang="es-ES" sz="2000" b="1" i="1" dirty="0" smtClean="0">
              <a:ln w="12700">
                <a:solidFill>
                  <a:schemeClr val="tx2">
                    <a:satMod val="155000"/>
                  </a:schemeClr>
                </a:solidFill>
                <a:prstDash val="solid"/>
              </a:ln>
              <a:solidFill>
                <a:schemeClr val="bg1"/>
              </a:solidFill>
              <a:effectLst>
                <a:outerShdw blurRad="41275" dist="20320" dir="1800000" algn="tl" rotWithShape="0">
                  <a:srgbClr val="000000">
                    <a:alpha val="40000"/>
                  </a:srgbClr>
                </a:outerShdw>
              </a:effectLst>
            </a:endParaRPr>
          </a:p>
        </p:txBody>
      </p:sp>
    </p:spTree>
  </p:cSld>
  <p:clrMapOvr>
    <a:masterClrMapping/>
  </p:clrMapOvr>
  <p:transition spd="slow" advTm="63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cstate="print">
            <a:duotone>
              <a:schemeClr val="accent6">
                <a:shade val="45000"/>
                <a:satMod val="135000"/>
              </a:schemeClr>
              <a:prstClr val="white"/>
            </a:duotone>
          </a:blip>
          <a:srcRect/>
          <a:stretch>
            <a:fillRect/>
          </a:stretch>
        </p:blipFill>
        <p:spPr bwMode="auto">
          <a:xfrm>
            <a:off x="0" y="0"/>
            <a:ext cx="9144000" cy="6858000"/>
          </a:xfrm>
          <a:prstGeom prst="rect">
            <a:avLst/>
          </a:prstGeom>
          <a:noFill/>
          <a:ln w="9525">
            <a:noFill/>
            <a:miter lim="800000"/>
            <a:headEnd/>
            <a:tailEnd/>
          </a:ln>
        </p:spPr>
      </p:pic>
      <p:sp>
        <p:nvSpPr>
          <p:cNvPr id="2" name="1 Rectángulo"/>
          <p:cNvSpPr/>
          <p:nvPr/>
        </p:nvSpPr>
        <p:spPr>
          <a:xfrm>
            <a:off x="1115616" y="620688"/>
            <a:ext cx="7500990" cy="5632311"/>
          </a:xfrm>
          <a:prstGeom prst="rect">
            <a:avLst/>
          </a:prstGeom>
        </p:spPr>
        <p:txBody>
          <a:bodyPr wrap="square">
            <a:spAutoFit/>
          </a:bodyPr>
          <a:lstStyle/>
          <a:p>
            <a:endParaRPr lang="es-ES" sz="24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endParaRPr>
          </a:p>
          <a:p>
            <a:r>
              <a:rPr lang="es-ES" sz="24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La dermis es un tejido de espesor variable, que contiene los vasos sanguíneos, muchas células inmunológicas, glándulas sudoríparas, folículos sebáceos, piloerección, receptores sensoriales que reaccionan a la presión o la temperatura, el dolor y las terminaciones nerviosas sensibles. Los principales componentes de la dermis son las fibras de colágeno y elastina, asegurando que la piel sigue siendo fuerte, flexible y elástica. </a:t>
            </a:r>
            <a:endParaRPr lang="es-ES" sz="24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endParaRPr>
          </a:p>
          <a:p>
            <a:endParaRPr lang="es-ES" sz="24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endParaRPr>
          </a:p>
          <a:p>
            <a:endParaRPr lang="es-ES" sz="24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endParaRPr>
          </a:p>
          <a:p>
            <a:r>
              <a:rPr lang="es-ES" sz="24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La hipodermis, que se encuentra debajo de la dermis, es un tejido graso, más o menos abundante en función de las personas y las partes del cuerpo. Se trata de un </a:t>
            </a:r>
            <a:r>
              <a:rPr lang="es-ES" sz="2400" b="1" i="1" dirty="0" err="1"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depóstio</a:t>
            </a:r>
            <a:r>
              <a:rPr lang="es-ES" sz="24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 importante de energía para el cuerpo.</a:t>
            </a:r>
            <a:endParaRPr lang="es-ES" sz="2400" b="1" i="1" dirty="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endParaRPr>
          </a:p>
        </p:txBody>
      </p:sp>
    </p:spTree>
  </p:cSld>
  <p:clrMapOvr>
    <a:masterClrMapping/>
  </p:clrMapOvr>
  <p:transition spd="slow" advTm="63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FUNDACIO\Desktop\skin_colours.jpg"/>
          <p:cNvPicPr>
            <a:picLocks noChangeAspect="1" noChangeArrowheads="1"/>
          </p:cNvPicPr>
          <p:nvPr/>
        </p:nvPicPr>
        <p:blipFill>
          <a:blip r:embed="rId2" cstate="print"/>
          <a:srcRect/>
          <a:stretch>
            <a:fillRect/>
          </a:stretch>
        </p:blipFill>
        <p:spPr bwMode="auto">
          <a:xfrm>
            <a:off x="0" y="0"/>
            <a:ext cx="9145904"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0"/>
            <a:ext cx="9144000" cy="6877050"/>
          </a:xfrm>
          <a:prstGeom prst="rect">
            <a:avLst/>
          </a:prstGeom>
          <a:noFill/>
          <a:ln w="9525">
            <a:noFill/>
            <a:miter lim="800000"/>
            <a:headEnd/>
            <a:tailEnd/>
          </a:ln>
        </p:spPr>
      </p:pic>
      <p:pic>
        <p:nvPicPr>
          <p:cNvPr id="11266" name="Picture 2" descr="C:\Users\FUNDACIO\Desktop\Remedios-Caseros-para-Quitar-los-Puntos-Negros-de-la-Cara3.jpg"/>
          <p:cNvPicPr>
            <a:picLocks noChangeAspect="1" noChangeArrowheads="1"/>
          </p:cNvPicPr>
          <p:nvPr/>
        </p:nvPicPr>
        <p:blipFill>
          <a:blip r:embed="rId3" cstate="print"/>
          <a:srcRect/>
          <a:stretch>
            <a:fillRect/>
          </a:stretch>
        </p:blipFill>
        <p:spPr bwMode="auto">
          <a:xfrm>
            <a:off x="428596" y="642918"/>
            <a:ext cx="8327624" cy="5311174"/>
          </a:xfrm>
          <a:prstGeom prst="rect">
            <a:avLst/>
          </a:prstGeom>
          <a:noFill/>
        </p:spPr>
      </p:pic>
    </p:spTree>
  </p:cSld>
  <p:clrMapOvr>
    <a:masterClrMapping/>
  </p:clrMapOvr>
  <p:transition spd="slow" advTm="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0"/>
          <p:cNvPicPr>
            <a:picLocks noChangeAspect="1" noChangeArrowheads="1"/>
          </p:cNvPicPr>
          <p:nvPr/>
        </p:nvPicPr>
        <p:blipFill>
          <a:blip r:embed="rId2" cstate="print">
            <a:duotone>
              <a:schemeClr val="accent6">
                <a:shade val="45000"/>
                <a:satMod val="135000"/>
              </a:schemeClr>
              <a:prstClr val="white"/>
            </a:duotone>
          </a:blip>
          <a:srcRect/>
          <a:stretch>
            <a:fillRect/>
          </a:stretch>
        </p:blipFill>
        <p:spPr bwMode="auto">
          <a:xfrm>
            <a:off x="0" y="0"/>
            <a:ext cx="9144000" cy="6858000"/>
          </a:xfrm>
          <a:prstGeom prst="rect">
            <a:avLst/>
          </a:prstGeom>
          <a:noFill/>
          <a:ln w="9525">
            <a:noFill/>
            <a:miter lim="800000"/>
            <a:headEnd/>
            <a:tailEnd/>
          </a:ln>
        </p:spPr>
      </p:pic>
      <p:pic>
        <p:nvPicPr>
          <p:cNvPr id="4098" name="Picture 2" descr="C:\Documents and Settings\Dell\Escritorio\Color-de-cabello-y-piel-e1298353009585.jpg"/>
          <p:cNvPicPr>
            <a:picLocks noChangeAspect="1" noChangeArrowheads="1"/>
          </p:cNvPicPr>
          <p:nvPr/>
        </p:nvPicPr>
        <p:blipFill>
          <a:blip r:embed="rId3" cstate="print"/>
          <a:srcRect/>
          <a:stretch>
            <a:fillRect/>
          </a:stretch>
        </p:blipFill>
        <p:spPr bwMode="auto">
          <a:xfrm>
            <a:off x="0" y="1844824"/>
            <a:ext cx="9345992" cy="5013176"/>
          </a:xfrm>
          <a:prstGeom prst="rect">
            <a:avLst/>
          </a:prstGeom>
          <a:noFill/>
        </p:spPr>
      </p:pic>
      <p:sp>
        <p:nvSpPr>
          <p:cNvPr id="3" name="2 Rectángulo"/>
          <p:cNvSpPr/>
          <p:nvPr/>
        </p:nvSpPr>
        <p:spPr>
          <a:xfrm>
            <a:off x="1259632" y="476672"/>
            <a:ext cx="6840760" cy="1200329"/>
          </a:xfrm>
          <a:prstGeom prst="rect">
            <a:avLst/>
          </a:prstGeom>
        </p:spPr>
        <p:txBody>
          <a:bodyPr wrap="square">
            <a:spAutoFit/>
          </a:bodyPr>
          <a:lstStyle/>
          <a:p>
            <a:pPr algn="ctr"/>
            <a:r>
              <a:rPr lang="es-ES" b="1" i="1" dirty="0" smtClean="0">
                <a:ln w="18000">
                  <a:solidFill>
                    <a:schemeClr val="accent2">
                      <a:satMod val="140000"/>
                    </a:schemeClr>
                  </a:solidFill>
                  <a:prstDash val="solid"/>
                  <a:miter lim="800000"/>
                </a:ln>
                <a:solidFill>
                  <a:srgbClr val="FFFF00"/>
                </a:solidFill>
                <a:effectLst>
                  <a:glow rad="228600">
                    <a:schemeClr val="accent5">
                      <a:satMod val="175000"/>
                      <a:alpha val="40000"/>
                    </a:schemeClr>
                  </a:glow>
                  <a:outerShdw blurRad="25500" dist="23000" dir="7020000" algn="tl">
                    <a:srgbClr val="000000">
                      <a:alpha val="50000"/>
                    </a:srgbClr>
                  </a:outerShdw>
                </a:effectLst>
              </a:rPr>
              <a:t>       </a:t>
            </a:r>
            <a:r>
              <a:rPr lang="es-ES" sz="3600" b="1" i="1" dirty="0" smtClean="0">
                <a:ln w="18000">
                  <a:solidFill>
                    <a:schemeClr val="accent2">
                      <a:satMod val="140000"/>
                    </a:schemeClr>
                  </a:solidFill>
                  <a:prstDash val="solid"/>
                  <a:miter lim="800000"/>
                </a:ln>
                <a:solidFill>
                  <a:srgbClr val="FFFF00"/>
                </a:solidFill>
                <a:effectLst>
                  <a:glow rad="228600">
                    <a:schemeClr val="accent5">
                      <a:satMod val="175000"/>
                      <a:alpha val="40000"/>
                    </a:schemeClr>
                  </a:glow>
                  <a:outerShdw blurRad="25500" dist="23000" dir="7020000" algn="tl">
                    <a:srgbClr val="000000">
                      <a:alpha val="50000"/>
                    </a:srgbClr>
                  </a:outerShdw>
                </a:effectLst>
              </a:rPr>
              <a:t>Quiero amar el color de la piel de los demás</a:t>
            </a:r>
            <a:r>
              <a:rPr lang="es-ES" b="1" i="1" dirty="0" smtClean="0">
                <a:ln w="18000">
                  <a:solidFill>
                    <a:schemeClr val="accent2">
                      <a:satMod val="140000"/>
                    </a:schemeClr>
                  </a:solidFill>
                  <a:prstDash val="solid"/>
                  <a:miter lim="800000"/>
                </a:ln>
                <a:solidFill>
                  <a:srgbClr val="FFFF00"/>
                </a:solidFill>
                <a:effectLst>
                  <a:glow rad="228600">
                    <a:schemeClr val="accent5">
                      <a:satMod val="175000"/>
                      <a:alpha val="40000"/>
                    </a:schemeClr>
                  </a:glow>
                  <a:outerShdw blurRad="25500" dist="23000" dir="7020000" algn="tl">
                    <a:srgbClr val="000000">
                      <a:alpha val="50000"/>
                    </a:srgbClr>
                  </a:outerShdw>
                </a:effectLst>
              </a:rPr>
              <a:t>.</a:t>
            </a:r>
            <a:endParaRPr lang="es-ES" b="1" i="1" dirty="0">
              <a:ln w="18000">
                <a:solidFill>
                  <a:schemeClr val="accent2">
                    <a:satMod val="140000"/>
                  </a:schemeClr>
                </a:solidFill>
                <a:prstDash val="solid"/>
                <a:miter lim="800000"/>
              </a:ln>
              <a:solidFill>
                <a:srgbClr val="FFFF00"/>
              </a:solidFill>
              <a:effectLst>
                <a:glow rad="228600">
                  <a:schemeClr val="accent5">
                    <a:satMod val="175000"/>
                    <a:alpha val="40000"/>
                  </a:schemeClr>
                </a:glow>
                <a:outerShdw blurRad="25500" dist="23000" dir="7020000" algn="tl">
                  <a:srgbClr val="000000">
                    <a:alpha val="50000"/>
                  </a:srgbClr>
                </a:outerShdw>
              </a:effectLst>
            </a:endParaRPr>
          </a:p>
        </p:txBody>
      </p:sp>
    </p:spTree>
  </p:cSld>
  <p:clrMapOvr>
    <a:masterClrMapping/>
  </p:clrMapOvr>
  <p:transition spd="slow" advTm="14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0"/>
          <p:cNvPicPr>
            <a:picLocks noChangeAspect="1" noChangeArrowheads="1"/>
          </p:cNvPicPr>
          <p:nvPr/>
        </p:nvPicPr>
        <p:blipFill>
          <a:blip r:embed="rId2" cstate="print">
            <a:duotone>
              <a:schemeClr val="accent6">
                <a:shade val="45000"/>
                <a:satMod val="135000"/>
              </a:schemeClr>
              <a:prstClr val="white"/>
            </a:duotone>
          </a:blip>
          <a:srcRect/>
          <a:stretch>
            <a:fillRect/>
          </a:stretch>
        </p:blipFill>
        <p:spPr bwMode="auto">
          <a:xfrm>
            <a:off x="0" y="0"/>
            <a:ext cx="9144000" cy="6858000"/>
          </a:xfrm>
          <a:prstGeom prst="rect">
            <a:avLst/>
          </a:prstGeom>
          <a:noFill/>
          <a:ln w="9525">
            <a:noFill/>
            <a:miter lim="800000"/>
            <a:headEnd/>
            <a:tailEnd/>
          </a:ln>
        </p:spPr>
      </p:pic>
      <p:pic>
        <p:nvPicPr>
          <p:cNvPr id="3074" name="Picture 2" descr="C:\Documents and Settings\Dell\Escritorio\como-combinar-los-colores-de-la-ropa-hombre-segun-el-tipo-de-piel.jpg"/>
          <p:cNvPicPr>
            <a:picLocks noChangeAspect="1" noChangeArrowheads="1"/>
          </p:cNvPicPr>
          <p:nvPr/>
        </p:nvPicPr>
        <p:blipFill>
          <a:blip r:embed="rId3" cstate="print"/>
          <a:srcRect/>
          <a:stretch>
            <a:fillRect/>
          </a:stretch>
        </p:blipFill>
        <p:spPr bwMode="auto">
          <a:xfrm>
            <a:off x="-142880" y="0"/>
            <a:ext cx="9286880" cy="3714752"/>
          </a:xfrm>
          <a:prstGeom prst="rect">
            <a:avLst/>
          </a:prstGeom>
          <a:noFill/>
        </p:spPr>
      </p:pic>
      <p:sp>
        <p:nvSpPr>
          <p:cNvPr id="3" name="2 Rectángulo"/>
          <p:cNvSpPr/>
          <p:nvPr/>
        </p:nvSpPr>
        <p:spPr>
          <a:xfrm>
            <a:off x="323528" y="3995678"/>
            <a:ext cx="3960440" cy="2862322"/>
          </a:xfrm>
          <a:prstGeom prst="rect">
            <a:avLst/>
          </a:prstGeom>
        </p:spPr>
        <p:txBody>
          <a:bodyPr wrap="square">
            <a:spAutoFit/>
          </a:bodyPr>
          <a:lstStyle/>
          <a:p>
            <a:endParaRPr lang="es-ES" sz="24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endParaRPr>
          </a:p>
          <a:p>
            <a:r>
              <a:rPr lang="es-ES" sz="24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  Viene desde muy adentro</a:t>
            </a:r>
          </a:p>
          <a:p>
            <a:r>
              <a:rPr lang="es-ES" sz="24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  fue la pequeñez.</a:t>
            </a:r>
          </a:p>
          <a:p>
            <a:r>
              <a:rPr lang="es-ES" sz="24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  El abecedario</a:t>
            </a:r>
          </a:p>
          <a:p>
            <a:r>
              <a:rPr lang="es-ES" sz="24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  aprendido de un hogar clasista.</a:t>
            </a:r>
          </a:p>
          <a:p>
            <a:r>
              <a:rPr lang="es-ES" dirty="0" smtClean="0"/>
              <a:t/>
            </a:r>
            <a:br>
              <a:rPr lang="es-ES" dirty="0" smtClean="0"/>
            </a:br>
            <a:endParaRPr lang="es-ES" dirty="0" smtClean="0"/>
          </a:p>
        </p:txBody>
      </p:sp>
      <p:sp>
        <p:nvSpPr>
          <p:cNvPr id="4" name="3 Rectángulo"/>
          <p:cNvSpPr/>
          <p:nvPr/>
        </p:nvSpPr>
        <p:spPr>
          <a:xfrm>
            <a:off x="4572000" y="4581128"/>
            <a:ext cx="4572000" cy="1938992"/>
          </a:xfrm>
          <a:prstGeom prst="rect">
            <a:avLst/>
          </a:prstGeom>
        </p:spPr>
        <p:txBody>
          <a:bodyPr>
            <a:spAutoFit/>
          </a:bodyPr>
          <a:lstStyle/>
          <a:p>
            <a:r>
              <a:rPr lang="es-ES" sz="24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  Rechazo, asco, desprecio,</a:t>
            </a:r>
          </a:p>
          <a:p>
            <a:r>
              <a:rPr lang="es-ES" sz="24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  nosotros somos iguales.</a:t>
            </a:r>
          </a:p>
          <a:p>
            <a:r>
              <a:rPr lang="es-ES" sz="24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  Pero ellos y ellas,</a:t>
            </a:r>
          </a:p>
          <a:p>
            <a:r>
              <a:rPr lang="es-ES" sz="24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  insisten en formar las barreras</a:t>
            </a:r>
          </a:p>
          <a:p>
            <a:r>
              <a:rPr lang="es-ES" sz="24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  de las razas:</a:t>
            </a:r>
          </a:p>
        </p:txBody>
      </p:sp>
    </p:spTree>
  </p:cSld>
  <p:clrMapOvr>
    <a:masterClrMapping/>
  </p:clrMapOvr>
  <p:transition spd="slow" advTm="18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ninosmundo.jpg"/>
          <p:cNvPicPr>
            <a:picLocks noChangeAspect="1" noChangeArrowheads="1"/>
          </p:cNvPicPr>
          <p:nvPr/>
        </p:nvPicPr>
        <p:blipFill>
          <a:blip r:embed="rId2" cstate="print"/>
          <a:srcRect/>
          <a:stretch>
            <a:fillRect/>
          </a:stretch>
        </p:blipFill>
        <p:spPr bwMode="auto">
          <a:xfrm>
            <a:off x="0" y="0"/>
            <a:ext cx="9104954"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0"/>
          <p:cNvPicPr>
            <a:picLocks noChangeAspect="1" noChangeArrowheads="1"/>
          </p:cNvPicPr>
          <p:nvPr/>
        </p:nvPicPr>
        <p:blipFill>
          <a:blip r:embed="rId2" cstate="print">
            <a:duotone>
              <a:schemeClr val="accent6">
                <a:shade val="45000"/>
                <a:satMod val="135000"/>
              </a:schemeClr>
              <a:prstClr val="white"/>
            </a:duotone>
          </a:blip>
          <a:srcRect/>
          <a:stretch>
            <a:fillRect/>
          </a:stretch>
        </p:blipFill>
        <p:spPr bwMode="auto">
          <a:xfrm>
            <a:off x="0" y="0"/>
            <a:ext cx="9144000" cy="6858000"/>
          </a:xfrm>
          <a:prstGeom prst="rect">
            <a:avLst/>
          </a:prstGeom>
          <a:noFill/>
          <a:ln w="9525">
            <a:noFill/>
            <a:miter lim="800000"/>
            <a:headEnd/>
            <a:tailEnd/>
          </a:ln>
        </p:spPr>
      </p:pic>
      <p:pic>
        <p:nvPicPr>
          <p:cNvPr id="8193" name="Picture 1" descr="C:\Documents and Settings\Dell\Escritorio\bio_color_piel_00.jpg"/>
          <p:cNvPicPr>
            <a:picLocks noChangeAspect="1" noChangeArrowheads="1"/>
          </p:cNvPicPr>
          <p:nvPr/>
        </p:nvPicPr>
        <p:blipFill>
          <a:blip r:embed="rId3" cstate="print"/>
          <a:srcRect/>
          <a:stretch>
            <a:fillRect/>
          </a:stretch>
        </p:blipFill>
        <p:spPr bwMode="auto">
          <a:xfrm>
            <a:off x="-74186" y="0"/>
            <a:ext cx="9218186" cy="4437112"/>
          </a:xfrm>
          <a:prstGeom prst="rect">
            <a:avLst/>
          </a:prstGeom>
          <a:noFill/>
        </p:spPr>
      </p:pic>
      <p:sp>
        <p:nvSpPr>
          <p:cNvPr id="3" name="2 Rectángulo"/>
          <p:cNvSpPr/>
          <p:nvPr/>
        </p:nvSpPr>
        <p:spPr>
          <a:xfrm>
            <a:off x="467544" y="4149080"/>
            <a:ext cx="4572000" cy="2308324"/>
          </a:xfrm>
          <a:prstGeom prst="rect">
            <a:avLst/>
          </a:prstGeom>
        </p:spPr>
        <p:txBody>
          <a:bodyPr>
            <a:spAutoFit/>
          </a:bodyPr>
          <a:lstStyle/>
          <a:p>
            <a:endParaRPr lang="es-ES" sz="24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endParaRPr>
          </a:p>
          <a:p>
            <a:r>
              <a:rPr lang="es-ES" sz="24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 "Por color"</a:t>
            </a:r>
          </a:p>
          <a:p>
            <a:r>
              <a:rPr lang="es-ES" sz="24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 "Por idioma"</a:t>
            </a:r>
          </a:p>
          <a:p>
            <a:r>
              <a:rPr lang="es-ES" sz="24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 "Por nacionalidad"</a:t>
            </a:r>
          </a:p>
          <a:p>
            <a:r>
              <a:rPr lang="es-ES" sz="24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 "Por rasgo físico"</a:t>
            </a:r>
          </a:p>
          <a:p>
            <a:r>
              <a:rPr lang="es-ES" sz="24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 "Por vestimenta"</a:t>
            </a:r>
          </a:p>
        </p:txBody>
      </p:sp>
      <p:sp>
        <p:nvSpPr>
          <p:cNvPr id="4" name="3 Rectángulo"/>
          <p:cNvSpPr/>
          <p:nvPr/>
        </p:nvSpPr>
        <p:spPr>
          <a:xfrm>
            <a:off x="4427984" y="4653136"/>
            <a:ext cx="4572000" cy="1938992"/>
          </a:xfrm>
          <a:prstGeom prst="rect">
            <a:avLst/>
          </a:prstGeom>
        </p:spPr>
        <p:txBody>
          <a:bodyPr>
            <a:spAutoFit/>
          </a:bodyPr>
          <a:lstStyle/>
          <a:p>
            <a:r>
              <a:rPr lang="es-ES" sz="2400" b="1" i="1" dirty="0" smtClean="0">
                <a:solidFill>
                  <a:schemeClr val="bg1"/>
                </a:solidFill>
                <a:effectLst>
                  <a:glow rad="228600">
                    <a:schemeClr val="accent5">
                      <a:satMod val="175000"/>
                      <a:alpha val="40000"/>
                    </a:schemeClr>
                  </a:glow>
                </a:effectLst>
              </a:rPr>
              <a:t>  </a:t>
            </a:r>
            <a:r>
              <a:rPr lang="es-ES" sz="24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La locura de sentir</a:t>
            </a:r>
          </a:p>
          <a:p>
            <a:r>
              <a:rPr lang="es-ES" sz="24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  mucho odio por los demás.</a:t>
            </a:r>
          </a:p>
          <a:p>
            <a:r>
              <a:rPr lang="es-ES" sz="24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  Soy </a:t>
            </a:r>
            <a:r>
              <a:rPr lang="es-ES" sz="24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mi </a:t>
            </a:r>
            <a:r>
              <a:rPr lang="es-ES" sz="24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juez </a:t>
            </a:r>
            <a:r>
              <a:rPr lang="es-ES" sz="24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y </a:t>
            </a:r>
          </a:p>
          <a:p>
            <a:r>
              <a:rPr lang="es-ES" sz="24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  sonando el martillo</a:t>
            </a:r>
          </a:p>
          <a:p>
            <a:r>
              <a:rPr lang="es-ES" sz="24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  declaro  mi culpabilidad</a:t>
            </a:r>
          </a:p>
        </p:txBody>
      </p:sp>
    </p:spTree>
  </p:cSld>
  <p:clrMapOvr>
    <a:masterClrMapping/>
  </p:clrMapOvr>
  <p:transition spd="slow" advTm="23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0"/>
            <a:ext cx="9144000" cy="6877050"/>
          </a:xfrm>
          <a:prstGeom prst="rect">
            <a:avLst/>
          </a:prstGeom>
          <a:noFill/>
          <a:ln w="9525">
            <a:noFill/>
            <a:miter lim="800000"/>
            <a:headEnd/>
            <a:tailEnd/>
          </a:ln>
        </p:spPr>
      </p:pic>
      <p:pic>
        <p:nvPicPr>
          <p:cNvPr id="14338" name="Picture 2" descr="C:\Documents and Settings\Dell\Escritorio\labial-1024x606.png"/>
          <p:cNvPicPr>
            <a:picLocks noChangeAspect="1" noChangeArrowheads="1"/>
          </p:cNvPicPr>
          <p:nvPr/>
        </p:nvPicPr>
        <p:blipFill>
          <a:blip r:embed="rId3" cstate="print"/>
          <a:srcRect/>
          <a:stretch>
            <a:fillRect/>
          </a:stretch>
        </p:blipFill>
        <p:spPr bwMode="auto">
          <a:xfrm>
            <a:off x="0" y="476672"/>
            <a:ext cx="9144000" cy="5772150"/>
          </a:xfrm>
          <a:prstGeom prst="rect">
            <a:avLst/>
          </a:prstGeom>
          <a:noFill/>
        </p:spPr>
      </p:pic>
    </p:spTree>
  </p:cSld>
  <p:clrMapOvr>
    <a:masterClrMapping/>
  </p:clrMapOvr>
  <p:transition spd="slow" advTm="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0"/>
          <p:cNvPicPr>
            <a:picLocks noChangeAspect="1" noChangeArrowheads="1"/>
          </p:cNvPicPr>
          <p:nvPr/>
        </p:nvPicPr>
        <p:blipFill>
          <a:blip r:embed="rId2" cstate="print">
            <a:duotone>
              <a:schemeClr val="accent6">
                <a:shade val="45000"/>
                <a:satMod val="135000"/>
              </a:schemeClr>
              <a:prstClr val="white"/>
            </a:duotone>
          </a:blip>
          <a:srcRect/>
          <a:stretch>
            <a:fillRect/>
          </a:stretch>
        </p:blipFill>
        <p:spPr bwMode="auto">
          <a:xfrm>
            <a:off x="0" y="0"/>
            <a:ext cx="9144000" cy="6858000"/>
          </a:xfrm>
          <a:prstGeom prst="rect">
            <a:avLst/>
          </a:prstGeom>
          <a:noFill/>
          <a:ln w="9525">
            <a:noFill/>
            <a:miter lim="800000"/>
            <a:headEnd/>
            <a:tailEnd/>
          </a:ln>
        </p:spPr>
      </p:pic>
      <p:pic>
        <p:nvPicPr>
          <p:cNvPr id="8194" name="Picture 2" descr="C:\Documents and Settings\Dell\Escritorio\57279716.jpg"/>
          <p:cNvPicPr>
            <a:picLocks noChangeAspect="1" noChangeArrowheads="1"/>
          </p:cNvPicPr>
          <p:nvPr/>
        </p:nvPicPr>
        <p:blipFill>
          <a:blip r:embed="rId3" cstate="print"/>
          <a:srcRect/>
          <a:stretch>
            <a:fillRect/>
          </a:stretch>
        </p:blipFill>
        <p:spPr bwMode="auto">
          <a:xfrm>
            <a:off x="-1" y="0"/>
            <a:ext cx="9324529" cy="4097142"/>
          </a:xfrm>
          <a:prstGeom prst="rect">
            <a:avLst/>
          </a:prstGeom>
          <a:noFill/>
        </p:spPr>
      </p:pic>
      <p:sp>
        <p:nvSpPr>
          <p:cNvPr id="3" name="2 Rectángulo"/>
          <p:cNvSpPr/>
          <p:nvPr/>
        </p:nvSpPr>
        <p:spPr>
          <a:xfrm>
            <a:off x="357158" y="4500570"/>
            <a:ext cx="3422754" cy="1938992"/>
          </a:xfrm>
          <a:prstGeom prst="rect">
            <a:avLst/>
          </a:prstGeom>
        </p:spPr>
        <p:txBody>
          <a:bodyPr wrap="square">
            <a:spAutoFit/>
          </a:bodyPr>
          <a:lstStyle/>
          <a:p>
            <a:r>
              <a:rPr lang="es-ES" sz="24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"Inocencia pero la ley y su </a:t>
            </a:r>
            <a:r>
              <a:rPr lang="es-ES" sz="24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jurado sobre el color de la piel</a:t>
            </a:r>
            <a:r>
              <a:rPr lang="es-ES" sz="24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 muchas veces dictaminan </a:t>
            </a:r>
          </a:p>
          <a:p>
            <a:r>
              <a:rPr lang="es-ES" sz="24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la sentencia errónea"</a:t>
            </a:r>
          </a:p>
        </p:txBody>
      </p:sp>
      <p:sp>
        <p:nvSpPr>
          <p:cNvPr id="4" name="3 Rectángulo"/>
          <p:cNvSpPr/>
          <p:nvPr/>
        </p:nvSpPr>
        <p:spPr>
          <a:xfrm>
            <a:off x="467544" y="332656"/>
            <a:ext cx="2857488" cy="5170646"/>
          </a:xfrm>
          <a:prstGeom prst="rect">
            <a:avLst/>
          </a:prstGeom>
        </p:spPr>
        <p:txBody>
          <a:bodyPr wrap="square">
            <a:spAutoFit/>
          </a:bodyPr>
          <a:lstStyle/>
          <a:p>
            <a:r>
              <a:rPr lang="es-ES" sz="24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"La conveniencia de dibujar la piel </a:t>
            </a:r>
            <a:r>
              <a:rPr lang="es-ES" sz="24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 de todo color a </a:t>
            </a:r>
            <a:r>
              <a:rPr lang="es-ES" sz="24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un gran hombre"</a:t>
            </a:r>
          </a:p>
          <a:p>
            <a:r>
              <a:rPr lang="es-ES" sz="24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"La conveniencia de dibujar la </a:t>
            </a:r>
            <a:r>
              <a:rPr lang="es-ES" sz="24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piel de todo color a </a:t>
            </a:r>
            <a:r>
              <a:rPr lang="es-ES" sz="24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una gran </a:t>
            </a:r>
            <a:r>
              <a:rPr lang="es-ES" sz="24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mujer“</a:t>
            </a:r>
          </a:p>
          <a:p>
            <a:endParaRPr lang="es-ES" sz="2400" b="1" i="1" dirty="0" smtClean="0">
              <a:ln w="12700">
                <a:solidFill>
                  <a:schemeClr val="tx2">
                    <a:satMod val="155000"/>
                  </a:schemeClr>
                </a:solidFill>
                <a:prstDash val="solid"/>
              </a:ln>
              <a:solidFill>
                <a:schemeClr val="bg1"/>
              </a:solidFill>
              <a:effectLst>
                <a:outerShdw blurRad="41275" dist="20320" dir="1800000" algn="tl" rotWithShape="0">
                  <a:srgbClr val="000000">
                    <a:alpha val="40000"/>
                  </a:srgbClr>
                </a:outerShdw>
              </a:effectLst>
            </a:endParaRPr>
          </a:p>
          <a:p>
            <a:endParaRPr lang="es-ES" sz="2400" b="1" i="1" dirty="0" smtClean="0">
              <a:ln w="12700">
                <a:solidFill>
                  <a:schemeClr val="tx2">
                    <a:satMod val="155000"/>
                  </a:schemeClr>
                </a:solidFill>
                <a:prstDash val="solid"/>
              </a:ln>
              <a:solidFill>
                <a:schemeClr val="bg1"/>
              </a:solidFill>
              <a:effectLst>
                <a:outerShdw blurRad="41275" dist="20320" dir="1800000" algn="tl" rotWithShape="0">
                  <a:srgbClr val="000000">
                    <a:alpha val="40000"/>
                  </a:srgbClr>
                </a:outerShdw>
              </a:effectLst>
            </a:endParaRPr>
          </a:p>
          <a:p>
            <a:r>
              <a:rPr lang="es-ES" dirty="0" smtClean="0"/>
              <a:t/>
            </a:r>
            <a:br>
              <a:rPr lang="es-ES" dirty="0" smtClean="0"/>
            </a:br>
            <a:endParaRPr lang="es-ES" dirty="0" smtClean="0"/>
          </a:p>
          <a:p>
            <a:r>
              <a:rPr lang="es-ES" dirty="0" smtClean="0"/>
              <a:t> </a:t>
            </a:r>
          </a:p>
          <a:p>
            <a:r>
              <a:rPr lang="es-ES" dirty="0" smtClean="0"/>
              <a:t/>
            </a:r>
            <a:br>
              <a:rPr lang="es-ES" dirty="0" smtClean="0"/>
            </a:br>
            <a:endParaRPr lang="es-ES" dirty="0"/>
          </a:p>
        </p:txBody>
      </p:sp>
      <p:sp>
        <p:nvSpPr>
          <p:cNvPr id="5" name="4 Rectángulo"/>
          <p:cNvSpPr/>
          <p:nvPr/>
        </p:nvSpPr>
        <p:spPr>
          <a:xfrm>
            <a:off x="4644008" y="4549676"/>
            <a:ext cx="3960440" cy="2308324"/>
          </a:xfrm>
          <a:prstGeom prst="rect">
            <a:avLst/>
          </a:prstGeom>
        </p:spPr>
        <p:txBody>
          <a:bodyPr wrap="square">
            <a:spAutoFit/>
          </a:bodyPr>
          <a:lstStyle/>
          <a:p>
            <a:pPr algn="ctr"/>
            <a:r>
              <a:rPr lang="es-ES" sz="36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"De qué </a:t>
            </a:r>
            <a:r>
              <a:rPr lang="es-ES" sz="36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color</a:t>
            </a:r>
          </a:p>
          <a:p>
            <a:pPr algn="ctr"/>
            <a:r>
              <a:rPr lang="es-ES" sz="36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 </a:t>
            </a:r>
            <a:r>
              <a:rPr lang="es-ES" sz="36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es la piel de Dios"</a:t>
            </a:r>
          </a:p>
          <a:p>
            <a:pPr algn="ctr"/>
            <a:r>
              <a:rPr lang="es-ES" sz="36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"De que color </a:t>
            </a:r>
            <a:endParaRPr lang="es-ES" sz="36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endParaRPr>
          </a:p>
          <a:p>
            <a:pPr algn="ctr"/>
            <a:r>
              <a:rPr lang="es-ES" sz="36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es </a:t>
            </a:r>
            <a:r>
              <a:rPr lang="es-ES" sz="3600" b="1" i="1" dirty="0" smtClean="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rPr>
              <a:t>la piel de Dios"</a:t>
            </a:r>
            <a:endParaRPr lang="es-ES" sz="3600" b="1" i="1" dirty="0">
              <a:ln w="12700">
                <a:solidFill>
                  <a:schemeClr val="tx2">
                    <a:satMod val="155000"/>
                  </a:schemeClr>
                </a:solidFill>
                <a:prstDash val="solid"/>
              </a:ln>
              <a:solidFill>
                <a:schemeClr val="bg1"/>
              </a:solidFill>
              <a:effectLst>
                <a:glow rad="228600">
                  <a:schemeClr val="accent5">
                    <a:satMod val="175000"/>
                    <a:alpha val="40000"/>
                  </a:schemeClr>
                </a:glow>
                <a:outerShdw blurRad="41275" dist="20320" dir="1800000" algn="tl" rotWithShape="0">
                  <a:srgbClr val="000000">
                    <a:alpha val="40000"/>
                  </a:srgbClr>
                </a:outerShdw>
              </a:effectLst>
            </a:endParaRPr>
          </a:p>
        </p:txBody>
      </p:sp>
    </p:spTree>
  </p:cSld>
  <p:clrMapOvr>
    <a:masterClrMapping/>
  </p:clrMapOvr>
  <p:transition spd="slow" advTm="29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6"/>
                                        </p:tgtEl>
                                      </p:cBhvr>
                                    </p:animEffect>
                                    <p:set>
                                      <p:cBhvr>
                                        <p:cTn id="11"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0"/>
            <a:ext cx="9144000" cy="6877050"/>
          </a:xfrm>
          <a:prstGeom prst="rect">
            <a:avLst/>
          </a:prstGeom>
          <a:noFill/>
          <a:ln w="9525">
            <a:noFill/>
            <a:miter lim="800000"/>
            <a:headEnd/>
            <a:tailEnd/>
          </a:ln>
        </p:spPr>
      </p:pic>
      <p:pic>
        <p:nvPicPr>
          <p:cNvPr id="2050" name="Picture 2" descr="C:\Users\FUNDACIO\Desktop\colores de piel.jpg"/>
          <p:cNvPicPr>
            <a:picLocks noChangeAspect="1" noChangeArrowheads="1"/>
          </p:cNvPicPr>
          <p:nvPr/>
        </p:nvPicPr>
        <p:blipFill>
          <a:blip r:embed="rId3" cstate="print"/>
          <a:srcRect/>
          <a:stretch>
            <a:fillRect/>
          </a:stretch>
        </p:blipFill>
        <p:spPr bwMode="auto">
          <a:xfrm>
            <a:off x="1071538" y="642918"/>
            <a:ext cx="6554885" cy="5715040"/>
          </a:xfrm>
          <a:prstGeom prst="rect">
            <a:avLst/>
          </a:prstGeom>
          <a:noFill/>
        </p:spPr>
      </p:pic>
    </p:spTree>
  </p:cSld>
  <p:clrMapOvr>
    <a:masterClrMapping/>
  </p:clrMapOvr>
  <p:transition spd="slow" advTm="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illusion-010"/>
          <p:cNvPicPr>
            <a:picLocks noChangeAspect="1" noChangeArrowheads="1"/>
          </p:cNvPicPr>
          <p:nvPr/>
        </p:nvPicPr>
        <p:blipFill>
          <a:blip r:embed="rId2" cstate="print">
            <a:duotone>
              <a:prstClr val="black"/>
              <a:schemeClr val="accent6">
                <a:tint val="45000"/>
                <a:satMod val="400000"/>
              </a:schemeClr>
            </a:duotone>
            <a:lum bright="-39000"/>
          </a:blip>
          <a:srcRect/>
          <a:stretch>
            <a:fillRect/>
          </a:stretch>
        </p:blipFill>
        <p:spPr bwMode="auto">
          <a:xfrm>
            <a:off x="0" y="0"/>
            <a:ext cx="9194800" cy="6858000"/>
          </a:xfrm>
          <a:prstGeom prst="rect">
            <a:avLst/>
          </a:prstGeom>
          <a:noFill/>
          <a:ln w="9525">
            <a:noFill/>
            <a:miter lim="800000"/>
            <a:headEnd/>
            <a:tailEnd/>
          </a:ln>
        </p:spPr>
      </p:pic>
      <p:sp>
        <p:nvSpPr>
          <p:cNvPr id="6" name="5 Rectángulo"/>
          <p:cNvSpPr/>
          <p:nvPr/>
        </p:nvSpPr>
        <p:spPr>
          <a:xfrm>
            <a:off x="1285852" y="642918"/>
            <a:ext cx="4680108" cy="2308306"/>
          </a:xfrm>
          <a:prstGeom prst="rect">
            <a:avLst/>
          </a:prstGeom>
        </p:spPr>
        <p:txBody>
          <a:bodyPr lIns="91422" tIns="45711" rIns="91422" bIns="45711">
            <a:spAutoFit/>
          </a:bodyPr>
          <a:lstStyle/>
          <a:p>
            <a:pPr lvl="1" algn="ctr">
              <a:defRPr/>
            </a:pPr>
            <a:r>
              <a:rPr lang="es-ES" sz="3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FUERTE ABRAZO QUE TENGAS </a:t>
            </a:r>
            <a:r>
              <a:rPr lang="es-ES" sz="36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BUEN </a:t>
            </a:r>
            <a:r>
              <a:rPr lang="es-ES" sz="3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Tm="16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cstate="print"/>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4"/>
          </p:cNvPr>
          <p:cNvPicPr>
            <a:picLocks noChangeAspect="1" noChangeArrowheads="1"/>
          </p:cNvPicPr>
          <p:nvPr/>
        </p:nvPicPr>
        <p:blipFill>
          <a:blip r:embed="rId5" cstate="print"/>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pic>
        <p:nvPicPr>
          <p:cNvPr id="11677" name="Picture 413" descr="logo">
            <a:hlinkClick r:id="rId6"/>
          </p:cNvPr>
          <p:cNvPicPr>
            <a:picLocks noChangeAspect="1" noChangeArrowheads="1"/>
          </p:cNvPicPr>
          <p:nvPr/>
        </p:nvPicPr>
        <p:blipFill>
          <a:blip r:embed="rId7" cstate="print"/>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fontAlgn="base">
              <a:spcBef>
                <a:spcPct val="0"/>
              </a:spcBef>
              <a:spcAft>
                <a:spcPct val="0"/>
              </a:spcAft>
            </a:pPr>
            <a:r>
              <a:rPr lang="es-ES_tradnl" b="1" u="sng" smtClean="0">
                <a:solidFill>
                  <a:srgbClr val="04265C"/>
                </a:solidFill>
                <a:latin typeface="Berlin Sans FB Demi" pitchFamily="34" charset="0"/>
              </a:rPr>
              <a:t>PPS Exclusivos</a:t>
            </a:r>
            <a:endParaRPr lang="es-ES" b="1" u="sng" smtClean="0">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cstate="print"/>
          <a:srcRect/>
          <a:stretch>
            <a:fillRect/>
          </a:stretch>
        </p:blipFill>
        <p:spPr bwMode="auto">
          <a:xfrm rot="-1069669">
            <a:off x="5334000" y="1524000"/>
            <a:ext cx="3581400" cy="1565275"/>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DE QUE COLOR ES LA PIEL">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DE QUE COLOR ES LA PIEL</Template>
  <TotalTime>74</TotalTime>
  <Words>1070</Words>
  <Application>Microsoft Office PowerPoint</Application>
  <PresentationFormat>Presentación en pantalla (4:3)</PresentationFormat>
  <Paragraphs>79</Paragraphs>
  <Slides>40</Slides>
  <Notes>0</Notes>
  <HiddenSlides>0</HiddenSlides>
  <MMClips>1</MMClips>
  <ScaleCrop>false</ScaleCrop>
  <HeadingPairs>
    <vt:vector size="4" baseType="variant">
      <vt:variant>
        <vt:lpstr>Tema</vt:lpstr>
      </vt:variant>
      <vt:variant>
        <vt:i4>2</vt:i4>
      </vt:variant>
      <vt:variant>
        <vt:lpstr>Títulos de diapositiva</vt:lpstr>
      </vt:variant>
      <vt:variant>
        <vt:i4>40</vt:i4>
      </vt:variant>
    </vt:vector>
  </HeadingPairs>
  <TitlesOfParts>
    <vt:vector size="42" baseType="lpstr">
      <vt:lpstr>DE QUE COLOR ES LA PIEL</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2015-01-14T14:33:34Z</dcterms:created>
  <dcterms:modified xsi:type="dcterms:W3CDTF">2015-01-14T15:48:33Z</dcterms:modified>
</cp:coreProperties>
</file>