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2" r:id="rId3"/>
    <p:sldId id="301" r:id="rId4"/>
    <p:sldId id="281" r:id="rId5"/>
    <p:sldId id="278" r:id="rId6"/>
    <p:sldId id="302" r:id="rId7"/>
    <p:sldId id="283" r:id="rId8"/>
    <p:sldId id="262" r:id="rId9"/>
    <p:sldId id="303" r:id="rId10"/>
    <p:sldId id="257" r:id="rId11"/>
    <p:sldId id="304" r:id="rId12"/>
    <p:sldId id="261" r:id="rId13"/>
    <p:sldId id="305" r:id="rId14"/>
    <p:sldId id="259" r:id="rId15"/>
    <p:sldId id="306" r:id="rId16"/>
    <p:sldId id="258" r:id="rId17"/>
    <p:sldId id="307" r:id="rId18"/>
    <p:sldId id="298" r:id="rId19"/>
    <p:sldId id="296" r:id="rId20"/>
    <p:sldId id="308" r:id="rId21"/>
    <p:sldId id="265" r:id="rId22"/>
    <p:sldId id="267" r:id="rId23"/>
    <p:sldId id="309" r:id="rId24"/>
    <p:sldId id="268" r:id="rId25"/>
    <p:sldId id="294" r:id="rId26"/>
    <p:sldId id="310" r:id="rId27"/>
    <p:sldId id="264" r:id="rId28"/>
    <p:sldId id="293" r:id="rId29"/>
    <p:sldId id="311" r:id="rId30"/>
    <p:sldId id="300" r:id="rId31"/>
    <p:sldId id="269" r:id="rId32"/>
    <p:sldId id="312" r:id="rId33"/>
    <p:sldId id="288" r:id="rId34"/>
    <p:sldId id="266" r:id="rId35"/>
    <p:sldId id="313" r:id="rId36"/>
    <p:sldId id="286" r:id="rId37"/>
    <p:sldId id="271" r:id="rId38"/>
    <p:sldId id="314" r:id="rId39"/>
    <p:sldId id="273" r:id="rId40"/>
    <p:sldId id="287" r:id="rId41"/>
    <p:sldId id="315" r:id="rId42"/>
    <p:sldId id="285" r:id="rId43"/>
    <p:sldId id="274" r:id="rId44"/>
    <p:sldId id="316" r:id="rId45"/>
    <p:sldId id="272" r:id="rId46"/>
    <p:sldId id="284" r:id="rId47"/>
    <p:sldId id="318" r:id="rId48"/>
    <p:sldId id="275" r:id="rId49"/>
    <p:sldId id="319" r:id="rId5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JMjFAfuqPr9CSrZuuZZ4w" hashData="Uea2INE5d2DWRd+MPqao9+vFq8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F00"/>
    <a:srgbClr val="4B4B4B"/>
    <a:srgbClr val="C0C0C0"/>
    <a:srgbClr val="6B6B6B"/>
    <a:srgbClr val="1910C6"/>
    <a:srgbClr val="996633"/>
    <a:srgbClr val="9A7200"/>
    <a:srgbClr val="FF9900"/>
    <a:srgbClr val="FF9933"/>
    <a:srgbClr val="4028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495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B4E76-437B-4DFF-BDA4-E27D568F9B06}" type="datetimeFigureOut">
              <a:rPr lang="es-PE" smtClean="0"/>
              <a:pPr/>
              <a:t>14/04/2020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1F6D-795C-429D-90FC-BBBDDFB973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219712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E7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cooltext35456273847312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2714626"/>
            <a:ext cx="744459" cy="779356"/>
          </a:xfrm>
          <a:prstGeom prst="rect">
            <a:avLst/>
          </a:prstGeom>
        </p:spPr>
      </p:pic>
      <p:pic>
        <p:nvPicPr>
          <p:cNvPr id="10" name="9 Imagen" descr="cooltext35456275270388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2643188"/>
            <a:ext cx="774295" cy="857256"/>
          </a:xfrm>
          <a:prstGeom prst="rect">
            <a:avLst/>
          </a:prstGeom>
        </p:spPr>
      </p:pic>
      <p:pic>
        <p:nvPicPr>
          <p:cNvPr id="11" name="10 Imagen" descr="cooltext354562764056369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1071552"/>
            <a:ext cx="749206" cy="787302"/>
          </a:xfrm>
          <a:prstGeom prst="rect">
            <a:avLst/>
          </a:prstGeom>
        </p:spPr>
      </p:pic>
      <p:pic>
        <p:nvPicPr>
          <p:cNvPr id="12" name="11 Imagen" descr="cooltext35456277240159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857356" y="142858"/>
            <a:ext cx="446116" cy="800491"/>
          </a:xfrm>
          <a:prstGeom prst="rect">
            <a:avLst/>
          </a:prstGeom>
        </p:spPr>
      </p:pic>
      <p:pic>
        <p:nvPicPr>
          <p:cNvPr id="13" name="12 Imagen" descr="cooltext35456278407402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9058" y="214296"/>
            <a:ext cx="723810" cy="787302"/>
          </a:xfrm>
          <a:prstGeom prst="rect">
            <a:avLst/>
          </a:prstGeom>
        </p:spPr>
      </p:pic>
      <p:pic>
        <p:nvPicPr>
          <p:cNvPr id="14" name="13 Imagen" descr="cooltext354562792424091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3636" y="214296"/>
            <a:ext cx="711111" cy="838095"/>
          </a:xfrm>
          <a:prstGeom prst="rect">
            <a:avLst/>
          </a:prstGeom>
        </p:spPr>
      </p:pic>
      <p:pic>
        <p:nvPicPr>
          <p:cNvPr id="15" name="14 Imagen" descr="cooltext35456273847312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1099692"/>
            <a:ext cx="785818" cy="822654"/>
          </a:xfrm>
          <a:prstGeom prst="rect">
            <a:avLst/>
          </a:prstGeom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57158" y="4194378"/>
            <a:ext cx="2000264" cy="356947"/>
          </a:xfrm>
          <a:prstGeom prst="rect">
            <a:avLst/>
          </a:prstGeom>
          <a:noFill/>
        </p:spPr>
      </p:pic>
      <p:pic>
        <p:nvPicPr>
          <p:cNvPr id="16" name="15 Imagen" descr="stock-photo-14219712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3000">
    <p:sndAc>
      <p:stSnd loop="1">
        <p:snd r:embed="rId2" name="Tchaikovsky - Swan Lake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5000629" y="1214428"/>
            <a:ext cx="32861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cisne  tiene 'clase' en todas sus formas, ya que es una especie monógama cuyo ritual previo al apareamiento es como un baile dentro del agua; su belleza física impresiona, máxime cuando despliega sus alas para emprender el vuelo</a:t>
            </a:r>
          </a:p>
          <a:p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042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F9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788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F99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929190" y="1571618"/>
            <a:ext cx="3286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trata de un animal de color blanco en su totalidad, en el que resaltan su pico de color naranja intenso y una mancha de color negro que rodea sus ojos y sube por su pico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99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242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215A6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2394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5000628" y="2000246"/>
            <a:ext cx="32861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 un tamaño mayor que el de los patos, y su cuello largo y esbelto es una de sus más llamativas características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670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5000628" y="2000246"/>
            <a:ext cx="3286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medir hasta 1,5 metros de altura y llegar a pesar hasta 15 kilos en el caso de los machos, y hasta 11 kilos en el caso de las hembras.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9499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714876" y="1785932"/>
            <a:ext cx="36433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alas son espectaculares, largas y de un color blanco puro, una combinación que las hacen de una belleza extraordinaria cuando estas se abren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79918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2143122"/>
            <a:ext cx="38576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origen de este animal se sitúa en Asia central y en Europa, aunque cuando llega el invierno se van hacia África, Corea o India, pues el frío no lo resisten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47526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2143122"/>
            <a:ext cx="38576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algunas de estas migraciones varios ejemplares llegaron a Norteamérica y se asentaron, y hoy son una de las especies establecidas en el país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236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507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9A72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1857370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mayor parte de ejemplares del cisne se ven en el territorio que abarca desde Gran Bretaña hasta Asia, aunque emigran siempre hacia el sur cuando las bajas temperaturas acechan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882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bg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6319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1857370"/>
            <a:ext cx="39290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aves a las que les gusta la estabilidad y prefieren estar asentadas en un lugar, bien en el lugar en el que ponen los huevos o en otro sitio que escogen teniendo en cuenta diversos factores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2699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9208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E7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1857370"/>
            <a:ext cx="39290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Cabe señalar que les gusta vivir en comunidad, aunque estos grupos deben ser pequeños. Para viajar buscando un clima más templado suelen hacerlo en grupos y alcanzan unos 100 km/h.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chemeClr val="accent3">
                <a:lumMod val="50000"/>
              </a:schemeClr>
            </a:gs>
            <a:gs pos="50000">
              <a:srgbClr val="D4A97E">
                <a:shade val="67500"/>
                <a:satMod val="115000"/>
              </a:srgbClr>
            </a:gs>
            <a:gs pos="100000">
              <a:srgbClr val="D4A97E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6909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89766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E7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1857370"/>
            <a:ext cx="40005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elevar el vuelo debe impulsarse con sus patas, ya que es una de las aves que puede volar más pesadas que existen. No obstante, su vuelo es elegante y limpio, un espectáculo que nadie que lo ve puede dejar de admirar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03950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E7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9892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1857370"/>
            <a:ext cx="4000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 que tiene que ver con el cortejo, este sucede en invierno y se inicia con movimientos sensuales que comienzan con el cuello, a la vez que emiten sonidos roncos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96317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chemeClr val="accent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33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90756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1857370"/>
            <a:ext cx="40005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 cortejo es recíproco: los movimientos se hacen a la vez tanto por la hembra como por el macho. Luego nadan juntos, meten el pico varias veces en el agua y cruzan los cuellos como un ‘empujoncito’ al apareamiento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50000">
              <a:schemeClr val="tx2">
                <a:lumMod val="75000"/>
                <a:shade val="67500"/>
                <a:satMod val="115000"/>
              </a:schemeClr>
            </a:gs>
            <a:gs pos="100000">
              <a:schemeClr val="tx2">
                <a:lumMod val="75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1263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49305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3000">
                <a:schemeClr val="accent3">
                  <a:lumMod val="5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2214560"/>
            <a:ext cx="40005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Suena como a un baile, ¿verdad? Ya sabes porque uno de los mejores ballets del mundo escogió un tema musical titulado El lago de los cisnes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165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7F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2790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00562" y="1928808"/>
            <a:ext cx="4000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Seguro que has visto muchas imágenes de cisnes uniendo sus cabezas y formando un corazón. Esto es porque, como dijimos al principio, son símbolo de amor eterno. 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BA7EB">
                <a:shade val="67500"/>
                <a:satMod val="115000"/>
              </a:srgbClr>
            </a:gs>
            <a:gs pos="100000">
              <a:srgbClr val="FBA7E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8189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D4A97E">
                <a:shade val="67500"/>
                <a:satMod val="115000"/>
              </a:srgbClr>
            </a:gs>
            <a:gs pos="100000">
              <a:srgbClr val="D4A97E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1398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A7200">
                  <a:shade val="67500"/>
                  <a:satMod val="115000"/>
                </a:srgbClr>
              </a:gs>
              <a:gs pos="100000">
                <a:srgbClr val="9A7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00562" y="1928808"/>
            <a:ext cx="4000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vez que se ha realizado el apareamiento, el cisne blanco permanece junto a su pareja toda la vida y le es fiel. Es decir, son monógamos, algo no tan habitual en el mundo animal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6116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215A6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bg1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33091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8" name="17 Imagen" descr="swan-249285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000114"/>
            <a:ext cx="4881618" cy="3762375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00562" y="2000246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Seguro que te ha gustado saber más sobre este hermoso animal. ¿Recuerdas al patito feo? Pues mira en la belleza en la que se convirtió, un animal 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hermoso y elegante 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1910C6">
                <a:shade val="67500"/>
                <a:satMod val="115000"/>
              </a:srgbClr>
            </a:gs>
            <a:gs pos="100000">
              <a:srgbClr val="1910C6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49027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1910C6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536609">
            <a:off x="667736" y="3565035"/>
            <a:ext cx="1459551" cy="61900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85784" y="-142894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334</Words>
  <Application>Microsoft Office PowerPoint</Application>
  <PresentationFormat>Presentación en pantalla (16:9)</PresentationFormat>
  <Paragraphs>23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241</cp:revision>
  <dcterms:created xsi:type="dcterms:W3CDTF">2020-04-11T21:54:10Z</dcterms:created>
  <dcterms:modified xsi:type="dcterms:W3CDTF">2020-04-14T17:24:41Z</dcterms:modified>
</cp:coreProperties>
</file>