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4"/>
  </p:notesMasterIdLst>
  <p:sldIdLst>
    <p:sldId id="269" r:id="rId3"/>
    <p:sldId id="281" r:id="rId4"/>
    <p:sldId id="270" r:id="rId5"/>
    <p:sldId id="300" r:id="rId6"/>
    <p:sldId id="273" r:id="rId7"/>
    <p:sldId id="271" r:id="rId8"/>
    <p:sldId id="307" r:id="rId9"/>
    <p:sldId id="301" r:id="rId10"/>
    <p:sldId id="305" r:id="rId11"/>
    <p:sldId id="308" r:id="rId12"/>
    <p:sldId id="274" r:id="rId13"/>
    <p:sldId id="275" r:id="rId14"/>
    <p:sldId id="276" r:id="rId15"/>
    <p:sldId id="277" r:id="rId16"/>
    <p:sldId id="302" r:id="rId17"/>
    <p:sldId id="279" r:id="rId18"/>
    <p:sldId id="280" r:id="rId19"/>
    <p:sldId id="282" r:id="rId20"/>
    <p:sldId id="283" r:id="rId21"/>
    <p:sldId id="284" r:id="rId22"/>
    <p:sldId id="285" r:id="rId23"/>
    <p:sldId id="286" r:id="rId24"/>
    <p:sldId id="287" r:id="rId25"/>
    <p:sldId id="288" r:id="rId26"/>
    <p:sldId id="289" r:id="rId27"/>
    <p:sldId id="290" r:id="rId28"/>
    <p:sldId id="291" r:id="rId29"/>
    <p:sldId id="292" r:id="rId30"/>
    <p:sldId id="293" r:id="rId31"/>
    <p:sldId id="294" r:id="rId32"/>
    <p:sldId id="295" r:id="rId33"/>
    <p:sldId id="296" r:id="rId34"/>
    <p:sldId id="297" r:id="rId35"/>
    <p:sldId id="298" r:id="rId36"/>
    <p:sldId id="299" r:id="rId37"/>
    <p:sldId id="303" r:id="rId38"/>
    <p:sldId id="304" r:id="rId39"/>
    <p:sldId id="311" r:id="rId40"/>
    <p:sldId id="312" r:id="rId41"/>
    <p:sldId id="257" r:id="rId42"/>
    <p:sldId id="309" r:id="rId4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nq2shNJHXY2EMKPX9QS9xA==" hashData="UtEoBAlpQdmr4vfZJqRIyWvPYN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60" d="100"/>
          <a:sy n="60" d="100"/>
        </p:scale>
        <p:origin x="-1266" y="-3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ableStyles" Target="tableStyle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viewProps" Target="view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8A351C-2FF3-4A11-B112-7ADD94A59C1C}" type="datetimeFigureOut">
              <a:rPr lang="es-ES" smtClean="0"/>
              <a:t>11/08/2021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CBF2D4-D0B5-4FD7-B5B4-47762D74084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389765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418E6A-1A04-4245-903D-2F74E3CB2EA1}" type="slidenum">
              <a:rPr lang="es-ES" smtClean="0"/>
              <a:t>3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13539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4B3A3E-16FB-4436-A490-87181EE1EE94}" type="datetimeFigureOut">
              <a:rPr lang="es-ES" smtClean="0"/>
              <a:t>11/08/2021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08336-B70F-4C7C-B022-11AAD895A68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82591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4B3A3E-16FB-4436-A490-87181EE1EE94}" type="datetimeFigureOut">
              <a:rPr lang="es-ES" smtClean="0"/>
              <a:t>11/08/2021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08336-B70F-4C7C-B022-11AAD895A68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32045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4B3A3E-16FB-4436-A490-87181EE1EE94}" type="datetimeFigureOut">
              <a:rPr lang="es-ES" smtClean="0"/>
              <a:t>11/08/2021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08336-B70F-4C7C-B022-11AAD895A68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59124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4B3A3E-16FB-4436-A490-87181EE1EE94}" type="datetimeFigureOut">
              <a:rPr lang="es-ES" smtClean="0"/>
              <a:t>11/08/2021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08336-B70F-4C7C-B022-11AAD895A68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37368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4B3A3E-16FB-4436-A490-87181EE1EE94}" type="datetimeFigureOut">
              <a:rPr lang="es-ES" smtClean="0"/>
              <a:t>11/08/2021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08336-B70F-4C7C-B022-11AAD895A68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33027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4B3A3E-16FB-4436-A490-87181EE1EE94}" type="datetimeFigureOut">
              <a:rPr lang="es-ES" smtClean="0"/>
              <a:t>11/08/2021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08336-B70F-4C7C-B022-11AAD895A68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29982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4B3A3E-16FB-4436-A490-87181EE1EE94}" type="datetimeFigureOut">
              <a:rPr lang="es-ES" smtClean="0"/>
              <a:t>11/08/2021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08336-B70F-4C7C-B022-11AAD895A68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36272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4B3A3E-16FB-4436-A490-87181EE1EE94}" type="datetimeFigureOut">
              <a:rPr lang="es-ES" smtClean="0"/>
              <a:t>11/08/2021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08336-B70F-4C7C-B022-11AAD895A68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91628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4B3A3E-16FB-4436-A490-87181EE1EE94}" type="datetimeFigureOut">
              <a:rPr lang="es-ES" smtClean="0"/>
              <a:t>11/08/2021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08336-B70F-4C7C-B022-11AAD895A68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52333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4B3A3E-16FB-4436-A490-87181EE1EE94}" type="datetimeFigureOut">
              <a:rPr lang="es-ES" smtClean="0"/>
              <a:t>11/08/2021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08336-B70F-4C7C-B022-11AAD895A68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6967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4B3A3E-16FB-4436-A490-87181EE1EE94}" type="datetimeFigureOut">
              <a:rPr lang="es-ES" smtClean="0"/>
              <a:t>11/08/2021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08336-B70F-4C7C-B022-11AAD895A68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60178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6541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4B3A3E-16FB-4436-A490-87181EE1EE94}" type="datetimeFigureOut">
              <a:rPr lang="es-ES" smtClean="0"/>
              <a:t>11/08/2021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08336-B70F-4C7C-B022-11AAD895A68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710841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5.jpeg"/><Relationship Id="rId4" Type="http://schemas.openxmlformats.org/officeDocument/2006/relationships/image" Target="../media/image3.gif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13" Type="http://schemas.openxmlformats.org/officeDocument/2006/relationships/image" Target="../media/image51.png"/><Relationship Id="rId18" Type="http://schemas.openxmlformats.org/officeDocument/2006/relationships/image" Target="../media/image54.png"/><Relationship Id="rId3" Type="http://schemas.openxmlformats.org/officeDocument/2006/relationships/audio" Target="../media/audio3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3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7.png"/><Relationship Id="rId11" Type="http://schemas.openxmlformats.org/officeDocument/2006/relationships/image" Target="../media/image50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2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6.png"/><Relationship Id="rId9" Type="http://schemas.openxmlformats.org/officeDocument/2006/relationships/image" Target="../media/image49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https://4.bp.blogspot.com/-KldEOxQdu0I/WZ1X2DPVghI/AAAAAAABAZY/gs3CsnLXvxwuUEayiIcSu17KS2G08FCCgCLcBGAs/s640/P107052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23" y="-32080"/>
            <a:ext cx="9186772" cy="6890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 descr="illusion-013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783" y="11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394197" y="3394207"/>
            <a:ext cx="6858000" cy="696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5680199" y="3394205"/>
            <a:ext cx="6858000" cy="69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6" y="0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6" y="6783318"/>
            <a:ext cx="91440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243724" y="5611366"/>
            <a:ext cx="618613" cy="76698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1980358" y="4572022"/>
            <a:ext cx="2692223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144332" y="1126655"/>
            <a:ext cx="7127970" cy="3759277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9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EL CIPRES</a:t>
            </a:r>
          </a:p>
          <a:p>
            <a:pPr algn="ctr"/>
            <a:r>
              <a:rPr lang="es-ES" sz="9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DE LOS PANTANOS</a:t>
            </a:r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avie" pitchFamily="82" charset="0"/>
            </a:endParaRPr>
          </a:p>
        </p:txBody>
      </p:sp>
      <p:pic>
        <p:nvPicPr>
          <p:cNvPr id="14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7">
            <a:duotone>
              <a:prstClr val="black"/>
              <a:schemeClr val="accent2">
                <a:tint val="45000"/>
                <a:satMod val="400000"/>
              </a:schemeClr>
            </a:duotone>
            <a:lum bright="-23000"/>
          </a:blip>
          <a:srcRect/>
          <a:stretch>
            <a:fillRect/>
          </a:stretch>
        </p:blipFill>
        <p:spPr bwMode="auto">
          <a:xfrm>
            <a:off x="920299" y="5547181"/>
            <a:ext cx="2008837" cy="934065"/>
          </a:xfrm>
          <a:prstGeom prst="rect">
            <a:avLst/>
          </a:prstGeom>
          <a:noFill/>
        </p:spPr>
      </p:pic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67547" y="764705"/>
            <a:ext cx="1025524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79515" y="188645"/>
            <a:ext cx="781050" cy="10667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16512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2000">
        <p14:ripple/>
        <p:sndAc>
          <p:stSnd>
            <p:snd r:embed="rId2" name="08-Forever In Dreams-Blue Explosion.wav"/>
          </p:stSnd>
        </p:sndAc>
      </p:transition>
    </mc:Choice>
    <mc:Fallback>
      <p:transition spd="slow" advTm="12000">
        <p:fade/>
        <p:sndAc>
          <p:stSnd>
            <p:snd r:embed="rId2" name="08-Forever In Dreams-Blue Explosio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306758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033232" y="1049157"/>
            <a:ext cx="7068575" cy="44012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 sz="4000" b="1" i="1" dirty="0" smtClean="0">
              <a:solidFill>
                <a:srgbClr val="FFFF00"/>
              </a:solidFill>
              <a:latin typeface="Arial Narrow" pitchFamily="34" charset="0"/>
              <a:cs typeface="Microsoft Sans Serif" pitchFamily="34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4000" b="1" i="1" dirty="0">
                <a:solidFill>
                  <a:srgbClr val="FFFF00"/>
                </a:solidFill>
                <a:latin typeface="Arial Narrow" pitchFamily="34" charset="0"/>
                <a:cs typeface="Microsoft Sans Serif" pitchFamily="34" charset="0"/>
              </a:rPr>
              <a:t>E</a:t>
            </a:r>
            <a:r>
              <a:rPr lang="es-ES" altLang="es-ES" sz="4000" b="1" i="1" dirty="0" smtClean="0">
                <a:solidFill>
                  <a:srgbClr val="FFFF00"/>
                </a:solidFill>
                <a:latin typeface="Arial Narrow" pitchFamily="34" charset="0"/>
                <a:cs typeface="Microsoft Sans Serif" pitchFamily="34" charset="0"/>
              </a:rPr>
              <a:t>l </a:t>
            </a:r>
            <a:r>
              <a:rPr lang="es-ES" altLang="es-ES" sz="4000" b="1" i="1" dirty="0">
                <a:solidFill>
                  <a:srgbClr val="FFFF00"/>
                </a:solidFill>
                <a:latin typeface="Arial Narrow" pitchFamily="34" charset="0"/>
                <a:cs typeface="Microsoft Sans Serif" pitchFamily="34" charset="0"/>
              </a:rPr>
              <a:t>ciprés de los pantanos o ciprés calvo</a:t>
            </a:r>
            <a:r>
              <a:rPr lang="es-ES" altLang="es-ES" sz="4000" b="1" i="1" dirty="0" smtClean="0">
                <a:solidFill>
                  <a:srgbClr val="FFFF00"/>
                </a:solidFill>
                <a:latin typeface="Arial Narrow" pitchFamily="34" charset="0"/>
                <a:cs typeface="Microsoft Sans Serif" pitchFamily="34" charset="0"/>
              </a:rPr>
              <a:t>,​ </a:t>
            </a:r>
            <a:r>
              <a:rPr lang="es-ES" altLang="es-ES" sz="4000" b="1" i="1" dirty="0">
                <a:solidFill>
                  <a:srgbClr val="FFFF00"/>
                </a:solidFill>
                <a:latin typeface="Arial Narrow" pitchFamily="34" charset="0"/>
                <a:cs typeface="Microsoft Sans Serif" pitchFamily="34" charset="0"/>
              </a:rPr>
              <a:t>es un árbol de la familia de las Taxodiáceas, originaria del sudeste de los Estados Unidos. Es una especie que se adapta muy bien a los medios húmedos.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0891" y="5306266"/>
            <a:ext cx="1440736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146226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4.bp.blogspot.com/-xl_UwE8CNIM/WZ1T5NqJPOI/AAAAAAABAYg/ncUwCTme4CAp-1wsxK3hpkCftAaOok4tQCLcBGAs/s640/P12000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4654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106846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794614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s://3.bp.blogspot.com/-t0pHAia1cMk/WZ1UeKoc9BI/AAAAAAABAYo/AIQ5FS-zbzIp-AhfGp7JwejfxPR_G03fACLcBGAs/s640/P120000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0" y="0"/>
            <a:ext cx="5140804" cy="6879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5341122" y="1196752"/>
            <a:ext cx="3623366" cy="52629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400" b="1" i="1" dirty="0">
                <a:solidFill>
                  <a:srgbClr val="FFFF00"/>
                </a:solidFill>
                <a:latin typeface="+mj-lt"/>
              </a:rPr>
              <a:t> Lo más característico de esta especie es lo ensanchado de la base de su tronco -lo cual asegura su estabilidad-  </a:t>
            </a:r>
            <a:r>
              <a:rPr lang="es-ES" altLang="es-ES" sz="2400" b="1" i="1" dirty="0" smtClean="0">
                <a:solidFill>
                  <a:srgbClr val="FFFF00"/>
                </a:solidFill>
                <a:latin typeface="+mj-lt"/>
              </a:rPr>
              <a:t>y </a:t>
            </a:r>
            <a:r>
              <a:rPr lang="es-ES" altLang="es-ES" sz="2400" b="1" i="1" dirty="0">
                <a:solidFill>
                  <a:srgbClr val="FFFF00"/>
                </a:solidFill>
                <a:latin typeface="+mj-lt"/>
              </a:rPr>
              <a:t>, más aún, la presencia de numerosas "raíces aéreas" que  sobresalen de la superficie del agua hasta un metro o más; ¡buscan el aire libre!: se llaman "pneumatóforos" y ¡colaboran en la oxigenación del árbol! 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39952" y="5522997"/>
            <a:ext cx="1440736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05159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3.bp.blogspot.com/-VLgNaUH8dXk/WZ1Us_JJhJI/AAAAAAABAYs/JnfQ-38NFD4VejbW7Rt7hgqi22bvgf8HACLcBGAs/s640/P11208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0776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s://4.bp.blogspot.com/-KldEOxQdu0I/WZ1X2DPVghI/AAAAAAABAZY/gs3CsnLXvxwuUEayiIcSu17KS2G08FCCgCLcBGAs/s640/P107052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23" y="-32080"/>
            <a:ext cx="9186772" cy="6890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3423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2051720" y="1628800"/>
            <a:ext cx="5775949" cy="44012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800" b="1" i="1" dirty="0">
                <a:solidFill>
                  <a:srgbClr val="FFFF00"/>
                </a:solidFill>
                <a:latin typeface="+mj-lt"/>
              </a:rPr>
              <a:t>Son árboles caducifolios,  de gran empaque: suelen llegar a los 40 metros de </a:t>
            </a:r>
            <a:r>
              <a:rPr lang="es-ES" altLang="es-ES" sz="2800" b="1" i="1" dirty="0" smtClean="0">
                <a:solidFill>
                  <a:srgbClr val="FFFF00"/>
                </a:solidFill>
                <a:latin typeface="+mj-lt"/>
              </a:rPr>
              <a:t>altura.                                                                                                                                       </a:t>
            </a:r>
            <a:r>
              <a:rPr lang="es-ES" altLang="es-ES" sz="2800" b="1" i="1" dirty="0">
                <a:solidFill>
                  <a:srgbClr val="FFFF00"/>
                </a:solidFill>
                <a:latin typeface="+mj-lt"/>
              </a:rPr>
              <a:t>Árboles originarios de La </a:t>
            </a:r>
            <a:r>
              <a:rPr lang="es-ES" altLang="es-ES" sz="2800" b="1" i="1" dirty="0" smtClean="0">
                <a:solidFill>
                  <a:srgbClr val="FFFF00"/>
                </a:solidFill>
                <a:latin typeface="+mj-lt"/>
              </a:rPr>
              <a:t>Luisiana,  </a:t>
            </a:r>
            <a:r>
              <a:rPr lang="es-ES" altLang="es-ES" sz="2800" b="1" i="1" dirty="0">
                <a:solidFill>
                  <a:srgbClr val="FFFF00"/>
                </a:solidFill>
                <a:latin typeface="+mj-lt"/>
              </a:rPr>
              <a:t>de  las orillas del Misisipi, de Carolina del  Sur, de Texas...                                                                                                       Una de las pocas coníferas capaces de vivir dentro del agua. Y una de las pocas coníferas caducifolias, es decir, que pierden sus hojas cada año.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0891" y="5306266"/>
            <a:ext cx="1440736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880058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08207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957599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202148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846538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2.bp.blogspot.com/-K0_aLknvX_U/WZ1U-j_1ZfI/AAAAAAABAYw/hBMd1KZQc5Iyor1M_4sjLtpzCMeznvlOwCLcBGAs/s640/P120003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9120158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4752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Ciprés de los pantanos en hábita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33567"/>
            <a:ext cx="9252520" cy="6944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9192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899034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535473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36677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292677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146178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043114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454403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2010399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6000">
        <p14:ripple/>
        <p:sndAc>
          <p:stSnd>
            <p:snd r:embed="rId2" name="05-Teen Scene-Blue Explosion.wav"/>
          </p:stSnd>
        </p:sndAc>
      </p:transition>
    </mc:Choice>
    <mc:Fallback>
      <p:transition spd="slow" advTm="6000">
        <p:fade/>
        <p:sndAc>
          <p:stSnd>
            <p:snd r:embed="rId2" name="05-Teen Scene-Blue Explosio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-7105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9212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412004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258258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313852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146079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774627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870414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62520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969394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323757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Un árbol de 2.624 años de antigüedad ha sido hallado en un pantano de  Carolina del Norte | Noticiero Universa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133"/>
            <a:ext cx="9141438" cy="6842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9352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s://1.bp.blogspot.com/-qV4gApe9yFI/WZ1ZEBo7ZqI/AAAAAAABAZo/lFjDmt9cR2wlFbJ-Y3_wDbtM1meI9hVVwCLcBGAs/s640/P120008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064"/>
            <a:ext cx="9162752" cy="6872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85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4.bp.blogspot.com/-q-Mq2Cf0-o4/WZ1VidvKxuI/AAAAAAABAY4/JiIrNoKFPBgw7bskCCywsi6OlvmIb-LsACLcBGAs/s640/P120004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084" y="-34636"/>
            <a:ext cx="9190181" cy="6892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824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ose Luis\Desktop\P120004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11500" y="-1852613"/>
            <a:ext cx="15240000" cy="11430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9532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ose Luis\Desktop\P120008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43250" y="-1395413"/>
            <a:ext cx="15240000" cy="11430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5134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https://4.bp.blogspot.com/-KldEOxQdu0I/WZ1X2DPVghI/AAAAAAABAZY/gs3CsnLXvxwuUEayiIcSu17KS2G08FCCgCLcBGAs/s640/P107052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23" y="-32080"/>
            <a:ext cx="9186772" cy="6890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94197" y="3394205"/>
            <a:ext cx="6858000" cy="69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680199" y="3394205"/>
            <a:ext cx="6858000" cy="69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" y="0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" y="6783318"/>
            <a:ext cx="91440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549603" y="5803930"/>
            <a:ext cx="602552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1980358" y="4572022"/>
            <a:ext cx="2692223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644211" y="501229"/>
            <a:ext cx="3609179" cy="4648100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UN FUERTE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ABRAZO,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QUE TENGAS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UN BUEN DIA</a:t>
            </a: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4672582" y="501229"/>
            <a:ext cx="3975790" cy="649770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576000" tIns="324000" rIns="72000" bIns="0">
            <a:spAutoFit/>
          </a:bodyPr>
          <a:lstStyle/>
          <a:p>
            <a:pPr algn="ctr" defTabSz="1017133" eaLnBrk="0" hangingPunct="0">
              <a:spcBef>
                <a:spcPct val="50000"/>
              </a:spcBef>
            </a:pPr>
            <a:endParaRPr lang="fr-FR" sz="4000" dirty="0">
              <a:ln>
                <a:solidFill>
                  <a:schemeClr val="bg1">
                    <a:alpha val="94000"/>
                  </a:schemeClr>
                </a:solidFill>
              </a:ln>
              <a:solidFill>
                <a:srgbClr val="FF0000"/>
              </a:solidFill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4000" dirty="0">
                <a:ln>
                  <a:solidFill>
                    <a:schemeClr val="bg1">
                      <a:alpha val="94000"/>
                    </a:schemeClr>
                  </a:solidFill>
                </a:ln>
                <a:solidFill>
                  <a:srgbClr val="FF0000"/>
                </a:solidFill>
                <a:latin typeface="Comic Sans MS" pitchFamily="66" charset="0"/>
                <a:cs typeface="Arial" charset="0"/>
              </a:rPr>
              <a:t>Hoy es </a:t>
            </a:r>
            <a:fld id="{547A8F08-4E97-4815-9C23-5989351D5EDB}" type="datetime2">
              <a:rPr lang="es-ES_tradnl" sz="4000">
                <a:ln>
                  <a:solidFill>
                    <a:schemeClr val="bg1">
                      <a:alpha val="94000"/>
                    </a:schemeClr>
                  </a:solidFill>
                </a:ln>
                <a:solidFill>
                  <a:srgbClr val="FF0000"/>
                </a:solidFill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miércoles, 11 de agosto de 2021</a:t>
            </a:fld>
            <a:endParaRPr lang="es-ES" sz="4000" dirty="0">
              <a:ln>
                <a:solidFill>
                  <a:schemeClr val="bg1">
                    <a:alpha val="94000"/>
                  </a:schemeClr>
                </a:solidFill>
              </a:ln>
              <a:solidFill>
                <a:srgbClr val="FF0000"/>
              </a:solidFill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3600" dirty="0">
                <a:ln>
                  <a:solidFill>
                    <a:schemeClr val="bg1">
                      <a:alpha val="94000"/>
                    </a:schemeClr>
                  </a:solidFill>
                </a:ln>
                <a:solidFill>
                  <a:srgbClr val="FF0000"/>
                </a:solidFill>
                <a:latin typeface="Comic Sans MS" pitchFamily="66" charset="0"/>
                <a:cs typeface="Arial" charset="0"/>
              </a:rPr>
              <a:t>Ahora mismo son las </a:t>
            </a:r>
            <a:fld id="{D4F074C5-9B07-4D47-A00C-C4AC33E005FE}" type="datetime10">
              <a:rPr lang="fr-FR" sz="3600">
                <a:ln>
                  <a:solidFill>
                    <a:schemeClr val="bg1">
                      <a:alpha val="94000"/>
                    </a:schemeClr>
                  </a:solidFill>
                </a:ln>
                <a:solidFill>
                  <a:srgbClr val="FF0000"/>
                </a:solidFill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19:12</a:t>
            </a:fld>
            <a:r>
              <a:rPr lang="fr-FR" sz="3600" dirty="0">
                <a:ln>
                  <a:solidFill>
                    <a:schemeClr val="bg1">
                      <a:alpha val="94000"/>
                    </a:schemeClr>
                  </a:solidFill>
                </a:ln>
                <a:solidFill>
                  <a:srgbClr val="FF0000"/>
                </a:solidFill>
                <a:latin typeface="Comic Sans MS" pitchFamily="66" charset="0"/>
                <a:cs typeface="Arial" charset="0"/>
              </a:rPr>
              <a:t> </a:t>
            </a:r>
            <a:r>
              <a:rPr lang="fr-FR" sz="3600" dirty="0" smtClean="0">
                <a:ln>
                  <a:solidFill>
                    <a:schemeClr val="bg1">
                      <a:alpha val="94000"/>
                    </a:schemeClr>
                  </a:solidFill>
                </a:ln>
                <a:solidFill>
                  <a:srgbClr val="FF0000"/>
                </a:solidFill>
                <a:latin typeface="Comic Sans MS" pitchFamily="66" charset="0"/>
                <a:cs typeface="Arial" charset="0"/>
              </a:rPr>
              <a:t>horas.</a:t>
            </a:r>
            <a:endParaRPr lang="fr-FR" sz="3600" dirty="0">
              <a:ln>
                <a:solidFill>
                  <a:schemeClr val="bg1">
                    <a:alpha val="94000"/>
                  </a:schemeClr>
                </a:solidFill>
              </a:ln>
              <a:solidFill>
                <a:srgbClr val="FF0000"/>
              </a:solidFill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endParaRPr lang="fr-FR" sz="36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268081" y="5611369"/>
            <a:ext cx="2008837" cy="93406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411848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EL CIPRES DE LOS PANTANOS -.ppsx 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 CIPRES DE LOS PANTANOS -.ppsx 1</Template>
  <TotalTime>8</TotalTime>
  <Words>232</Words>
  <Application>Microsoft Office PowerPoint</Application>
  <PresentationFormat>Presentación en pantalla (4:3)</PresentationFormat>
  <Paragraphs>17</Paragraphs>
  <Slides>41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41</vt:i4>
      </vt:variant>
    </vt:vector>
  </HeadingPairs>
  <TitlesOfParts>
    <vt:vector size="43" baseType="lpstr">
      <vt:lpstr>EL CIPRES DE LOS PANTANOS -.ppsx 1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4</cp:revision>
  <dcterms:created xsi:type="dcterms:W3CDTF">2021-08-11T17:04:55Z</dcterms:created>
  <dcterms:modified xsi:type="dcterms:W3CDTF">2021-08-11T17:13:54Z</dcterms:modified>
</cp:coreProperties>
</file>