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377" r:id="rId3"/>
    <p:sldId id="522" r:id="rId4"/>
    <p:sldId id="521" r:id="rId5"/>
    <p:sldId id="510" r:id="rId6"/>
    <p:sldId id="479" r:id="rId7"/>
    <p:sldId id="492" r:id="rId8"/>
    <p:sldId id="506" r:id="rId9"/>
    <p:sldId id="480" r:id="rId10"/>
    <p:sldId id="493" r:id="rId11"/>
    <p:sldId id="482" r:id="rId12"/>
    <p:sldId id="509" r:id="rId13"/>
    <p:sldId id="494" r:id="rId14"/>
    <p:sldId id="495" r:id="rId15"/>
    <p:sldId id="483" r:id="rId16"/>
    <p:sldId id="435" r:id="rId17"/>
    <p:sldId id="501" r:id="rId18"/>
    <p:sldId id="484" r:id="rId19"/>
    <p:sldId id="497" r:id="rId20"/>
    <p:sldId id="508" r:id="rId21"/>
    <p:sldId id="499" r:id="rId22"/>
    <p:sldId id="485" r:id="rId23"/>
    <p:sldId id="382" r:id="rId24"/>
    <p:sldId id="487" r:id="rId25"/>
    <p:sldId id="486" r:id="rId26"/>
    <p:sldId id="498" r:id="rId27"/>
    <p:sldId id="463" r:id="rId28"/>
    <p:sldId id="507" r:id="rId29"/>
    <p:sldId id="505" r:id="rId30"/>
    <p:sldId id="502" r:id="rId31"/>
    <p:sldId id="511" r:id="rId32"/>
    <p:sldId id="489" r:id="rId33"/>
    <p:sldId id="512" r:id="rId34"/>
    <p:sldId id="475" r:id="rId35"/>
    <p:sldId id="515" r:id="rId36"/>
    <p:sldId id="518" r:id="rId37"/>
    <p:sldId id="516" r:id="rId38"/>
    <p:sldId id="403" r:id="rId39"/>
    <p:sldId id="490" r:id="rId40"/>
    <p:sldId id="513" r:id="rId41"/>
    <p:sldId id="504" r:id="rId42"/>
    <p:sldId id="380" r:id="rId43"/>
    <p:sldId id="476" r:id="rId44"/>
    <p:sldId id="500" r:id="rId45"/>
    <p:sldId id="517" r:id="rId46"/>
    <p:sldId id="519" r:id="rId47"/>
    <p:sldId id="523" r:id="rId48"/>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834BB5YOxJPCg2Y6Mt0cQ==" hashData="MMzjxSWjW0tkftXlvawWJlqkcw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99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864" y="-48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10/09/2020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30"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31"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31"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6" y="1478711"/>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7" y="1478711"/>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3"/>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40" y="1418563"/>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40"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91" y="252325"/>
            <a:ext cx="3707641"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3" y="252323"/>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91" y="1326143"/>
            <a:ext cx="3707641"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5"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6"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60061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11"/>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1"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10/09/2020</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5.gif"/><Relationship Id="rId2" Type="http://schemas.openxmlformats.org/officeDocument/2006/relationships/image" Target="../media/image39.gif"/><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3.gif"/><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7.png"/><Relationship Id="rId18" Type="http://schemas.openxmlformats.org/officeDocument/2006/relationships/image" Target="../media/image50.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3.png"/><Relationship Id="rId11" Type="http://schemas.openxmlformats.org/officeDocument/2006/relationships/image" Target="../media/image46.png"/><Relationship Id="rId5" Type="http://schemas.openxmlformats.org/officeDocument/2006/relationships/hyperlink" Target="http://www.mispps.com/" TargetMode="External"/><Relationship Id="rId15" Type="http://schemas.openxmlformats.org/officeDocument/2006/relationships/image" Target="../media/image48.png"/><Relationship Id="rId10" Type="http://schemas.openxmlformats.org/officeDocument/2006/relationships/hyperlink" Target="https://www.facebook.com/mispps" TargetMode="External"/><Relationship Id="rId4" Type="http://schemas.openxmlformats.org/officeDocument/2006/relationships/image" Target="../media/image42.png"/><Relationship Id="rId9" Type="http://schemas.openxmlformats.org/officeDocument/2006/relationships/image" Target="../media/image4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El chocolate rosa que causa furor en quien lo prueba | Actualidad | LOS40  Méxic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925" y="-15106"/>
            <a:ext cx="11467479" cy="664013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srcRect/>
          <a:stretch>
            <a:fillRect/>
          </a:stretch>
        </p:blipFill>
        <p:spPr bwMode="auto">
          <a:xfrm rot="5400000">
            <a:off x="-3125757" y="3125766"/>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4" y="5185318"/>
            <a:ext cx="653929" cy="708754"/>
          </a:xfrm>
          <a:prstGeom prst="rect">
            <a:avLst/>
          </a:prstGeom>
          <a:noFill/>
          <a:ln w="38100">
            <a:solidFill>
              <a:srgbClr val="1CDEF8"/>
            </a:solidFill>
            <a:miter lim="800000"/>
            <a:headEnd/>
            <a:tailEnd/>
          </a:ln>
        </p:spPr>
      </p:pic>
      <p:sp>
        <p:nvSpPr>
          <p:cNvPr id="19" name="18 Rectángulo"/>
          <p:cNvSpPr/>
          <p:nvPr/>
        </p:nvSpPr>
        <p:spPr>
          <a:xfrm>
            <a:off x="2440724" y="42248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62799" y="866056"/>
            <a:ext cx="9396567"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chocolate</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perfecto existe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7"/>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6" y="174323"/>
            <a:ext cx="962617" cy="9858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10" advTm="8000">
        <p:checker/>
        <p:sndAc>
          <p:stSnd>
            <p:snd r:embed="rId2" name="Ernesto-Cortazar-Around-the-world.wav"/>
          </p:stSnd>
        </p:sndAc>
      </p:transition>
    </mc:Choice>
    <mc:Fallback>
      <p:transition advTm="8000">
        <p:checker/>
        <p:sndAc>
          <p:stSnd>
            <p:snd r:embed="rId2" name="Ernesto-Cortazar-Around-the-worl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chocolate rosa que causa furor en quien lo prueba | Actualidad | LOS40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925" y="-15106"/>
            <a:ext cx="11467479" cy="6640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674201"/>
      </p:ext>
    </p:extLst>
  </p:cSld>
  <p:clrMapOvr>
    <a:masterClrMapping/>
  </p:clrMapOvr>
  <mc:AlternateContent xmlns:mc="http://schemas.openxmlformats.org/markup-compatibility/2006">
    <mc:Choice xmlns:p14="http://schemas.microsoft.com/office/powerpoint/2010/main" Requires="p14">
      <p:transition spd="slow" p14:dur="2500" advTm="6000">
        <p:checker/>
      </p:transition>
    </mc:Choice>
    <mc:Fallback>
      <p:transition spd="slow" advTm="6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3722" y="1008410"/>
            <a:ext cx="7497538" cy="5016758"/>
          </a:xfrm>
          <a:prstGeom prst="rect">
            <a:avLst/>
          </a:prstGeom>
        </p:spPr>
        <p:txBody>
          <a:bodyPr wrap="square">
            <a:spAutoFit/>
          </a:bodyPr>
          <a:lstStyle/>
          <a:p>
            <a:r>
              <a:rPr lang="es-ES" sz="2800" dirty="0">
                <a:latin typeface="Jokerman" pitchFamily="82" charset="0"/>
              </a:rPr>
              <a:t>¿A quién no le gusta el chocolate? Con leche, negro, con frutos secos, blanco, con trocitos de naranja, en forma de chips integrados en una galleta perfecta... la lista es larga y deliciosa. Y es que, desde que el cacao llegó a Europa durante el 'descubrimiento' de América en 1492, los maestros cocineros han elaborado innumerables recetas que consiguen hacer las delicias de grandes y pequeños.</a:t>
            </a:r>
          </a:p>
          <a:p>
            <a:endParaRPr lang="es-ES" sz="2000" dirty="0">
              <a:latin typeface="Jokerman" pitchFamily="82" charset="0"/>
            </a:endParaRPr>
          </a:p>
          <a:p>
            <a:endParaRPr lang="es-ES" sz="2000" dirty="0">
              <a:latin typeface="Jokerman" pitchFamily="82" charset="0"/>
            </a:endParaRPr>
          </a:p>
        </p:txBody>
      </p:sp>
    </p:spTree>
    <p:extLst>
      <p:ext uri="{BB962C8B-B14F-4D97-AF65-F5344CB8AC3E}">
        <p14:creationId xmlns:p14="http://schemas.microsoft.com/office/powerpoint/2010/main" val="2023847492"/>
      </p:ext>
    </p:extLst>
  </p:cSld>
  <p:clrMapOvr>
    <a:masterClrMapping/>
  </p:clrMapOvr>
  <mc:AlternateContent xmlns:mc="http://schemas.openxmlformats.org/markup-compatibility/2006">
    <mc:Choice xmlns:p14="http://schemas.microsoft.com/office/powerpoint/2010/main" Requires="p14">
      <p:transition spd="slow" p14:dur="2500" advTm="33000">
        <p:checker/>
      </p:transition>
    </mc:Choice>
    <mc:Fallback>
      <p:transition spd="slow" advTm="33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l chocolate rosa que causa furor en quien lo prueba | Actualidad | LOS40  México"/>
          <p:cNvPicPr>
            <a:picLocks noChangeAspect="1" noChangeArrowheads="1"/>
          </p:cNvPicPr>
          <p:nvPr/>
        </p:nvPicPr>
        <p:blipFill rotWithShape="1">
          <a:blip r:embed="rId2">
            <a:extLst>
              <a:ext uri="{28A0092B-C50C-407E-A947-70E740481C1C}">
                <a14:useLocalDpi xmlns:a14="http://schemas.microsoft.com/office/drawing/2010/main" val="0"/>
              </a:ext>
            </a:extLst>
          </a:blip>
          <a:srcRect l="27906" t="37491" r="35381" b="34700"/>
          <a:stretch/>
        </p:blipFill>
        <p:spPr bwMode="auto">
          <a:xfrm>
            <a:off x="0" y="-11956"/>
            <a:ext cx="11269663" cy="6349256"/>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El chocolate rosa que causa furor en quien lo prueba | Actualidad | LOS40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925" y="-15106"/>
            <a:ext cx="11467479" cy="6640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26879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86360" y="1008412"/>
            <a:ext cx="8640960" cy="4154984"/>
          </a:xfrm>
          <a:prstGeom prst="rect">
            <a:avLst/>
          </a:prstGeom>
        </p:spPr>
        <p:txBody>
          <a:bodyPr wrap="square">
            <a:spAutoFit/>
          </a:bodyPr>
          <a:lstStyle/>
          <a:p>
            <a:pPr algn="ctr"/>
            <a:r>
              <a:rPr lang="es-ES" sz="4400" dirty="0">
                <a:latin typeface="Jokerman" pitchFamily="82" charset="0"/>
              </a:rPr>
              <a:t>¿Un chocolate rosa totalmente natural? ¿Cuál es el truco? ¿Seguro que no tiene colorantes? Y lo más importante, ¿Cuándo podremos probarlo?</a:t>
            </a:r>
          </a:p>
        </p:txBody>
      </p:sp>
    </p:spTree>
    <p:extLst>
      <p:ext uri="{BB962C8B-B14F-4D97-AF65-F5344CB8AC3E}">
        <p14:creationId xmlns:p14="http://schemas.microsoft.com/office/powerpoint/2010/main" val="619317749"/>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misterio' del chocolate rosa: esto es lo que lleva la variedad más  'exótica' del supermerc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85" y="2"/>
            <a:ext cx="11248479" cy="6329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0210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Qué es un foodie y por qué comen cosas raras (chocolate con vino, lo  último) - elEconomista.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5" y="1"/>
            <a:ext cx="11257608" cy="6303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65766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94471" y="504354"/>
            <a:ext cx="7929106" cy="4832092"/>
          </a:xfrm>
          <a:prstGeom prst="rect">
            <a:avLst/>
          </a:prstGeom>
        </p:spPr>
        <p:txBody>
          <a:bodyPr wrap="square">
            <a:spAutoFit/>
          </a:bodyPr>
          <a:lstStyle/>
          <a:p>
            <a:pPr algn="just"/>
            <a:endParaRPr lang="es-ES" sz="2800" dirty="0">
              <a:latin typeface="Jokerman" pitchFamily="82" charset="0"/>
            </a:endParaRPr>
          </a:p>
          <a:p>
            <a:pPr algn="just"/>
            <a:endParaRPr lang="es-ES" sz="2800" dirty="0">
              <a:latin typeface="Jokerman" pitchFamily="82" charset="0"/>
            </a:endParaRPr>
          </a:p>
          <a:p>
            <a:pPr algn="just"/>
            <a:r>
              <a:rPr lang="es-ES" sz="2800" dirty="0">
                <a:latin typeface="Jokerman" pitchFamily="82" charset="0"/>
              </a:rPr>
              <a:t>Podríamos pensar que ya hemos alcanzado el súmmum, la perfección hecha tableta... y, sin embargo, estaríamos equivocados. O eso es lo que aseguran los científicos de la empresa suiza Barry </a:t>
            </a:r>
            <a:r>
              <a:rPr lang="es-ES" sz="2800" dirty="0" err="1">
                <a:latin typeface="Jokerman" pitchFamily="82" charset="0"/>
              </a:rPr>
              <a:t>Callebaut</a:t>
            </a:r>
            <a:r>
              <a:rPr lang="es-ES" sz="2800" dirty="0">
                <a:latin typeface="Jokerman" pitchFamily="82" charset="0"/>
              </a:rPr>
              <a:t>, que acaban de presentar un tipo de chocolate totalmente diferente a lo que hayamos visto antes. Se trata de un tipo de chocolate absolutamente natural... pero es rosa.</a:t>
            </a:r>
          </a:p>
        </p:txBody>
      </p:sp>
    </p:spTree>
    <p:extLst>
      <p:ext uri="{BB962C8B-B14F-4D97-AF65-F5344CB8AC3E}">
        <p14:creationId xmlns:p14="http://schemas.microsoft.com/office/powerpoint/2010/main" val="2057341908"/>
      </p:ext>
    </p:extLst>
  </p:cSld>
  <p:clrMapOvr>
    <a:masterClrMapping/>
  </p:clrMapOvr>
  <mc:AlternateContent xmlns:mc="http://schemas.openxmlformats.org/markup-compatibility/2006">
    <mc:Choice xmlns:p14="http://schemas.microsoft.com/office/powerpoint/2010/main" Requires="p14">
      <p:transition spd="slow" p14:dur="2500" advTm="37000">
        <p:checker/>
      </p:transition>
    </mc:Choice>
    <mc:Fallback>
      <p:transition spd="slow" advTm="37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lega el KitKat rosa hecho con chocolate ruby - inNaturale"/>
          <p:cNvSpPr>
            <a:spLocks noChangeAspect="1" noChangeArrowheads="1"/>
          </p:cNvSpPr>
          <p:nvPr/>
        </p:nvSpPr>
        <p:spPr bwMode="auto">
          <a:xfrm>
            <a:off x="155577" y="-14446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lega el KitKat rosa hecho con chocolate ruby - inNaturale"/>
          <p:cNvSpPr>
            <a:spLocks noChangeAspect="1" noChangeArrowheads="1"/>
          </p:cNvSpPr>
          <p:nvPr/>
        </p:nvSpPr>
        <p:spPr bwMode="auto">
          <a:xfrm>
            <a:off x="307975" y="794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4" name="Picture 6" descr="Había tres clases de chocolate. Han inventado una nueva, es rosa y acaba de  llegar a Esp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335" y="7940"/>
            <a:ext cx="11430001"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99720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471960" y="432346"/>
            <a:ext cx="914401" cy="56086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AutoShape 2" descr="PELADILLAS DE CHOCOLATE ROSA (CAJA DE 1 KG)"/>
          <p:cNvSpPr>
            <a:spLocks noChangeAspect="1" noChangeArrowheads="1"/>
          </p:cNvSpPr>
          <p:nvPr/>
        </p:nvSpPr>
        <p:spPr bwMode="auto">
          <a:xfrm>
            <a:off x="155577" y="-14446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PELADILLAS DE CHOCOLATE ROSA (CAJA DE 1 KG)"/>
          <p:cNvSpPr>
            <a:spLocks noChangeAspect="1" noChangeArrowheads="1"/>
          </p:cNvSpPr>
          <p:nvPr/>
        </p:nvSpPr>
        <p:spPr bwMode="auto">
          <a:xfrm>
            <a:off x="307975" y="794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8438" name="Picture 6" descr="Donuts con chocolate rosa | Dulce Imaginativa | Chocolate, Donuts, Hacer  choco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358" y="432348"/>
            <a:ext cx="9361040" cy="560862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86768" y="974503"/>
            <a:ext cx="2501776" cy="4524315"/>
          </a:xfrm>
          <a:prstGeom prst="rect">
            <a:avLst/>
          </a:prstGeom>
        </p:spPr>
        <p:txBody>
          <a:bodyPr wrap="square">
            <a:spAutoFit/>
          </a:bodyPr>
          <a:lstStyle/>
          <a:p>
            <a:pPr algn="ctr"/>
            <a:r>
              <a:rPr lang="es-ES" sz="3200" dirty="0">
                <a:latin typeface="Jokerman" pitchFamily="82" charset="0"/>
              </a:rPr>
              <a:t>Han hecho falta 80 años para que alguien lograse otro tipo de chocolate</a:t>
            </a:r>
          </a:p>
        </p:txBody>
      </p:sp>
      <p:pic>
        <p:nvPicPr>
          <p:cNvPr id="7"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19049" y="-7826"/>
            <a:ext cx="11269663" cy="640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8767354"/>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onoces el chocolate rosa completamente natural? | Hosteleriasalamanca.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16469"/>
            <a:ext cx="11430001" cy="635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37212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ubí Chocolate Barra Rosa de Lujo Chocolate RB1 Cacao | eB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2862"/>
            <a:ext cx="11269664" cy="6548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62999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ómo es el nuevo chocolate rosa Ruby? ¿Se puede comprar? - Código Ún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83040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10494" y="1479911"/>
            <a:ext cx="7272808" cy="3970318"/>
          </a:xfrm>
          <a:prstGeom prst="rect">
            <a:avLst/>
          </a:prstGeom>
        </p:spPr>
        <p:txBody>
          <a:bodyPr wrap="square">
            <a:spAutoFit/>
          </a:bodyPr>
          <a:lstStyle/>
          <a:p>
            <a:pPr algn="just"/>
            <a:r>
              <a:rPr lang="es-ES" sz="2800" dirty="0">
                <a:latin typeface="Jokerman" pitchFamily="82" charset="0"/>
              </a:rPr>
              <a:t>Sí, has leído bien, se trata de un chocolate sin aditivos ni colorantes cuyo color original es rosado. Por cierto, la última vez que se presentó un chocolate de un color diferente fue hace exactamente 80 años, cuando a alguien se le ocurrió la original idea de mezclar manteca de cacao con sólidos de leche: nacía el chocolate blanco.</a:t>
            </a:r>
          </a:p>
        </p:txBody>
      </p:sp>
    </p:spTree>
    <p:extLst>
      <p:ext uri="{BB962C8B-B14F-4D97-AF65-F5344CB8AC3E}">
        <p14:creationId xmlns:p14="http://schemas.microsoft.com/office/powerpoint/2010/main" val="477635286"/>
      </p:ext>
    </p:extLst>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El chocolate rosa que causa furor en quien lo prueba | Actualidad | LOS40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1" y="-52388"/>
            <a:ext cx="11301016" cy="6704226"/>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9860955" y="-5854"/>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Rectángulo"/>
          <p:cNvSpPr/>
          <p:nvPr/>
        </p:nvSpPr>
        <p:spPr>
          <a:xfrm>
            <a:off x="8452247" y="-5854"/>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Rectángulo"/>
          <p:cNvSpPr/>
          <p:nvPr/>
        </p:nvSpPr>
        <p:spPr>
          <a:xfrm>
            <a:off x="7043539" y="-5854"/>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7" name="16 Rectángulo"/>
          <p:cNvSpPr/>
          <p:nvPr/>
        </p:nvSpPr>
        <p:spPr>
          <a:xfrm>
            <a:off x="5634831" y="10170"/>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8" name="17 Rectángulo"/>
          <p:cNvSpPr/>
          <p:nvPr/>
        </p:nvSpPr>
        <p:spPr>
          <a:xfrm>
            <a:off x="4226124" y="10170"/>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9" name="18 Rectángulo"/>
          <p:cNvSpPr/>
          <p:nvPr/>
        </p:nvSpPr>
        <p:spPr>
          <a:xfrm>
            <a:off x="2810966" y="-5854"/>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0" name="19 Rectángulo"/>
          <p:cNvSpPr/>
          <p:nvPr/>
        </p:nvSpPr>
        <p:spPr>
          <a:xfrm>
            <a:off x="1402258" y="21456"/>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1" name="20 Rectángulo"/>
          <p:cNvSpPr/>
          <p:nvPr/>
        </p:nvSpPr>
        <p:spPr>
          <a:xfrm>
            <a:off x="-6450" y="21456"/>
            <a:ext cx="1408708" cy="6337300"/>
          </a:xfrm>
          <a:prstGeom prst="rect">
            <a:avLst/>
          </a:prstGeom>
          <a:solidFill>
            <a:srgbClr val="FF0000">
              <a:alpha val="44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9"/>
                                        </p:tgtEl>
                                      </p:cBhvr>
                                    </p:animEffect>
                                    <p:set>
                                      <p:cBhvr>
                                        <p:cTn id="22" dur="1" fill="hold">
                                          <p:stCondLst>
                                            <p:cond delay="4999"/>
                                          </p:stCondLst>
                                        </p:cTn>
                                        <p:tgtEl>
                                          <p:spTgt spid="1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20"/>
                                        </p:tgtEl>
                                      </p:cBhvr>
                                    </p:animEffect>
                                    <p:set>
                                      <p:cBhvr>
                                        <p:cTn id="25" dur="1" fill="hold">
                                          <p:stCondLst>
                                            <p:cond delay="4999"/>
                                          </p:stCondLst>
                                        </p:cTn>
                                        <p:tgtEl>
                                          <p:spTgt spid="2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21"/>
                                        </p:tgtEl>
                                      </p:cBhvr>
                                    </p:animEffect>
                                    <p:set>
                                      <p:cBhvr>
                                        <p:cTn id="28"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os helados Magnum se visten de rosa con una nueva variante de chocolate  Ruby | Marketing Direc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552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85857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42543" y="1656479"/>
            <a:ext cx="7353522" cy="3970318"/>
          </a:xfrm>
          <a:prstGeom prst="rect">
            <a:avLst/>
          </a:prstGeom>
        </p:spPr>
        <p:txBody>
          <a:bodyPr wrap="square">
            <a:spAutoFit/>
          </a:bodyPr>
          <a:lstStyle/>
          <a:p>
            <a:pPr algn="just"/>
            <a:r>
              <a:rPr lang="es-ES" sz="2800" dirty="0">
                <a:latin typeface="Jokerman" pitchFamily="82" charset="0"/>
              </a:rPr>
              <a:t>Este chocolate rosa proviene del haba o semilla del cacao Ruby, y ha sido presentado al mundo en un evento especial que ha tenido lugar en </a:t>
            </a:r>
            <a:r>
              <a:rPr lang="es-ES" sz="2800" dirty="0" err="1">
                <a:latin typeface="Jokerman" pitchFamily="82" charset="0"/>
              </a:rPr>
              <a:t>Shangai</a:t>
            </a:r>
            <a:r>
              <a:rPr lang="es-ES" sz="2800" dirty="0">
                <a:latin typeface="Jokerman" pitchFamily="82" charset="0"/>
              </a:rPr>
              <a:t> este martes. Y ojo, porque no se trata de una diferencia meramente estética, el cacao Ruby tiene un sabor muy particular, algo frutado. Según asegura la compañía en su nota de prensa:</a:t>
            </a:r>
          </a:p>
        </p:txBody>
      </p:sp>
    </p:spTree>
    <p:extLst>
      <p:ext uri="{BB962C8B-B14F-4D97-AF65-F5344CB8AC3E}">
        <p14:creationId xmlns:p14="http://schemas.microsoft.com/office/powerpoint/2010/main" val="1027801413"/>
      </p:ext>
    </p:extLst>
  </p:cSld>
  <p:clrMapOvr>
    <a:masterClrMapping/>
  </p:clrMapOvr>
  <mc:AlternateContent xmlns:mc="http://schemas.openxmlformats.org/markup-compatibility/2006">
    <mc:Choice xmlns:p14="http://schemas.microsoft.com/office/powerpoint/2010/main" Requires="p14">
      <p:transition spd="slow" p14:dur="2500" advTm="21000">
        <p:checker/>
      </p:transition>
    </mc:Choice>
    <mc:Fallback>
      <p:transition spd="slow" advTm="21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hocolate rosado - Diario El Sol. Mendoza, Argenti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72" y="432350"/>
            <a:ext cx="10153128" cy="544799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a14="http://schemas.microsoft.com/office/drawing/2010/main" val="0"/>
              </a:ext>
            </a:extLst>
          </a:blip>
          <a:srcRect/>
          <a:stretch>
            <a:fillRect/>
          </a:stretch>
        </p:blipFill>
        <p:spPr bwMode="auto">
          <a:xfrm>
            <a:off x="0" y="4812"/>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0154917"/>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Ernesto-Cortazar-Dying-Of-Love.wav"/>
          </p:stSnd>
        </p:sndAc>
      </p:transition>
    </mc:Choice>
    <mc:Fallback>
      <p:transition spd="slow" advTm="8000">
        <p:checker/>
        <p:sndAc>
          <p:stSnd>
            <p:snd r:embed="rId2" name="Ernesto-Cortazar-Dying-Of-Love.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onas con baño de chocolate rosa | Jumbo A la Car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2" y="-844699"/>
            <a:ext cx="11254904" cy="7503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881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lega a México el primer chocolate naturalmente rosa | Publimetro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0" y="-359742"/>
            <a:ext cx="11430001"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8074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70535" y="1656485"/>
            <a:ext cx="7425530" cy="3539430"/>
          </a:xfrm>
          <a:prstGeom prst="rect">
            <a:avLst/>
          </a:prstGeom>
        </p:spPr>
        <p:txBody>
          <a:bodyPr wrap="square">
            <a:spAutoFit/>
          </a:bodyPr>
          <a:lstStyle/>
          <a:p>
            <a:pPr algn="just"/>
            <a:r>
              <a:rPr lang="es-ES" sz="2800" dirty="0">
                <a:latin typeface="Jokerman" pitchFamily="82" charset="0"/>
              </a:rPr>
              <a:t>El cuarto tipo de chocolate ofrece una experiencia totalmente nueva en cuanto a sabor, que no es amargo, lechoso o dulce, sino una mezcla entre la </a:t>
            </a:r>
            <a:r>
              <a:rPr lang="es-ES" sz="2800" dirty="0" err="1">
                <a:latin typeface="Jokerman" pitchFamily="82" charset="0"/>
              </a:rPr>
              <a:t>frutosidad</a:t>
            </a:r>
            <a:r>
              <a:rPr lang="es-ES" sz="2800" dirty="0">
                <a:latin typeface="Jokerman" pitchFamily="82" charset="0"/>
              </a:rPr>
              <a:t> de las bayas y una suavidad deliciosa. Eso sí, para crear el chocolate Ruby no hemos añadido ni bayas, ni sabor a baya o colorante.</a:t>
            </a:r>
          </a:p>
        </p:txBody>
      </p:sp>
    </p:spTree>
    <p:extLst>
      <p:ext uri="{BB962C8B-B14F-4D97-AF65-F5344CB8AC3E}">
        <p14:creationId xmlns:p14="http://schemas.microsoft.com/office/powerpoint/2010/main" val="1964346516"/>
      </p:ext>
    </p:extLst>
  </p:cSld>
  <p:clrMapOvr>
    <a:masterClrMapping/>
  </p:clrMapOvr>
  <mc:AlternateContent xmlns:mc="http://schemas.openxmlformats.org/markup-compatibility/2006">
    <mc:Choice xmlns:p14="http://schemas.microsoft.com/office/powerpoint/2010/main" Requires="p14">
      <p:transition spd="slow" p14:dur="2500" advTm="16000">
        <p:checker/>
      </p:transition>
    </mc:Choice>
    <mc:Fallback>
      <p:transition spd="slow" advTm="16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allebaut Ruby: ¡llegó el chocolate r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315" y="-503756"/>
            <a:ext cx="12161883" cy="6841059"/>
          </a:xfrm>
          <a:prstGeom prst="rect">
            <a:avLst/>
          </a:prstGeom>
          <a:noFill/>
          <a:extLst>
            <a:ext uri="{909E8E84-426E-40DD-AFC4-6F175D3DCCD1}">
              <a14:hiddenFill xmlns:a14="http://schemas.microsoft.com/office/drawing/2010/main">
                <a:solidFill>
                  <a:srgbClr val="FFFFFF"/>
                </a:solidFill>
              </a14:hiddenFill>
            </a:ext>
          </a:extLst>
        </p:spPr>
      </p:pic>
      <p:sp>
        <p:nvSpPr>
          <p:cNvPr id="5" name="4 Marco"/>
          <p:cNvSpPr/>
          <p:nvPr/>
        </p:nvSpPr>
        <p:spPr>
          <a:xfrm>
            <a:off x="4763" y="-125189"/>
            <a:ext cx="11269663" cy="990204"/>
          </a:xfrm>
          <a:prstGeom prst="frame">
            <a:avLst>
              <a:gd name="adj1" fmla="val 36030"/>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Marco"/>
          <p:cNvSpPr/>
          <p:nvPr/>
        </p:nvSpPr>
        <p:spPr>
          <a:xfrm>
            <a:off x="4763" y="1056221"/>
            <a:ext cx="11269663" cy="990204"/>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112435"/>
            <a:ext cx="11269663" cy="990204"/>
          </a:xfrm>
          <a:prstGeom prst="frame">
            <a:avLst>
              <a:gd name="adj1" fmla="val 36030"/>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234664"/>
            <a:ext cx="11269663" cy="990202"/>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4290885"/>
            <a:ext cx="11269663" cy="990202"/>
          </a:xfrm>
          <a:prstGeom prst="frame">
            <a:avLst>
              <a:gd name="adj1" fmla="val 36030"/>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5347100"/>
            <a:ext cx="11269663" cy="990202"/>
          </a:xfrm>
          <a:prstGeom prst="frame">
            <a:avLst>
              <a:gd name="adj1" fmla="val 36030"/>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53" presetClass="entr" presetSubtype="16" fill="hold" nodeType="withEffect">
                                  <p:stCondLst>
                                    <p:cond delay="15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1750" fill="hold"/>
                                        <p:tgtEl>
                                          <p:spTgt spid="11"/>
                                        </p:tgtEl>
                                        <p:attrNameLst>
                                          <p:attrName>ppt_w</p:attrName>
                                        </p:attrNameLst>
                                      </p:cBhvr>
                                      <p:tavLst>
                                        <p:tav tm="0">
                                          <p:val>
                                            <p:fltVal val="0"/>
                                          </p:val>
                                        </p:tav>
                                        <p:tav tm="100000">
                                          <p:val>
                                            <p:strVal val="#ppt_w"/>
                                          </p:val>
                                        </p:tav>
                                      </p:tavLst>
                                    </p:anim>
                                    <p:anim calcmode="lin" valueType="num">
                                      <p:cBhvr>
                                        <p:cTn id="26" dur="1750" fill="hold"/>
                                        <p:tgtEl>
                                          <p:spTgt spid="11"/>
                                        </p:tgtEl>
                                        <p:attrNameLst>
                                          <p:attrName>ppt_h</p:attrName>
                                        </p:attrNameLst>
                                      </p:cBhvr>
                                      <p:tavLst>
                                        <p:tav tm="0">
                                          <p:val>
                                            <p:fltVal val="0"/>
                                          </p:val>
                                        </p:tav>
                                        <p:tav tm="100000">
                                          <p:val>
                                            <p:strVal val="#ppt_h"/>
                                          </p:val>
                                        </p:tav>
                                      </p:tavLst>
                                    </p:anim>
                                    <p:animEffect transition="in" filter="fade">
                                      <p:cBhvr>
                                        <p:cTn id="27" dur="1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hocolate rosa: la variedad natural que podría revolucionar la forma de  comerlo | Not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684" y="0"/>
            <a:ext cx="11563350" cy="6638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42714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890418" y="936402"/>
            <a:ext cx="8526511" cy="4832092"/>
          </a:xfrm>
          <a:prstGeom prst="rect">
            <a:avLst/>
          </a:prstGeom>
        </p:spPr>
        <p:txBody>
          <a:bodyPr wrap="square">
            <a:spAutoFit/>
          </a:bodyPr>
          <a:lstStyle/>
          <a:p>
            <a:pPr algn="just"/>
            <a:r>
              <a:rPr lang="es-ES" sz="2800" dirty="0">
                <a:latin typeface="Jokerman" pitchFamily="82" charset="0"/>
              </a:rPr>
              <a:t>¿Por qué no hemos oído hablar antes del chocolate rosa antes?</a:t>
            </a:r>
          </a:p>
          <a:p>
            <a:pPr algn="just"/>
            <a:r>
              <a:rPr lang="es-ES" sz="2800" dirty="0">
                <a:latin typeface="Jokerman" pitchFamily="82" charset="0"/>
              </a:rPr>
              <a:t>¿Cuál es el truco? Como uno de los portavoces de la chocolatera ha explicado a la web </a:t>
            </a:r>
            <a:r>
              <a:rPr lang="es-ES" sz="2800" dirty="0" err="1">
                <a:latin typeface="Jokerman" pitchFamily="82" charset="0"/>
              </a:rPr>
              <a:t>Today</a:t>
            </a:r>
            <a:r>
              <a:rPr lang="es-ES" sz="2800" dirty="0">
                <a:latin typeface="Jokerman" pitchFamily="82" charset="0"/>
              </a:rPr>
              <a:t>, la semilla Ruby crece en países como Ecuador, Brasil y Costa de Marfil, pero se necesita un tipo de semilla concreta, así de crípticos han sido sus creadores. De este modo, siguiendo un proceso único que conserva sus propiedades cromáticas, consiguen elaborar el chocolate rosa sin que pierda color. Sin aditivos.</a:t>
            </a:r>
          </a:p>
        </p:txBody>
      </p:sp>
    </p:spTree>
    <p:extLst>
      <p:ext uri="{BB962C8B-B14F-4D97-AF65-F5344CB8AC3E}">
        <p14:creationId xmlns:p14="http://schemas.microsoft.com/office/powerpoint/2010/main" val="2484834418"/>
      </p:ext>
    </p:extLst>
  </p:cSld>
  <p:clrMapOvr>
    <a:masterClrMapping/>
  </p:clrMapOvr>
  <mc:AlternateContent xmlns:mc="http://schemas.openxmlformats.org/markup-compatibility/2006">
    <mc:Choice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mpresas: Nestlé amplia el surtido de chocolate rosa tras causar sensación  | NOTICIAS GESTIÓN PER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 y="-26988"/>
            <a:ext cx="12212902" cy="6580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58463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hocolate rosa, versión con glamour y tradición ancestral | Minuto Neuqu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3" y="0"/>
            <a:ext cx="11265670" cy="6336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75544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90439" y="276575"/>
            <a:ext cx="1728192" cy="57473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482" name="Picture 2" descr="Donuts con Glaseado Rosa Receta | Glaseado rosa, Receta de donuts, Recetas  de glaseados"/>
          <p:cNvPicPr>
            <a:picLocks noChangeAspect="1" noChangeArrowheads="1"/>
          </p:cNvPicPr>
          <p:nvPr/>
        </p:nvPicPr>
        <p:blipFill rotWithShape="1">
          <a:blip r:embed="rId2">
            <a:extLst>
              <a:ext uri="{28A0092B-C50C-407E-A947-70E740481C1C}">
                <a14:useLocalDpi xmlns:a14="http://schemas.microsoft.com/office/drawing/2010/main" val="0"/>
              </a:ext>
            </a:extLst>
          </a:blip>
          <a:srcRect l="-112" t="-2729" r="3895" b="15431"/>
          <a:stretch/>
        </p:blipFill>
        <p:spPr bwMode="auto">
          <a:xfrm>
            <a:off x="2168329" y="132408"/>
            <a:ext cx="8747323" cy="589148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69803" y="1062211"/>
            <a:ext cx="2376263" cy="4031873"/>
          </a:xfrm>
          <a:prstGeom prst="rect">
            <a:avLst/>
          </a:prstGeom>
        </p:spPr>
        <p:txBody>
          <a:bodyPr wrap="square">
            <a:spAutoFit/>
          </a:bodyPr>
          <a:lstStyle/>
          <a:p>
            <a:pPr algn="ctr"/>
            <a:r>
              <a:rPr lang="es-ES" sz="3200" dirty="0">
                <a:latin typeface="Jokerman" pitchFamily="82" charset="0"/>
              </a:rPr>
              <a:t>Ni colorantes o aditivos: el chocolate rosa es totalmente natural</a:t>
            </a:r>
          </a:p>
        </p:txBody>
      </p:sp>
      <p:pic>
        <p:nvPicPr>
          <p:cNvPr id="5"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1367" y="-47376"/>
            <a:ext cx="11326913" cy="640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6016336"/>
      </p:ext>
    </p:extLst>
  </p:cSld>
  <p:clrMapOvr>
    <a:masterClrMapping/>
  </p:clrMapOvr>
  <mc:AlternateContent xmlns:mc="http://schemas.openxmlformats.org/markup-compatibility/2006">
    <mc:Choice xmlns:p14="http://schemas.microsoft.com/office/powerpoint/2010/main" Requires="p14">
      <p:transition spd="slow" p14:dur="2500" advTm="12000">
        <p:checker/>
      </p:transition>
    </mc:Choice>
    <mc:Fallback>
      <p:transition spd="slow" advTm="12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e la Pantera rosa al chocolate rosa | Noticias de Divulgación en Heraldo.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92075"/>
            <a:ext cx="11430001"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36557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uby, el chocolate r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9768"/>
            <a:ext cx="5346799" cy="67174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Ruby, el chocolate r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346797" y="-406249"/>
            <a:ext cx="5922864" cy="671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75838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STEL DE CHOCOLATE CON PIRULETAS DE CHOCOLATE"/>
          <p:cNvPicPr>
            <a:picLocks noChangeAspect="1" noChangeArrowheads="1"/>
          </p:cNvPicPr>
          <p:nvPr/>
        </p:nvPicPr>
        <p:blipFill rotWithShape="1">
          <a:blip r:embed="rId2">
            <a:extLst>
              <a:ext uri="{28A0092B-C50C-407E-A947-70E740481C1C}">
                <a14:useLocalDpi xmlns:a14="http://schemas.microsoft.com/office/drawing/2010/main" val="0"/>
              </a:ext>
            </a:extLst>
          </a:blip>
          <a:srcRect b="9530"/>
          <a:stretch/>
        </p:blipFill>
        <p:spPr bwMode="auto">
          <a:xfrm>
            <a:off x="-1" y="2"/>
            <a:ext cx="11269664" cy="6380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82894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40472" y="1944516"/>
            <a:ext cx="6696743" cy="3539430"/>
          </a:xfrm>
          <a:prstGeom prst="rect">
            <a:avLst/>
          </a:prstGeom>
        </p:spPr>
        <p:txBody>
          <a:bodyPr wrap="square">
            <a:spAutoFit/>
          </a:bodyPr>
          <a:lstStyle/>
          <a:p>
            <a:pPr algn="just"/>
            <a:r>
              <a:rPr lang="es-ES" sz="2800" dirty="0">
                <a:latin typeface="Jokerman" pitchFamily="82" charset="0"/>
              </a:rPr>
              <a:t>No obstante, el último grito en innovación cromática vino de la mano de </a:t>
            </a:r>
            <a:r>
              <a:rPr lang="es-ES" sz="2800" dirty="0" err="1">
                <a:latin typeface="Jokerman" pitchFamily="82" charset="0"/>
              </a:rPr>
              <a:t>Nestle</a:t>
            </a:r>
            <a:r>
              <a:rPr lang="es-ES" sz="2800" dirty="0">
                <a:latin typeface="Jokerman" pitchFamily="82" charset="0"/>
              </a:rPr>
              <a:t>, que introdujo el chocolate blanco en los años 30, aunque en realidad se trata de un derivado del cacao que emplea sustancias añadidas para dotarle de ese característico color marfil.</a:t>
            </a:r>
          </a:p>
        </p:txBody>
      </p:sp>
    </p:spTree>
    <p:extLst>
      <p:ext uri="{BB962C8B-B14F-4D97-AF65-F5344CB8AC3E}">
        <p14:creationId xmlns:p14="http://schemas.microsoft.com/office/powerpoint/2010/main" val="1127865872"/>
      </p:ext>
    </p:extLst>
  </p:cSld>
  <p:clrMapOvr>
    <a:masterClrMapping/>
  </p:clrMapOvr>
  <mc:AlternateContent xmlns:mc="http://schemas.openxmlformats.org/markup-compatibility/2006">
    <mc:Choice xmlns:p14="http://schemas.microsoft.com/office/powerpoint/2010/main" Requires="p14">
      <p:transition spd="slow" p14:dur="2500" advTm="16000">
        <p:checker/>
      </p:transition>
    </mc:Choice>
    <mc:Fallback>
      <p:transition spd="slow" advTm="16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aciendo chocolatinas diy de colores para peques con Chocolate P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89" y="2"/>
            <a:ext cx="11296452" cy="6401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03299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ómo es el nuevo chocolate rosa Ruby? ¿Se puede comprar? - Código Único"/>
          <p:cNvPicPr>
            <a:picLocks noChangeAspect="1" noChangeArrowheads="1"/>
          </p:cNvPicPr>
          <p:nvPr/>
        </p:nvPicPr>
        <p:blipFill rotWithShape="1">
          <a:blip r:embed="rId2">
            <a:extLst>
              <a:ext uri="{28A0092B-C50C-407E-A947-70E740481C1C}">
                <a14:useLocalDpi xmlns:a14="http://schemas.microsoft.com/office/drawing/2010/main" val="0"/>
              </a:ext>
            </a:extLst>
          </a:blip>
          <a:srcRect l="10412" t="11564" r="16961" b="17606"/>
          <a:stretch/>
        </p:blipFill>
        <p:spPr bwMode="auto">
          <a:xfrm>
            <a:off x="2898527" y="432346"/>
            <a:ext cx="7848872" cy="547353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0" y="-89602"/>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Rectángulo"/>
          <p:cNvSpPr/>
          <p:nvPr/>
        </p:nvSpPr>
        <p:spPr>
          <a:xfrm>
            <a:off x="481907" y="432346"/>
            <a:ext cx="2416620" cy="54735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81908" y="720381"/>
            <a:ext cx="2632646" cy="4893647"/>
          </a:xfrm>
          <a:prstGeom prst="rect">
            <a:avLst/>
          </a:prstGeom>
        </p:spPr>
        <p:txBody>
          <a:bodyPr wrap="square">
            <a:spAutoFit/>
          </a:bodyPr>
          <a:lstStyle/>
          <a:p>
            <a:r>
              <a:rPr lang="es-ES" sz="2400" dirty="0">
                <a:latin typeface="Jokerman" pitchFamily="82" charset="0"/>
              </a:rPr>
              <a:t>Este descubrimiento constituye todo un hito para la industria chocolatera, que ve así cómo llega el cuarto color al chocolate, tras el negro, el marrón y el blanco.</a:t>
            </a:r>
          </a:p>
        </p:txBody>
      </p:sp>
    </p:spTree>
    <p:extLst>
      <p:ext uri="{BB962C8B-B14F-4D97-AF65-F5344CB8AC3E}">
        <p14:creationId xmlns:p14="http://schemas.microsoft.com/office/powerpoint/2010/main" val="1011641421"/>
      </p:ext>
    </p:extLst>
  </p:cSld>
  <p:clrMapOvr>
    <a:masterClrMapping/>
  </p:clrMapOvr>
  <p:transition spd="slow" advClick="0" advTm="18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1588"/>
            <a:ext cx="11272838" cy="6340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descr="Oblea Del Chocolate Y Crema Blanca Derretida De La Vainilla - Vector El  Fondo Ilustración del Vector - Ilustración de vector, blanca: 9245906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74" y="-503758"/>
            <a:ext cx="11269663" cy="7316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35533"/>
      </p:ext>
    </p:extLst>
  </p:cSld>
  <p:clrMapOvr>
    <a:masterClrMapping/>
  </p:clrMapOvr>
  <mc:AlternateContent xmlns:mc="http://schemas.openxmlformats.org/markup-compatibility/2006">
    <mc:Choice xmlns:p14="http://schemas.microsoft.com/office/powerpoint/2010/main" Requires="p14">
      <p:transition p14:dur="0" advTm="11000"/>
    </mc:Choice>
    <mc:Fallback>
      <p:transition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afterEffect">
                                  <p:stCondLst>
                                    <p:cond delay="0"/>
                                  </p:stCondLst>
                                  <p:childTnLst>
                                    <p:animEffect transition="out" filter="fade">
                                      <p:cBhvr>
                                        <p:cTn id="6" dur="6500"/>
                                        <p:tgtEl>
                                          <p:spTgt spid="5124"/>
                                        </p:tgtEl>
                                      </p:cBhvr>
                                    </p:animEffect>
                                    <p:anim calcmode="lin" valueType="num">
                                      <p:cBhvr>
                                        <p:cTn id="7" dur="6500"/>
                                        <p:tgtEl>
                                          <p:spTgt spid="5124"/>
                                        </p:tgtEl>
                                        <p:attrNameLst>
                                          <p:attrName>ppt_x</p:attrName>
                                        </p:attrNameLst>
                                      </p:cBhvr>
                                      <p:tavLst>
                                        <p:tav tm="0">
                                          <p:val>
                                            <p:strVal val="ppt_x"/>
                                          </p:val>
                                        </p:tav>
                                        <p:tav tm="100000">
                                          <p:val>
                                            <p:strVal val="ppt_x"/>
                                          </p:val>
                                        </p:tav>
                                      </p:tavLst>
                                    </p:anim>
                                    <p:anim calcmode="lin" valueType="num">
                                      <p:cBhvr>
                                        <p:cTn id="8" dur="6500"/>
                                        <p:tgtEl>
                                          <p:spTgt spid="5124"/>
                                        </p:tgtEl>
                                        <p:attrNameLst>
                                          <p:attrName>ppt_y</p:attrName>
                                        </p:attrNameLst>
                                      </p:cBhvr>
                                      <p:tavLst>
                                        <p:tav tm="0">
                                          <p:val>
                                            <p:strVal val="ppt_y"/>
                                          </p:val>
                                        </p:tav>
                                        <p:tav tm="100000">
                                          <p:val>
                                            <p:strVal val="ppt_y+.1"/>
                                          </p:val>
                                        </p:tav>
                                      </p:tavLst>
                                    </p:anim>
                                    <p:set>
                                      <p:cBhvr>
                                        <p:cTn id="9" dur="1" fill="hold">
                                          <p:stCondLst>
                                            <p:cond delay="6499"/>
                                          </p:stCondLst>
                                        </p:cTn>
                                        <p:tgtEl>
                                          <p:spTgt spid="51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38687" y="2291487"/>
            <a:ext cx="5632450" cy="3108543"/>
          </a:xfrm>
          <a:prstGeom prst="rect">
            <a:avLst/>
          </a:prstGeom>
        </p:spPr>
        <p:txBody>
          <a:bodyPr>
            <a:spAutoFit/>
          </a:bodyPr>
          <a:lstStyle/>
          <a:p>
            <a:pPr algn="just"/>
            <a:r>
              <a:rPr lang="es-ES" sz="2800" dirty="0">
                <a:latin typeface="Jokerman" pitchFamily="82" charset="0"/>
              </a:rPr>
              <a:t>El chocolate rosa no tiene colorantes ni nada de eso. Está hecho de una semilla de cacao que se llama rubí y le da ese </a:t>
            </a:r>
            <a:r>
              <a:rPr lang="es-ES" sz="2800" dirty="0" smtClean="0">
                <a:latin typeface="Jokerman" pitchFamily="82" charset="0"/>
              </a:rPr>
              <a:t>color. En </a:t>
            </a:r>
            <a:r>
              <a:rPr lang="es-ES" sz="2800" dirty="0">
                <a:latin typeface="Jokerman" pitchFamily="82" charset="0"/>
              </a:rPr>
              <a:t>teoría tiene un gusto más </a:t>
            </a:r>
            <a:r>
              <a:rPr lang="es-ES" sz="2800" dirty="0" smtClean="0">
                <a:latin typeface="Jokerman" pitchFamily="82" charset="0"/>
              </a:rPr>
              <a:t> frutal </a:t>
            </a:r>
            <a:r>
              <a:rPr lang="es-ES" sz="2800" dirty="0">
                <a:latin typeface="Jokerman" pitchFamily="82" charset="0"/>
              </a:rPr>
              <a:t>y ácido y se mostró por primera vez en China.</a:t>
            </a:r>
          </a:p>
        </p:txBody>
      </p:sp>
    </p:spTree>
    <p:extLst>
      <p:ext uri="{BB962C8B-B14F-4D97-AF65-F5344CB8AC3E}">
        <p14:creationId xmlns:p14="http://schemas.microsoft.com/office/powerpoint/2010/main" val="937324901"/>
      </p:ext>
    </p:extLst>
  </p:cSld>
  <p:clrMapOvr>
    <a:masterClrMapping/>
  </p:clrMapOvr>
  <mc:AlternateContent xmlns:mc="http://schemas.openxmlformats.org/markup-compatibility/2006">
    <mc:Choice xmlns:p14="http://schemas.microsoft.com/office/powerpoint/2010/main" Requires="p14">
      <p:transition spd="slow" p14:dur="2500" advTm="15000">
        <p:checker/>
      </p:transition>
    </mc:Choice>
    <mc:Fallback>
      <p:transition spd="slow" advTm="15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Galletas decoradas San Valentín corazones chocolate candy melts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1269664" cy="6997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88928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icas fresas con chocolate rosa | Desserts, Sugar cookie, F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8393"/>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8800" y="-935806"/>
            <a:ext cx="11269663" cy="8929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F0"/>
              </a:solidFill>
              <a:cs typeface="Arial" pitchFamily="34" charset="0"/>
            </a:endParaRPr>
          </a:p>
        </p:txBody>
      </p:sp>
      <p:sp>
        <p:nvSpPr>
          <p:cNvPr id="6" name="5 Rectángulo"/>
          <p:cNvSpPr/>
          <p:nvPr/>
        </p:nvSpPr>
        <p:spPr>
          <a:xfrm>
            <a:off x="-28803" y="0"/>
            <a:ext cx="11269663" cy="7345114"/>
          </a:xfrm>
          <a:prstGeom prst="rect">
            <a:avLst/>
          </a:prstGeom>
          <a:solidFill>
            <a:srgbClr val="FF99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0000"/>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7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750" fill="hold"/>
                                        <p:tgtEl>
                                          <p:spTgt spid="6"/>
                                        </p:tgtEl>
                                        <p:attrNameLst>
                                          <p:attrName>ppt_x</p:attrName>
                                        </p:attrNameLst>
                                      </p:cBhvr>
                                      <p:tavLst>
                                        <p:tav tm="0">
                                          <p:val>
                                            <p:strVal val="0-#ppt_w/2"/>
                                          </p:val>
                                        </p:tav>
                                        <p:tav tm="100000">
                                          <p:val>
                                            <p:strVal val="#ppt_x"/>
                                          </p:val>
                                        </p:tav>
                                      </p:tavLst>
                                    </p:anim>
                                    <p:anim calcmode="lin" valueType="num">
                                      <p:cBhvr additive="base">
                                        <p:cTn id="8" dur="2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500" fill="hold"/>
                                        <p:tgtEl>
                                          <p:spTgt spid="5"/>
                                        </p:tgtEl>
                                        <p:attrNameLst>
                                          <p:attrName>ppt_x</p:attrName>
                                        </p:attrNameLst>
                                      </p:cBhvr>
                                      <p:tavLst>
                                        <p:tav tm="0">
                                          <p:val>
                                            <p:strVal val="1+#ppt_w/2"/>
                                          </p:val>
                                        </p:tav>
                                        <p:tav tm="100000">
                                          <p:val>
                                            <p:strVal val="#ppt_x"/>
                                          </p:val>
                                        </p:tav>
                                      </p:tavLst>
                                    </p:anim>
                                    <p:anim calcmode="lin" valueType="num">
                                      <p:cBhvr additive="base">
                                        <p:cTn id="12" dur="25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75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750"/>
                                        <p:tgtEl>
                                          <p:spTgt spid="6"/>
                                        </p:tgtEl>
                                      </p:cBhvr>
                                    </p:animEffect>
                                  </p:childTnLst>
                                </p:cTn>
                              </p:par>
                              <p:par>
                                <p:cTn id="16" presetID="3" presetClass="entr" presetSubtype="10" fill="hold" nodeType="withEffect">
                                  <p:stCondLst>
                                    <p:cond delay="100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500"/>
                                        <p:tgtEl>
                                          <p:spTgt spid="5"/>
                                        </p:tgtEl>
                                      </p:cBhvr>
                                    </p:animEffect>
                                  </p:childTnLst>
                                </p:cTn>
                              </p:par>
                            </p:childTnLst>
                          </p:cTn>
                        </p:par>
                        <p:par>
                          <p:cTn id="19" fill="hold">
                            <p:stCondLst>
                              <p:cond delay="3500"/>
                            </p:stCondLst>
                            <p:childTnLst>
                              <p:par>
                                <p:cTn id="20" presetID="16" presetClass="exit" presetSubtype="42" fill="hold" nodeType="afterEffect">
                                  <p:stCondLst>
                                    <p:cond delay="750"/>
                                  </p:stCondLst>
                                  <p:childTnLst>
                                    <p:animEffect transition="out" filter="barn(outHorizontal)">
                                      <p:cBhvr>
                                        <p:cTn id="21" dur="2750"/>
                                        <p:tgtEl>
                                          <p:spTgt spid="6"/>
                                        </p:tgtEl>
                                      </p:cBhvr>
                                    </p:animEffect>
                                    <p:set>
                                      <p:cBhvr>
                                        <p:cTn id="22" dur="1" fill="hold">
                                          <p:stCondLst>
                                            <p:cond delay="2749"/>
                                          </p:stCondLst>
                                        </p:cTn>
                                        <p:tgtEl>
                                          <p:spTgt spid="6"/>
                                        </p:tgtEl>
                                        <p:attrNameLst>
                                          <p:attrName>style.visibility</p:attrName>
                                        </p:attrNameLst>
                                      </p:cBhvr>
                                      <p:to>
                                        <p:strVal val="hidden"/>
                                      </p:to>
                                    </p:set>
                                  </p:childTnLst>
                                </p:cTn>
                              </p:par>
                              <p:par>
                                <p:cTn id="23" presetID="16" presetClass="exit" presetSubtype="37" fill="hold" nodeType="withEffect">
                                  <p:stCondLst>
                                    <p:cond delay="1000"/>
                                  </p:stCondLst>
                                  <p:childTnLst>
                                    <p:animEffect transition="out" filter="barn(outVertical)">
                                      <p:cBhvr>
                                        <p:cTn id="24" dur="2500"/>
                                        <p:tgtEl>
                                          <p:spTgt spid="5"/>
                                        </p:tgtEl>
                                      </p:cBhvr>
                                    </p:animEffect>
                                    <p:set>
                                      <p:cBhvr>
                                        <p:cTn id="25" dur="1" fill="hold">
                                          <p:stCondLst>
                                            <p:cond delay="2499"/>
                                          </p:stCondLst>
                                        </p:cTn>
                                        <p:tgtEl>
                                          <p:spTgt spid="5"/>
                                        </p:tgtEl>
                                        <p:attrNameLst>
                                          <p:attrName>style.visibility</p:attrName>
                                        </p:attrNameLst>
                                      </p:cBhvr>
                                      <p:to>
                                        <p:strVal val="hidden"/>
                                      </p:to>
                                    </p:set>
                                  </p:childTnLst>
                                </p:cTn>
                              </p:par>
                              <p:par>
                                <p:cTn id="26" presetID="53" presetClass="entr" presetSubtype="16" fill="hold" nodeType="withEffect">
                                  <p:stCondLst>
                                    <p:cond delay="1500"/>
                                  </p:stCondLst>
                                  <p:childTnLst>
                                    <p:set>
                                      <p:cBhvr>
                                        <p:cTn id="27" dur="1" fill="hold">
                                          <p:stCondLst>
                                            <p:cond delay="0"/>
                                          </p:stCondLst>
                                        </p:cTn>
                                        <p:tgtEl>
                                          <p:spTgt spid="7"/>
                                        </p:tgtEl>
                                        <p:attrNameLst>
                                          <p:attrName>style.visibility</p:attrName>
                                        </p:attrNameLst>
                                      </p:cBhvr>
                                      <p:to>
                                        <p:strVal val="visible"/>
                                      </p:to>
                                    </p:set>
                                    <p:anim calcmode="lin" valueType="num">
                                      <p:cBhvr>
                                        <p:cTn id="28" dur="1500" fill="hold"/>
                                        <p:tgtEl>
                                          <p:spTgt spid="7"/>
                                        </p:tgtEl>
                                        <p:attrNameLst>
                                          <p:attrName>ppt_w</p:attrName>
                                        </p:attrNameLst>
                                      </p:cBhvr>
                                      <p:tavLst>
                                        <p:tav tm="0">
                                          <p:val>
                                            <p:fltVal val="0"/>
                                          </p:val>
                                        </p:tav>
                                        <p:tav tm="100000">
                                          <p:val>
                                            <p:strVal val="#ppt_w"/>
                                          </p:val>
                                        </p:tav>
                                      </p:tavLst>
                                    </p:anim>
                                    <p:anim calcmode="lin" valueType="num">
                                      <p:cBhvr>
                                        <p:cTn id="29" dur="1500" fill="hold"/>
                                        <p:tgtEl>
                                          <p:spTgt spid="7"/>
                                        </p:tgtEl>
                                        <p:attrNameLst>
                                          <p:attrName>ppt_h</p:attrName>
                                        </p:attrNameLst>
                                      </p:cBhvr>
                                      <p:tavLst>
                                        <p:tav tm="0">
                                          <p:val>
                                            <p:fltVal val="0"/>
                                          </p:val>
                                        </p:tav>
                                        <p:tav tm="100000">
                                          <p:val>
                                            <p:strVal val="#ppt_h"/>
                                          </p:val>
                                        </p:tav>
                                      </p:tavLst>
                                    </p:anim>
                                    <p:animEffect transition="in" filter="fade">
                                      <p:cBhvr>
                                        <p:cTn id="30"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18607" y="1512468"/>
            <a:ext cx="6840759" cy="3970318"/>
          </a:xfrm>
          <a:prstGeom prst="rect">
            <a:avLst/>
          </a:prstGeom>
        </p:spPr>
        <p:txBody>
          <a:bodyPr wrap="square">
            <a:spAutoFit/>
          </a:bodyPr>
          <a:lstStyle/>
          <a:p>
            <a:r>
              <a:rPr lang="es-ES" sz="2800" dirty="0">
                <a:latin typeface="Jokerman" pitchFamily="82" charset="0"/>
              </a:rPr>
              <a:t>A diferencia del chocolate blanco, el chocolate Ruby es un chocolate real. Hasta la fecha, como mucho se había conseguido el polvo de cacao rojo, pero nunca en forma sólida. </a:t>
            </a:r>
            <a:endParaRPr lang="es-ES" sz="2800" dirty="0" smtClean="0">
              <a:latin typeface="Jokerman" pitchFamily="82" charset="0"/>
            </a:endParaRPr>
          </a:p>
          <a:p>
            <a:r>
              <a:rPr lang="es-ES" sz="2800" dirty="0" smtClean="0">
                <a:latin typeface="Jokerman" pitchFamily="82" charset="0"/>
              </a:rPr>
              <a:t>Podrías </a:t>
            </a:r>
            <a:r>
              <a:rPr lang="es-ES" sz="2800" dirty="0">
                <a:latin typeface="Jokerman" pitchFamily="82" charset="0"/>
              </a:rPr>
              <a:t>intentar copiar el color y el sabor, pero no sería real, con esos matices en su sabor, tan naturales y característicos.</a:t>
            </a:r>
          </a:p>
        </p:txBody>
      </p:sp>
    </p:spTree>
    <p:extLst>
      <p:ext uri="{BB962C8B-B14F-4D97-AF65-F5344CB8AC3E}">
        <p14:creationId xmlns:p14="http://schemas.microsoft.com/office/powerpoint/2010/main" val="939503563"/>
      </p:ext>
    </p:extLst>
  </p:cSld>
  <p:clrMapOvr>
    <a:masterClrMapping/>
  </p:clrMapOvr>
  <mc:AlternateContent xmlns:mc="http://schemas.openxmlformats.org/markup-compatibility/2006">
    <mc:Choice xmlns:p14="http://schemas.microsoft.com/office/powerpoint/2010/main" Requires="p14">
      <p:transition spd="slow" p14:dur="2500" advTm="17000">
        <p:checker/>
      </p:transition>
    </mc:Choice>
    <mc:Fallback>
      <p:transition spd="slow" advTm="17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deas para el Día de la Madre: Rosas de chocolate y fre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23" y="-143716"/>
            <a:ext cx="11246943" cy="6762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23393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uby, el chocolate rosa que conquista a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6" y="0"/>
            <a:ext cx="11294592" cy="6459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1238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peladillas-de-chocolate-rosa-caja-de-1-kg.jpg"/>
          <p:cNvPicPr>
            <a:picLocks noChangeAspect="1" noChangeArrowheads="1"/>
          </p:cNvPicPr>
          <p:nvPr/>
        </p:nvPicPr>
        <p:blipFill rotWithShape="1">
          <a:blip r:embed="rId2">
            <a:extLst>
              <a:ext uri="{28A0092B-C50C-407E-A947-70E740481C1C}">
                <a14:useLocalDpi xmlns:a14="http://schemas.microsoft.com/office/drawing/2010/main" val="0"/>
              </a:ext>
            </a:extLst>
          </a:blip>
          <a:srcRect l="25057" t="39924" r="25693" b="30357"/>
          <a:stretch/>
        </p:blipFill>
        <p:spPr bwMode="auto">
          <a:xfrm>
            <a:off x="-195238" y="-1056568"/>
            <a:ext cx="11539488" cy="7943848"/>
          </a:xfrm>
          <a:prstGeom prst="rect">
            <a:avLst/>
          </a:prstGeom>
          <a:noFill/>
          <a:extLst>
            <a:ext uri="{909E8E84-426E-40DD-AFC4-6F175D3DCCD1}">
              <a14:hiddenFill xmlns:a14="http://schemas.microsoft.com/office/drawing/2010/main">
                <a:solidFill>
                  <a:srgbClr val="FFFFFF"/>
                </a:solidFill>
              </a14:hiddenFill>
            </a:ext>
          </a:extLst>
        </p:spPr>
      </p:pic>
      <p:sp>
        <p:nvSpPr>
          <p:cNvPr id="5" name="4 Triángulo rectángulo"/>
          <p:cNvSpPr/>
          <p:nvPr/>
        </p:nvSpPr>
        <p:spPr>
          <a:xfrm>
            <a:off x="-60323" y="-4763"/>
            <a:ext cx="11269663" cy="633730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69086" y="-1"/>
            <a:ext cx="11048574" cy="6337300"/>
          </a:xfrm>
          <a:prstGeom prst="rtTriangle">
            <a:avLst/>
          </a:prstGeom>
          <a:solidFill>
            <a:srgbClr val="FF000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643" y="3"/>
            <a:ext cx="9736537" cy="5830707"/>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9" y="461606"/>
            <a:ext cx="10604439" cy="5875694"/>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19991" y="858666"/>
            <a:ext cx="9228993" cy="5478634"/>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91" y="4"/>
            <a:ext cx="8749641" cy="538670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931" y="1304625"/>
            <a:ext cx="8076592" cy="5032676"/>
          </a:xfrm>
          <a:prstGeom prst="rtTriangle">
            <a:avLst/>
          </a:prstGeom>
          <a:solidFill>
            <a:srgbClr val="FF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5745" y="3"/>
            <a:ext cx="7335063" cy="4854685"/>
          </a:xfrm>
          <a:prstGeom prst="rtTriangle">
            <a:avLst/>
          </a:prstGeom>
          <a:solidFill>
            <a:srgbClr val="FF00FF">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3"/>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2" name="1 Rectángulo"/>
          <p:cNvSpPr/>
          <p:nvPr/>
        </p:nvSpPr>
        <p:spPr>
          <a:xfrm>
            <a:off x="2036140" y="737173"/>
            <a:ext cx="6993482" cy="4832092"/>
          </a:xfrm>
          <a:prstGeom prst="rect">
            <a:avLst/>
          </a:prstGeom>
        </p:spPr>
        <p:txBody>
          <a:bodyPr wrap="square">
            <a:spAutoFit/>
          </a:bodyPr>
          <a:lstStyle/>
          <a:p>
            <a:pPr algn="ctr"/>
            <a:r>
              <a:rPr lang="es-ES" sz="2800" dirty="0">
                <a:latin typeface="Jokerman" pitchFamily="82" charset="0"/>
              </a:rPr>
              <a:t>Y ahora viene la pregunta del millón: ¿cuándo podremos probarlo? De acuerdo con la compañía, que actualmente es la única en contar con la técnica precisa para la elaboración del chocolate rosa, les costará aproximadamente 18 meses lanzar productos al mercado para el gran público. Un año y medio de espera para podernos deleitar con el primer chocolate rosa.</a:t>
            </a:r>
          </a:p>
        </p:txBody>
      </p:sp>
      <p:sp>
        <p:nvSpPr>
          <p:cNvPr id="12" name="Gelijkbenige driehoek 11"/>
          <p:cNvSpPr/>
          <p:nvPr/>
        </p:nvSpPr>
        <p:spPr>
          <a:xfrm rot="16200000">
            <a:off x="5284032" y="351672"/>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452750" y="362234"/>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283568401"/>
      </p:ext>
    </p:extLst>
  </p:cSld>
  <p:clrMapOvr>
    <a:masterClrMapping/>
  </p:clrMapOvr>
  <p:transition spd="slow" advClick="0" advTm="22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grpId="0" nodeType="withEffect">
                                  <p:stCondLst>
                                    <p:cond delay="2250"/>
                                  </p:stCondLst>
                                  <p:childTnLst>
                                    <p:set>
                                      <p:cBhvr>
                                        <p:cTn id="34" dur="1" fill="hold">
                                          <p:stCondLst>
                                            <p:cond delay="0"/>
                                          </p:stCondLst>
                                        </p:cTn>
                                        <p:tgtEl>
                                          <p:spTgt spid="2"/>
                                        </p:tgtEl>
                                        <p:attrNameLst>
                                          <p:attrName>style.visibility</p:attrName>
                                        </p:attrNameLst>
                                      </p:cBhvr>
                                      <p:to>
                                        <p:strVal val="visible"/>
                                      </p:to>
                                    </p:set>
                                    <p:anim calcmode="lin" valueType="num">
                                      <p:cBhvr>
                                        <p:cTn id="35" dur="2250" fill="hold"/>
                                        <p:tgtEl>
                                          <p:spTgt spid="2"/>
                                        </p:tgtEl>
                                        <p:attrNameLst>
                                          <p:attrName>ppt_w</p:attrName>
                                        </p:attrNameLst>
                                      </p:cBhvr>
                                      <p:tavLst>
                                        <p:tav tm="0">
                                          <p:val>
                                            <p:fltVal val="0"/>
                                          </p:val>
                                        </p:tav>
                                        <p:tav tm="100000">
                                          <p:val>
                                            <p:strVal val="#ppt_w"/>
                                          </p:val>
                                        </p:tav>
                                      </p:tavLst>
                                    </p:anim>
                                    <p:anim calcmode="lin" valueType="num">
                                      <p:cBhvr>
                                        <p:cTn id="36" dur="2250" fill="hold"/>
                                        <p:tgtEl>
                                          <p:spTgt spid="2"/>
                                        </p:tgtEl>
                                        <p:attrNameLst>
                                          <p:attrName>ppt_h</p:attrName>
                                        </p:attrNameLst>
                                      </p:cBhvr>
                                      <p:tavLst>
                                        <p:tav tm="0">
                                          <p:val>
                                            <p:fltVal val="0"/>
                                          </p:val>
                                        </p:tav>
                                        <p:tav tm="100000">
                                          <p:val>
                                            <p:strVal val="#ppt_h"/>
                                          </p:val>
                                        </p:tav>
                                      </p:tavLst>
                                    </p:anim>
                                    <p:animEffect transition="in" filter="fade">
                                      <p:cBhvr>
                                        <p:cTn id="37" dur="2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l chocolate rosa que causa furor en quien lo prueba | Actualidad | LOS40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1" y="-52388"/>
            <a:ext cx="11301016" cy="670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99175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San Valentín: 6 regalos directos al corazón | C.C. As Cance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7" y="0"/>
            <a:ext cx="11296080" cy="6985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16595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5145" y="45735"/>
            <a:ext cx="11313291" cy="63373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3">
                <a:tint val="45000"/>
                <a:satMod val="400000"/>
              </a:schemeClr>
            </a:duotone>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a:ext>
            </a:extLst>
          </a:blip>
          <a:srcRect/>
          <a:stretch>
            <a:fillRect/>
          </a:stretch>
        </p:blipFill>
        <p:spPr bwMode="auto">
          <a:xfrm>
            <a:off x="99723" y="83955"/>
            <a:ext cx="11269664" cy="63373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125758" y="3125769"/>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8058122" y="3125769"/>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11"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00632" y="5049984"/>
            <a:ext cx="541713" cy="632541"/>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82304" y="1281606"/>
            <a:ext cx="4400638" cy="3533716"/>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94871" y="275082"/>
            <a:ext cx="4311408" cy="548037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10 de septiembre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62874" y="4815322"/>
            <a:ext cx="2475819" cy="863144"/>
          </a:xfrm>
          <a:prstGeom prst="rect">
            <a:avLst/>
          </a:prstGeom>
          <a:noFill/>
        </p:spPr>
      </p:pic>
    </p:spTree>
    <p:extLst>
      <p:ext uri="{BB962C8B-B14F-4D97-AF65-F5344CB8AC3E}">
        <p14:creationId xmlns:p14="http://schemas.microsoft.com/office/powerpoint/2010/main" val="60807934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447004" y="3027821"/>
            <a:ext cx="375655" cy="281658"/>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055643"/>
            <a:ext cx="11269663"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071348" y="774560"/>
            <a:ext cx="5947878" cy="19481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CHOCOLATE PERFECTO EXIS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CHOCOLATE PERFECTO EXISTE</Template>
  <TotalTime>77</TotalTime>
  <Words>794</Words>
  <Application>Microsoft Office PowerPoint</Application>
  <PresentationFormat>Personalizado</PresentationFormat>
  <Paragraphs>31</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EL CHOCOLATE PERFECTO EXISTE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41</cp:revision>
  <dcterms:created xsi:type="dcterms:W3CDTF">2020-09-10T07:13:45Z</dcterms:created>
  <dcterms:modified xsi:type="dcterms:W3CDTF">2020-09-10T08:30:57Z</dcterms:modified>
</cp:coreProperties>
</file>