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media/audio2.wav" ContentType="audio/wav"/>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4"/>
  </p:notesMasterIdLst>
  <p:sldIdLst>
    <p:sldId id="256" r:id="rId3"/>
    <p:sldId id="260" r:id="rId4"/>
    <p:sldId id="259" r:id="rId5"/>
    <p:sldId id="258" r:id="rId6"/>
    <p:sldId id="257" r:id="rId7"/>
    <p:sldId id="261" r:id="rId8"/>
    <p:sldId id="262" r:id="rId9"/>
    <p:sldId id="281"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83" r:id="rId27"/>
    <p:sldId id="284" r:id="rId28"/>
    <p:sldId id="285" r:id="rId29"/>
    <p:sldId id="286" r:id="rId30"/>
    <p:sldId id="287" r:id="rId31"/>
    <p:sldId id="288" r:id="rId32"/>
    <p:sldId id="282" r:id="rId33"/>
  </p:sldIdLst>
  <p:sldSz cx="12192000" cy="6858000"/>
  <p:notesSz cx="6858000" cy="9144000"/>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oYpoKR0SfpSKDvXt3lUuA==" hashData="OB6W471/ii8AMs0vLgdsV7R20vVk2OroOe0hd+WEVscHi+Wq0pTMOZyiY4+RZikBTfYutoA+j56p163vraHtk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67668"/>
    <a:srgbClr val="70898A"/>
    <a:srgbClr val="FFFFFF"/>
    <a:srgbClr val="558181"/>
    <a:srgbClr val="996A5A"/>
    <a:srgbClr val="906052"/>
    <a:srgbClr val="84B6B1"/>
    <a:srgbClr val="8FA297"/>
    <a:srgbClr val="6D6F62"/>
    <a:srgbClr val="001E2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2" autoAdjust="0"/>
    <p:restoredTop sz="94660"/>
  </p:normalViewPr>
  <p:slideViewPr>
    <p:cSldViewPr snapToGrid="0">
      <p:cViewPr varScale="1">
        <p:scale>
          <a:sx n="63" d="100"/>
          <a:sy n="63" d="100"/>
        </p:scale>
        <p:origin x="72"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PE"/>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2FCBFDB-6F52-48F6-8132-B72DBE2D0623}" type="datetimeFigureOut">
              <a:rPr lang="es-PE" smtClean="0"/>
              <a:t>25/07/2018</a:t>
            </a:fld>
            <a:endParaRPr lang="es-PE"/>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PE"/>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PE"/>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8A10195-8454-49F4-B4ED-7A91C53A2157}" type="slidenum">
              <a:rPr lang="es-PE" smtClean="0"/>
              <a:t>‹Nº›</a:t>
            </a:fld>
            <a:endParaRPr lang="es-PE"/>
          </a:p>
        </p:txBody>
      </p:sp>
    </p:spTree>
    <p:extLst>
      <p:ext uri="{BB962C8B-B14F-4D97-AF65-F5344CB8AC3E}">
        <p14:creationId xmlns:p14="http://schemas.microsoft.com/office/powerpoint/2010/main" val="37522804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Marcador de imagen de diapositiva"/>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ES" altLang="es-ES" smtClean="0"/>
          </a:p>
        </p:txBody>
      </p:sp>
      <p:sp>
        <p:nvSpPr>
          <p:cNvPr id="4" name="3 Marcador de número de diapositiva"/>
          <p:cNvSpPr>
            <a:spLocks noGrp="1"/>
          </p:cNvSpPr>
          <p:nvPr>
            <p:ph type="sldNum" sz="quarter" idx="5"/>
          </p:nvPr>
        </p:nvSpPr>
        <p:spPr/>
        <p:txBody>
          <a:bodyPr/>
          <a:lstStyle/>
          <a:p>
            <a:pPr>
              <a:defRPr/>
            </a:pPr>
            <a:fld id="{0AAD9D81-4AF1-4723-83AF-4F4AC422267D}" type="slidenum">
              <a:rPr lang="es-ES" smtClean="0"/>
              <a:pPr>
                <a:defRPr/>
              </a:pPr>
              <a:t>25</a:t>
            </a:fld>
            <a:endParaRPr lang="es-ES"/>
          </a:p>
        </p:txBody>
      </p:sp>
    </p:spTree>
    <p:extLst>
      <p:ext uri="{BB962C8B-B14F-4D97-AF65-F5344CB8AC3E}">
        <p14:creationId xmlns:p14="http://schemas.microsoft.com/office/powerpoint/2010/main" val="32146574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solidFill>
                  <a:prstClr val="black"/>
                </a:solidFill>
              </a:rPr>
              <a:pPr/>
              <a:t>29</a:t>
            </a:fld>
            <a:endParaRPr lang="es-ES">
              <a:solidFill>
                <a:prstClr val="black"/>
              </a:solidFill>
            </a:endParaRPr>
          </a:p>
        </p:txBody>
      </p:sp>
    </p:spTree>
    <p:extLst>
      <p:ext uri="{BB962C8B-B14F-4D97-AF65-F5344CB8AC3E}">
        <p14:creationId xmlns:p14="http://schemas.microsoft.com/office/powerpoint/2010/main" val="21383716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solidFill>
                  <a:prstClr val="black"/>
                </a:solidFill>
              </a:rPr>
              <a:pPr/>
              <a:t>30</a:t>
            </a:fld>
            <a:endParaRPr lang="es-ES">
              <a:solidFill>
                <a:prstClr val="black"/>
              </a:solidFill>
            </a:endParaRPr>
          </a:p>
        </p:txBody>
      </p:sp>
    </p:spTree>
    <p:extLst>
      <p:ext uri="{BB962C8B-B14F-4D97-AF65-F5344CB8AC3E}">
        <p14:creationId xmlns:p14="http://schemas.microsoft.com/office/powerpoint/2010/main" val="30733356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PE"/>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PE"/>
          </a:p>
        </p:txBody>
      </p:sp>
      <p:sp>
        <p:nvSpPr>
          <p:cNvPr id="4" name="Marcador de fecha 3"/>
          <p:cNvSpPr>
            <a:spLocks noGrp="1"/>
          </p:cNvSpPr>
          <p:nvPr>
            <p:ph type="dt" sz="half" idx="10"/>
          </p:nvPr>
        </p:nvSpPr>
        <p:spPr/>
        <p:txBody>
          <a:bodyPr/>
          <a:lstStyle/>
          <a:p>
            <a:fld id="{2AB9F413-25EA-4B3F-975C-29F0146B0813}" type="datetimeFigureOut">
              <a:rPr lang="es-PE" smtClean="0"/>
              <a:t>25/07/2018</a:t>
            </a:fld>
            <a:endParaRPr lang="es-PE" dirty="0"/>
          </a:p>
        </p:txBody>
      </p:sp>
      <p:sp>
        <p:nvSpPr>
          <p:cNvPr id="5" name="Marcador de pie de página 4"/>
          <p:cNvSpPr>
            <a:spLocks noGrp="1"/>
          </p:cNvSpPr>
          <p:nvPr>
            <p:ph type="ftr" sz="quarter" idx="11"/>
          </p:nvPr>
        </p:nvSpPr>
        <p:spPr/>
        <p:txBody>
          <a:bodyPr/>
          <a:lstStyle/>
          <a:p>
            <a:endParaRPr lang="es-PE" dirty="0"/>
          </a:p>
        </p:txBody>
      </p:sp>
      <p:sp>
        <p:nvSpPr>
          <p:cNvPr id="6" name="Marcador de número de diapositiva 5"/>
          <p:cNvSpPr>
            <a:spLocks noGrp="1"/>
          </p:cNvSpPr>
          <p:nvPr>
            <p:ph type="sldNum" sz="quarter" idx="12"/>
          </p:nvPr>
        </p:nvSpPr>
        <p:spPr/>
        <p:txBody>
          <a:bodyPr/>
          <a:lstStyle/>
          <a:p>
            <a:fld id="{784EF438-18BE-490C-BD3F-B9823FA8B57F}" type="slidenum">
              <a:rPr lang="es-PE" smtClean="0"/>
              <a:t>‹Nº›</a:t>
            </a:fld>
            <a:endParaRPr lang="es-PE" dirty="0"/>
          </a:p>
        </p:txBody>
      </p:sp>
    </p:spTree>
    <p:extLst>
      <p:ext uri="{BB962C8B-B14F-4D97-AF65-F5344CB8AC3E}">
        <p14:creationId xmlns:p14="http://schemas.microsoft.com/office/powerpoint/2010/main" val="5945623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2AB9F413-25EA-4B3F-975C-29F0146B0813}" type="datetimeFigureOut">
              <a:rPr lang="es-PE" smtClean="0"/>
              <a:t>25/07/2018</a:t>
            </a:fld>
            <a:endParaRPr lang="es-PE" dirty="0"/>
          </a:p>
        </p:txBody>
      </p:sp>
      <p:sp>
        <p:nvSpPr>
          <p:cNvPr id="5" name="Marcador de pie de página 4"/>
          <p:cNvSpPr>
            <a:spLocks noGrp="1"/>
          </p:cNvSpPr>
          <p:nvPr>
            <p:ph type="ftr" sz="quarter" idx="11"/>
          </p:nvPr>
        </p:nvSpPr>
        <p:spPr/>
        <p:txBody>
          <a:bodyPr/>
          <a:lstStyle/>
          <a:p>
            <a:endParaRPr lang="es-PE" dirty="0"/>
          </a:p>
        </p:txBody>
      </p:sp>
      <p:sp>
        <p:nvSpPr>
          <p:cNvPr id="6" name="Marcador de número de diapositiva 5"/>
          <p:cNvSpPr>
            <a:spLocks noGrp="1"/>
          </p:cNvSpPr>
          <p:nvPr>
            <p:ph type="sldNum" sz="quarter" idx="12"/>
          </p:nvPr>
        </p:nvSpPr>
        <p:spPr/>
        <p:txBody>
          <a:bodyPr/>
          <a:lstStyle/>
          <a:p>
            <a:fld id="{784EF438-18BE-490C-BD3F-B9823FA8B57F}" type="slidenum">
              <a:rPr lang="es-PE" smtClean="0"/>
              <a:t>‹Nº›</a:t>
            </a:fld>
            <a:endParaRPr lang="es-PE" dirty="0"/>
          </a:p>
        </p:txBody>
      </p:sp>
    </p:spTree>
    <p:extLst>
      <p:ext uri="{BB962C8B-B14F-4D97-AF65-F5344CB8AC3E}">
        <p14:creationId xmlns:p14="http://schemas.microsoft.com/office/powerpoint/2010/main" val="11688401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2AB9F413-25EA-4B3F-975C-29F0146B0813}" type="datetimeFigureOut">
              <a:rPr lang="es-PE" smtClean="0"/>
              <a:t>25/07/2018</a:t>
            </a:fld>
            <a:endParaRPr lang="es-PE" dirty="0"/>
          </a:p>
        </p:txBody>
      </p:sp>
      <p:sp>
        <p:nvSpPr>
          <p:cNvPr id="5" name="Marcador de pie de página 4"/>
          <p:cNvSpPr>
            <a:spLocks noGrp="1"/>
          </p:cNvSpPr>
          <p:nvPr>
            <p:ph type="ftr" sz="quarter" idx="11"/>
          </p:nvPr>
        </p:nvSpPr>
        <p:spPr/>
        <p:txBody>
          <a:bodyPr/>
          <a:lstStyle/>
          <a:p>
            <a:endParaRPr lang="es-PE" dirty="0"/>
          </a:p>
        </p:txBody>
      </p:sp>
      <p:sp>
        <p:nvSpPr>
          <p:cNvPr id="6" name="Marcador de número de diapositiva 5"/>
          <p:cNvSpPr>
            <a:spLocks noGrp="1"/>
          </p:cNvSpPr>
          <p:nvPr>
            <p:ph type="sldNum" sz="quarter" idx="12"/>
          </p:nvPr>
        </p:nvSpPr>
        <p:spPr/>
        <p:txBody>
          <a:bodyPr/>
          <a:lstStyle/>
          <a:p>
            <a:fld id="{784EF438-18BE-490C-BD3F-B9823FA8B57F}" type="slidenum">
              <a:rPr lang="es-PE" smtClean="0"/>
              <a:t>‹Nº›</a:t>
            </a:fld>
            <a:endParaRPr lang="es-PE" dirty="0"/>
          </a:p>
        </p:txBody>
      </p:sp>
    </p:spTree>
    <p:extLst>
      <p:ext uri="{BB962C8B-B14F-4D97-AF65-F5344CB8AC3E}">
        <p14:creationId xmlns:p14="http://schemas.microsoft.com/office/powerpoint/2010/main" val="15787588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fecha 4"/>
          <p:cNvSpPr>
            <a:spLocks noGrp="1"/>
          </p:cNvSpPr>
          <p:nvPr>
            <p:ph type="dt" sz="half" idx="10"/>
          </p:nvPr>
        </p:nvSpPr>
        <p:spPr/>
        <p:txBody>
          <a:bodyPr/>
          <a:lstStyle/>
          <a:p>
            <a:fld id="{2AB9F413-25EA-4B3F-975C-29F0146B0813}" type="datetimeFigureOut">
              <a:rPr lang="es-PE" smtClean="0"/>
              <a:t>25/07/2018</a:t>
            </a:fld>
            <a:endParaRPr lang="es-PE" dirty="0"/>
          </a:p>
        </p:txBody>
      </p:sp>
      <p:sp>
        <p:nvSpPr>
          <p:cNvPr id="6" name="Marcador de pie de página 5"/>
          <p:cNvSpPr>
            <a:spLocks noGrp="1"/>
          </p:cNvSpPr>
          <p:nvPr>
            <p:ph type="ftr" sz="quarter" idx="11"/>
          </p:nvPr>
        </p:nvSpPr>
        <p:spPr/>
        <p:txBody>
          <a:bodyPr/>
          <a:lstStyle/>
          <a:p>
            <a:endParaRPr lang="es-PE" dirty="0"/>
          </a:p>
        </p:txBody>
      </p:sp>
      <p:sp>
        <p:nvSpPr>
          <p:cNvPr id="7" name="Marcador de número de diapositiva 6"/>
          <p:cNvSpPr>
            <a:spLocks noGrp="1"/>
          </p:cNvSpPr>
          <p:nvPr>
            <p:ph type="sldNum" sz="quarter" idx="12"/>
          </p:nvPr>
        </p:nvSpPr>
        <p:spPr/>
        <p:txBody>
          <a:bodyPr/>
          <a:lstStyle/>
          <a:p>
            <a:fld id="{784EF438-18BE-490C-BD3F-B9823FA8B57F}" type="slidenum">
              <a:rPr lang="es-PE" smtClean="0"/>
              <a:t>‹Nº›</a:t>
            </a:fld>
            <a:endParaRPr lang="es-PE" dirty="0"/>
          </a:p>
        </p:txBody>
      </p:sp>
    </p:spTree>
    <p:extLst>
      <p:ext uri="{BB962C8B-B14F-4D97-AF65-F5344CB8AC3E}">
        <p14:creationId xmlns:p14="http://schemas.microsoft.com/office/powerpoint/2010/main" val="21916370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Marcador de fecha 6"/>
          <p:cNvSpPr>
            <a:spLocks noGrp="1"/>
          </p:cNvSpPr>
          <p:nvPr>
            <p:ph type="dt" sz="half" idx="10"/>
          </p:nvPr>
        </p:nvSpPr>
        <p:spPr/>
        <p:txBody>
          <a:bodyPr/>
          <a:lstStyle/>
          <a:p>
            <a:fld id="{2AB9F413-25EA-4B3F-975C-29F0146B0813}" type="datetimeFigureOut">
              <a:rPr lang="es-PE" smtClean="0"/>
              <a:t>25/07/2018</a:t>
            </a:fld>
            <a:endParaRPr lang="es-PE" dirty="0"/>
          </a:p>
        </p:txBody>
      </p:sp>
      <p:sp>
        <p:nvSpPr>
          <p:cNvPr id="8" name="Marcador de pie de página 7"/>
          <p:cNvSpPr>
            <a:spLocks noGrp="1"/>
          </p:cNvSpPr>
          <p:nvPr>
            <p:ph type="ftr" sz="quarter" idx="11"/>
          </p:nvPr>
        </p:nvSpPr>
        <p:spPr/>
        <p:txBody>
          <a:bodyPr/>
          <a:lstStyle/>
          <a:p>
            <a:endParaRPr lang="es-PE" dirty="0"/>
          </a:p>
        </p:txBody>
      </p:sp>
      <p:sp>
        <p:nvSpPr>
          <p:cNvPr id="9" name="Marcador de número de diapositiva 8"/>
          <p:cNvSpPr>
            <a:spLocks noGrp="1"/>
          </p:cNvSpPr>
          <p:nvPr>
            <p:ph type="sldNum" sz="quarter" idx="12"/>
          </p:nvPr>
        </p:nvSpPr>
        <p:spPr/>
        <p:txBody>
          <a:bodyPr/>
          <a:lstStyle/>
          <a:p>
            <a:fld id="{784EF438-18BE-490C-BD3F-B9823FA8B57F}" type="slidenum">
              <a:rPr lang="es-PE" smtClean="0"/>
              <a:t>‹Nº›</a:t>
            </a:fld>
            <a:endParaRPr lang="es-PE" dirty="0"/>
          </a:p>
        </p:txBody>
      </p:sp>
    </p:spTree>
    <p:extLst>
      <p:ext uri="{BB962C8B-B14F-4D97-AF65-F5344CB8AC3E}">
        <p14:creationId xmlns:p14="http://schemas.microsoft.com/office/powerpoint/2010/main" val="35672334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fecha 2"/>
          <p:cNvSpPr>
            <a:spLocks noGrp="1"/>
          </p:cNvSpPr>
          <p:nvPr>
            <p:ph type="dt" sz="half" idx="10"/>
          </p:nvPr>
        </p:nvSpPr>
        <p:spPr/>
        <p:txBody>
          <a:bodyPr/>
          <a:lstStyle/>
          <a:p>
            <a:fld id="{2AB9F413-25EA-4B3F-975C-29F0146B0813}" type="datetimeFigureOut">
              <a:rPr lang="es-PE" smtClean="0"/>
              <a:t>25/07/2018</a:t>
            </a:fld>
            <a:endParaRPr lang="es-PE" dirty="0"/>
          </a:p>
        </p:txBody>
      </p:sp>
      <p:sp>
        <p:nvSpPr>
          <p:cNvPr id="4" name="Marcador de pie de página 3"/>
          <p:cNvSpPr>
            <a:spLocks noGrp="1"/>
          </p:cNvSpPr>
          <p:nvPr>
            <p:ph type="ftr" sz="quarter" idx="11"/>
          </p:nvPr>
        </p:nvSpPr>
        <p:spPr/>
        <p:txBody>
          <a:bodyPr/>
          <a:lstStyle/>
          <a:p>
            <a:endParaRPr lang="es-PE" dirty="0"/>
          </a:p>
        </p:txBody>
      </p:sp>
      <p:sp>
        <p:nvSpPr>
          <p:cNvPr id="5" name="Marcador de número de diapositiva 4"/>
          <p:cNvSpPr>
            <a:spLocks noGrp="1"/>
          </p:cNvSpPr>
          <p:nvPr>
            <p:ph type="sldNum" sz="quarter" idx="12"/>
          </p:nvPr>
        </p:nvSpPr>
        <p:spPr/>
        <p:txBody>
          <a:bodyPr/>
          <a:lstStyle/>
          <a:p>
            <a:fld id="{784EF438-18BE-490C-BD3F-B9823FA8B57F}" type="slidenum">
              <a:rPr lang="es-PE" smtClean="0"/>
              <a:t>‹Nº›</a:t>
            </a:fld>
            <a:endParaRPr lang="es-PE" dirty="0"/>
          </a:p>
        </p:txBody>
      </p:sp>
    </p:spTree>
    <p:extLst>
      <p:ext uri="{BB962C8B-B14F-4D97-AF65-F5344CB8AC3E}">
        <p14:creationId xmlns:p14="http://schemas.microsoft.com/office/powerpoint/2010/main" val="8299032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AB9F413-25EA-4B3F-975C-29F0146B0813}" type="datetimeFigureOut">
              <a:rPr lang="es-PE" smtClean="0"/>
              <a:t>25/07/2018</a:t>
            </a:fld>
            <a:endParaRPr lang="es-PE" dirty="0"/>
          </a:p>
        </p:txBody>
      </p:sp>
      <p:sp>
        <p:nvSpPr>
          <p:cNvPr id="3" name="Marcador de pie de página 2"/>
          <p:cNvSpPr>
            <a:spLocks noGrp="1"/>
          </p:cNvSpPr>
          <p:nvPr>
            <p:ph type="ftr" sz="quarter" idx="11"/>
          </p:nvPr>
        </p:nvSpPr>
        <p:spPr/>
        <p:txBody>
          <a:bodyPr/>
          <a:lstStyle/>
          <a:p>
            <a:endParaRPr lang="es-PE" dirty="0"/>
          </a:p>
        </p:txBody>
      </p:sp>
      <p:sp>
        <p:nvSpPr>
          <p:cNvPr id="4" name="Marcador de número de diapositiva 3"/>
          <p:cNvSpPr>
            <a:spLocks noGrp="1"/>
          </p:cNvSpPr>
          <p:nvPr>
            <p:ph type="sldNum" sz="quarter" idx="12"/>
          </p:nvPr>
        </p:nvSpPr>
        <p:spPr/>
        <p:txBody>
          <a:bodyPr/>
          <a:lstStyle/>
          <a:p>
            <a:fld id="{784EF438-18BE-490C-BD3F-B9823FA8B57F}" type="slidenum">
              <a:rPr lang="es-PE" smtClean="0"/>
              <a:t>‹Nº›</a:t>
            </a:fld>
            <a:endParaRPr lang="es-PE" dirty="0"/>
          </a:p>
        </p:txBody>
      </p:sp>
    </p:spTree>
    <p:extLst>
      <p:ext uri="{BB962C8B-B14F-4D97-AF65-F5344CB8AC3E}">
        <p14:creationId xmlns:p14="http://schemas.microsoft.com/office/powerpoint/2010/main" val="1167874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2AB9F413-25EA-4B3F-975C-29F0146B0813}" type="datetimeFigureOut">
              <a:rPr lang="es-PE" smtClean="0"/>
              <a:t>25/07/2018</a:t>
            </a:fld>
            <a:endParaRPr lang="es-PE" dirty="0"/>
          </a:p>
        </p:txBody>
      </p:sp>
      <p:sp>
        <p:nvSpPr>
          <p:cNvPr id="6" name="Marcador de pie de página 5"/>
          <p:cNvSpPr>
            <a:spLocks noGrp="1"/>
          </p:cNvSpPr>
          <p:nvPr>
            <p:ph type="ftr" sz="quarter" idx="11"/>
          </p:nvPr>
        </p:nvSpPr>
        <p:spPr/>
        <p:txBody>
          <a:bodyPr/>
          <a:lstStyle/>
          <a:p>
            <a:endParaRPr lang="es-PE" dirty="0"/>
          </a:p>
        </p:txBody>
      </p:sp>
      <p:sp>
        <p:nvSpPr>
          <p:cNvPr id="7" name="Marcador de número de diapositiva 6"/>
          <p:cNvSpPr>
            <a:spLocks noGrp="1"/>
          </p:cNvSpPr>
          <p:nvPr>
            <p:ph type="sldNum" sz="quarter" idx="12"/>
          </p:nvPr>
        </p:nvSpPr>
        <p:spPr/>
        <p:txBody>
          <a:bodyPr/>
          <a:lstStyle/>
          <a:p>
            <a:fld id="{784EF438-18BE-490C-BD3F-B9823FA8B57F}" type="slidenum">
              <a:rPr lang="es-PE" smtClean="0"/>
              <a:t>‹Nº›</a:t>
            </a:fld>
            <a:endParaRPr lang="es-PE" dirty="0"/>
          </a:p>
        </p:txBody>
      </p:sp>
    </p:spTree>
    <p:extLst>
      <p:ext uri="{BB962C8B-B14F-4D97-AF65-F5344CB8AC3E}">
        <p14:creationId xmlns:p14="http://schemas.microsoft.com/office/powerpoint/2010/main" val="27971098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dirty="0"/>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2AB9F413-25EA-4B3F-975C-29F0146B0813}" type="datetimeFigureOut">
              <a:rPr lang="es-PE" smtClean="0"/>
              <a:t>25/07/2018</a:t>
            </a:fld>
            <a:endParaRPr lang="es-PE" dirty="0"/>
          </a:p>
        </p:txBody>
      </p:sp>
      <p:sp>
        <p:nvSpPr>
          <p:cNvPr id="6" name="Marcador de pie de página 5"/>
          <p:cNvSpPr>
            <a:spLocks noGrp="1"/>
          </p:cNvSpPr>
          <p:nvPr>
            <p:ph type="ftr" sz="quarter" idx="11"/>
          </p:nvPr>
        </p:nvSpPr>
        <p:spPr/>
        <p:txBody>
          <a:bodyPr/>
          <a:lstStyle/>
          <a:p>
            <a:endParaRPr lang="es-PE" dirty="0"/>
          </a:p>
        </p:txBody>
      </p:sp>
      <p:sp>
        <p:nvSpPr>
          <p:cNvPr id="7" name="Marcador de número de diapositiva 6"/>
          <p:cNvSpPr>
            <a:spLocks noGrp="1"/>
          </p:cNvSpPr>
          <p:nvPr>
            <p:ph type="sldNum" sz="quarter" idx="12"/>
          </p:nvPr>
        </p:nvSpPr>
        <p:spPr/>
        <p:txBody>
          <a:bodyPr/>
          <a:lstStyle/>
          <a:p>
            <a:fld id="{784EF438-18BE-490C-BD3F-B9823FA8B57F}" type="slidenum">
              <a:rPr lang="es-PE" smtClean="0"/>
              <a:t>‹Nº›</a:t>
            </a:fld>
            <a:endParaRPr lang="es-PE" dirty="0"/>
          </a:p>
        </p:txBody>
      </p:sp>
    </p:spTree>
    <p:extLst>
      <p:ext uri="{BB962C8B-B14F-4D97-AF65-F5344CB8AC3E}">
        <p14:creationId xmlns:p14="http://schemas.microsoft.com/office/powerpoint/2010/main" val="1898147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2AB9F413-25EA-4B3F-975C-29F0146B0813}" type="datetimeFigureOut">
              <a:rPr lang="es-PE" smtClean="0"/>
              <a:t>25/07/2018</a:t>
            </a:fld>
            <a:endParaRPr lang="es-PE" dirty="0"/>
          </a:p>
        </p:txBody>
      </p:sp>
      <p:sp>
        <p:nvSpPr>
          <p:cNvPr id="5" name="Marcador de pie de página 4"/>
          <p:cNvSpPr>
            <a:spLocks noGrp="1"/>
          </p:cNvSpPr>
          <p:nvPr>
            <p:ph type="ftr" sz="quarter" idx="11"/>
          </p:nvPr>
        </p:nvSpPr>
        <p:spPr/>
        <p:txBody>
          <a:bodyPr/>
          <a:lstStyle/>
          <a:p>
            <a:endParaRPr lang="es-PE" dirty="0"/>
          </a:p>
        </p:txBody>
      </p:sp>
      <p:sp>
        <p:nvSpPr>
          <p:cNvPr id="6" name="Marcador de número de diapositiva 5"/>
          <p:cNvSpPr>
            <a:spLocks noGrp="1"/>
          </p:cNvSpPr>
          <p:nvPr>
            <p:ph type="sldNum" sz="quarter" idx="12"/>
          </p:nvPr>
        </p:nvSpPr>
        <p:spPr/>
        <p:txBody>
          <a:bodyPr/>
          <a:lstStyle/>
          <a:p>
            <a:fld id="{784EF438-18BE-490C-BD3F-B9823FA8B57F}" type="slidenum">
              <a:rPr lang="es-PE" smtClean="0"/>
              <a:t>‹Nº›</a:t>
            </a:fld>
            <a:endParaRPr lang="es-PE" dirty="0"/>
          </a:p>
        </p:txBody>
      </p:sp>
    </p:spTree>
    <p:extLst>
      <p:ext uri="{BB962C8B-B14F-4D97-AF65-F5344CB8AC3E}">
        <p14:creationId xmlns:p14="http://schemas.microsoft.com/office/powerpoint/2010/main" val="3720537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2AB9F413-25EA-4B3F-975C-29F0146B0813}" type="datetimeFigureOut">
              <a:rPr lang="es-PE" smtClean="0"/>
              <a:t>25/07/2018</a:t>
            </a:fld>
            <a:endParaRPr lang="es-PE" dirty="0"/>
          </a:p>
        </p:txBody>
      </p:sp>
      <p:sp>
        <p:nvSpPr>
          <p:cNvPr id="5" name="Marcador de pie de página 4"/>
          <p:cNvSpPr>
            <a:spLocks noGrp="1"/>
          </p:cNvSpPr>
          <p:nvPr>
            <p:ph type="ftr" sz="quarter" idx="11"/>
          </p:nvPr>
        </p:nvSpPr>
        <p:spPr/>
        <p:txBody>
          <a:bodyPr/>
          <a:lstStyle/>
          <a:p>
            <a:endParaRPr lang="es-PE" dirty="0"/>
          </a:p>
        </p:txBody>
      </p:sp>
      <p:sp>
        <p:nvSpPr>
          <p:cNvPr id="6" name="Marcador de número de diapositiva 5"/>
          <p:cNvSpPr>
            <a:spLocks noGrp="1"/>
          </p:cNvSpPr>
          <p:nvPr>
            <p:ph type="sldNum" sz="quarter" idx="12"/>
          </p:nvPr>
        </p:nvSpPr>
        <p:spPr/>
        <p:txBody>
          <a:bodyPr/>
          <a:lstStyle/>
          <a:p>
            <a:fld id="{784EF438-18BE-490C-BD3F-B9823FA8B57F}" type="slidenum">
              <a:rPr lang="es-PE" smtClean="0"/>
              <a:t>‹Nº›</a:t>
            </a:fld>
            <a:endParaRPr lang="es-PE" dirty="0"/>
          </a:p>
        </p:txBody>
      </p:sp>
    </p:spTree>
    <p:extLst>
      <p:ext uri="{BB962C8B-B14F-4D97-AF65-F5344CB8AC3E}">
        <p14:creationId xmlns:p14="http://schemas.microsoft.com/office/powerpoint/2010/main" val="20560820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9"/>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609585" indent="0" algn="ctr">
              <a:buNone/>
              <a:defRPr/>
            </a:lvl2pPr>
            <a:lvl3pPr marL="1219170" indent="0" algn="ctr">
              <a:buNone/>
              <a:defRPr/>
            </a:lvl3pPr>
            <a:lvl4pPr marL="1828754" indent="0" algn="ctr">
              <a:buNone/>
              <a:defRPr/>
            </a:lvl4pPr>
            <a:lvl5pPr marL="2438339" indent="0" algn="ctr">
              <a:buNone/>
              <a:defRPr/>
            </a:lvl5pPr>
            <a:lvl6pPr marL="3047924" indent="0" algn="ctr">
              <a:buNone/>
              <a:defRPr/>
            </a:lvl6pPr>
            <a:lvl7pPr marL="3657509" indent="0" algn="ctr">
              <a:buNone/>
              <a:defRPr/>
            </a:lvl7pPr>
            <a:lvl8pPr marL="4267093" indent="0" algn="ctr">
              <a:buNone/>
              <a:defRPr/>
            </a:lvl8pPr>
            <a:lvl9pPr marL="4876678"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10021487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B9F413-25EA-4B3F-975C-29F0146B0813}" type="datetimeFigureOut">
              <a:rPr lang="es-PE" smtClean="0"/>
              <a:t>25/07/2018</a:t>
            </a:fld>
            <a:endParaRPr lang="es-PE" dirty="0"/>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dirty="0"/>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4EF438-18BE-490C-BD3F-B9823FA8B57F}" type="slidenum">
              <a:rPr lang="es-PE" smtClean="0"/>
              <a:t>‹Nº›</a:t>
            </a:fld>
            <a:endParaRPr lang="es-PE" dirty="0"/>
          </a:p>
        </p:txBody>
      </p:sp>
    </p:spTree>
    <p:extLst>
      <p:ext uri="{BB962C8B-B14F-4D97-AF65-F5344CB8AC3E}">
        <p14:creationId xmlns:p14="http://schemas.microsoft.com/office/powerpoint/2010/main" val="36488143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867"/>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623734183"/>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867">
          <a:solidFill>
            <a:schemeClr val="tx2"/>
          </a:solidFill>
          <a:latin typeface="+mj-lt"/>
          <a:ea typeface="+mj-ea"/>
          <a:cs typeface="+mj-cs"/>
        </a:defRPr>
      </a:lvl1pPr>
      <a:lvl2pPr algn="ctr" rtl="0" fontAlgn="base">
        <a:spcBef>
          <a:spcPct val="0"/>
        </a:spcBef>
        <a:spcAft>
          <a:spcPct val="0"/>
        </a:spcAft>
        <a:defRPr sz="5867">
          <a:solidFill>
            <a:schemeClr val="tx2"/>
          </a:solidFill>
          <a:latin typeface="Arial" charset="0"/>
          <a:cs typeface="Arial" charset="0"/>
        </a:defRPr>
      </a:lvl2pPr>
      <a:lvl3pPr algn="ctr" rtl="0" fontAlgn="base">
        <a:spcBef>
          <a:spcPct val="0"/>
        </a:spcBef>
        <a:spcAft>
          <a:spcPct val="0"/>
        </a:spcAft>
        <a:defRPr sz="5867">
          <a:solidFill>
            <a:schemeClr val="tx2"/>
          </a:solidFill>
          <a:latin typeface="Arial" charset="0"/>
          <a:cs typeface="Arial" charset="0"/>
        </a:defRPr>
      </a:lvl3pPr>
      <a:lvl4pPr algn="ctr" rtl="0" fontAlgn="base">
        <a:spcBef>
          <a:spcPct val="0"/>
        </a:spcBef>
        <a:spcAft>
          <a:spcPct val="0"/>
        </a:spcAft>
        <a:defRPr sz="5867">
          <a:solidFill>
            <a:schemeClr val="tx2"/>
          </a:solidFill>
          <a:latin typeface="Arial" charset="0"/>
          <a:cs typeface="Arial" charset="0"/>
        </a:defRPr>
      </a:lvl4pPr>
      <a:lvl5pPr algn="ctr" rtl="0" fontAlgn="base">
        <a:spcBef>
          <a:spcPct val="0"/>
        </a:spcBef>
        <a:spcAft>
          <a:spcPct val="0"/>
        </a:spcAft>
        <a:defRPr sz="5867">
          <a:solidFill>
            <a:schemeClr val="tx2"/>
          </a:solidFill>
          <a:latin typeface="Arial" charset="0"/>
          <a:cs typeface="Arial" charset="0"/>
        </a:defRPr>
      </a:lvl5pPr>
      <a:lvl6pPr marL="609585" algn="ctr" rtl="0" fontAlgn="base">
        <a:spcBef>
          <a:spcPct val="0"/>
        </a:spcBef>
        <a:spcAft>
          <a:spcPct val="0"/>
        </a:spcAft>
        <a:defRPr sz="5867">
          <a:solidFill>
            <a:schemeClr val="tx2"/>
          </a:solidFill>
          <a:latin typeface="Arial" charset="0"/>
          <a:cs typeface="Arial" charset="0"/>
        </a:defRPr>
      </a:lvl6pPr>
      <a:lvl7pPr marL="1219170" algn="ctr" rtl="0" fontAlgn="base">
        <a:spcBef>
          <a:spcPct val="0"/>
        </a:spcBef>
        <a:spcAft>
          <a:spcPct val="0"/>
        </a:spcAft>
        <a:defRPr sz="5867">
          <a:solidFill>
            <a:schemeClr val="tx2"/>
          </a:solidFill>
          <a:latin typeface="Arial" charset="0"/>
          <a:cs typeface="Arial" charset="0"/>
        </a:defRPr>
      </a:lvl7pPr>
      <a:lvl8pPr marL="1828754" algn="ctr" rtl="0" fontAlgn="base">
        <a:spcBef>
          <a:spcPct val="0"/>
        </a:spcBef>
        <a:spcAft>
          <a:spcPct val="0"/>
        </a:spcAft>
        <a:defRPr sz="5867">
          <a:solidFill>
            <a:schemeClr val="tx2"/>
          </a:solidFill>
          <a:latin typeface="Arial" charset="0"/>
          <a:cs typeface="Arial" charset="0"/>
        </a:defRPr>
      </a:lvl8pPr>
      <a:lvl9pPr marL="2438339" algn="ctr" rtl="0" fontAlgn="base">
        <a:spcBef>
          <a:spcPct val="0"/>
        </a:spcBef>
        <a:spcAft>
          <a:spcPct val="0"/>
        </a:spcAft>
        <a:defRPr sz="5867">
          <a:solidFill>
            <a:schemeClr val="tx2"/>
          </a:solidFill>
          <a:latin typeface="Arial" charset="0"/>
          <a:cs typeface="Arial" charset="0"/>
        </a:defRPr>
      </a:lvl9pPr>
    </p:titleStyle>
    <p:bodyStyle>
      <a:lvl1pPr marL="457189" indent="-457189" algn="l" rtl="0" fontAlgn="base">
        <a:spcBef>
          <a:spcPct val="20000"/>
        </a:spcBef>
        <a:spcAft>
          <a:spcPct val="0"/>
        </a:spcAft>
        <a:buChar char="•"/>
        <a:defRPr sz="4267">
          <a:solidFill>
            <a:schemeClr val="tx1"/>
          </a:solidFill>
          <a:latin typeface="+mn-lt"/>
          <a:ea typeface="+mn-ea"/>
          <a:cs typeface="+mn-cs"/>
        </a:defRPr>
      </a:lvl1pPr>
      <a:lvl2pPr marL="990575" indent="-380990" algn="l" rtl="0" fontAlgn="base">
        <a:spcBef>
          <a:spcPct val="20000"/>
        </a:spcBef>
        <a:spcAft>
          <a:spcPct val="0"/>
        </a:spcAft>
        <a:buChar char="–"/>
        <a:defRPr sz="3733">
          <a:solidFill>
            <a:schemeClr val="tx1"/>
          </a:solidFill>
          <a:latin typeface="+mn-lt"/>
          <a:cs typeface="+mn-cs"/>
        </a:defRPr>
      </a:lvl2pPr>
      <a:lvl3pPr marL="1523962" indent="-304792" algn="l" rtl="0" fontAlgn="base">
        <a:spcBef>
          <a:spcPct val="20000"/>
        </a:spcBef>
        <a:spcAft>
          <a:spcPct val="0"/>
        </a:spcAft>
        <a:buChar char="•"/>
        <a:defRPr sz="3200">
          <a:solidFill>
            <a:schemeClr val="tx1"/>
          </a:solidFill>
          <a:latin typeface="+mn-lt"/>
          <a:cs typeface="+mn-cs"/>
        </a:defRPr>
      </a:lvl3pPr>
      <a:lvl4pPr marL="2133547" indent="-304792" algn="l" rtl="0" fontAlgn="base">
        <a:spcBef>
          <a:spcPct val="20000"/>
        </a:spcBef>
        <a:spcAft>
          <a:spcPct val="0"/>
        </a:spcAft>
        <a:buChar char="–"/>
        <a:defRPr sz="2667">
          <a:solidFill>
            <a:schemeClr val="tx1"/>
          </a:solidFill>
          <a:latin typeface="+mn-lt"/>
          <a:cs typeface="+mn-cs"/>
        </a:defRPr>
      </a:lvl4pPr>
      <a:lvl5pPr marL="2743131" indent="-304792" algn="l" rtl="0" fontAlgn="base">
        <a:spcBef>
          <a:spcPct val="20000"/>
        </a:spcBef>
        <a:spcAft>
          <a:spcPct val="0"/>
        </a:spcAft>
        <a:buChar char="»"/>
        <a:defRPr sz="2667">
          <a:solidFill>
            <a:schemeClr val="tx1"/>
          </a:solidFill>
          <a:latin typeface="+mn-lt"/>
          <a:cs typeface="+mn-cs"/>
        </a:defRPr>
      </a:lvl5pPr>
      <a:lvl6pPr marL="3352716" indent="-304792" algn="l" rtl="0" fontAlgn="base">
        <a:spcBef>
          <a:spcPct val="20000"/>
        </a:spcBef>
        <a:spcAft>
          <a:spcPct val="0"/>
        </a:spcAft>
        <a:buChar char="»"/>
        <a:defRPr sz="2667">
          <a:solidFill>
            <a:schemeClr val="tx1"/>
          </a:solidFill>
          <a:latin typeface="+mn-lt"/>
          <a:cs typeface="+mn-cs"/>
        </a:defRPr>
      </a:lvl6pPr>
      <a:lvl7pPr marL="3962301" indent="-304792" algn="l" rtl="0" fontAlgn="base">
        <a:spcBef>
          <a:spcPct val="20000"/>
        </a:spcBef>
        <a:spcAft>
          <a:spcPct val="0"/>
        </a:spcAft>
        <a:buChar char="»"/>
        <a:defRPr sz="2667">
          <a:solidFill>
            <a:schemeClr val="tx1"/>
          </a:solidFill>
          <a:latin typeface="+mn-lt"/>
          <a:cs typeface="+mn-cs"/>
        </a:defRPr>
      </a:lvl7pPr>
      <a:lvl8pPr marL="4571886" indent="-304792" algn="l" rtl="0" fontAlgn="base">
        <a:spcBef>
          <a:spcPct val="20000"/>
        </a:spcBef>
        <a:spcAft>
          <a:spcPct val="0"/>
        </a:spcAft>
        <a:buChar char="»"/>
        <a:defRPr sz="2667">
          <a:solidFill>
            <a:schemeClr val="tx1"/>
          </a:solidFill>
          <a:latin typeface="+mn-lt"/>
          <a:cs typeface="+mn-cs"/>
        </a:defRPr>
      </a:lvl8pPr>
      <a:lvl9pPr marL="5181470" indent="-304792" algn="l" rtl="0" fontAlgn="base">
        <a:spcBef>
          <a:spcPct val="20000"/>
        </a:spcBef>
        <a:spcAft>
          <a:spcPct val="0"/>
        </a:spcAft>
        <a:buChar char="»"/>
        <a:defRPr sz="2667">
          <a:solidFill>
            <a:schemeClr val="tx1"/>
          </a:solidFill>
          <a:latin typeface="+mn-lt"/>
          <a:cs typeface="+mn-cs"/>
        </a:defRPr>
      </a:lvl9pPr>
    </p:bodyStyle>
    <p:otherStyle>
      <a:defPPr>
        <a:defRPr lang="es-E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elpais.com/elpais/2018/07/24/ciencia/1532413731_174600.html" TargetMode="Externa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27.png"/><Relationship Id="rId4" Type="http://schemas.openxmlformats.org/officeDocument/2006/relationships/image" Target="../media/image26.png"/></Relationships>
</file>

<file path=ppt/slides/_rels/slide26.xml.rels><?xml version="1.0" encoding="UTF-8" standalone="yes"?>
<Relationships xmlns="http://schemas.openxmlformats.org/package/2006/relationships"><Relationship Id="rId8" Type="http://schemas.openxmlformats.org/officeDocument/2006/relationships/hyperlink" Target="http://www.mispps.com/reflexion/dios-el-taxi-y-el-instrumento-(roby)/" TargetMode="External"/><Relationship Id="rId13" Type="http://schemas.openxmlformats.org/officeDocument/2006/relationships/hyperlink" Target="http://www.mispps.com/reflexion/4o-parte-senales-de-la-segunda-venida-de-cristo-(roby)/" TargetMode="External"/><Relationship Id="rId3" Type="http://schemas.openxmlformats.org/officeDocument/2006/relationships/hyperlink" Target="http://www.mispps.com/reflexion/evidencias-cientificas-de-la-biblia-parte-1/" TargetMode="External"/><Relationship Id="rId7" Type="http://schemas.openxmlformats.org/officeDocument/2006/relationships/hyperlink" Target="http://www.mispps.com/reflexion/celebras-halloween-(roby)/" TargetMode="External"/><Relationship Id="rId12" Type="http://schemas.openxmlformats.org/officeDocument/2006/relationships/hyperlink" Target="http://www.mispps.com/reflexion/3o-parte-senales-de-la-segunda-venida-de-cristo-(roby)-21727/" TargetMode="External"/><Relationship Id="rId2" Type="http://schemas.openxmlformats.org/officeDocument/2006/relationships/image" Target="../media/image28.jpeg"/><Relationship Id="rId1" Type="http://schemas.openxmlformats.org/officeDocument/2006/relationships/slideLayout" Target="../slideLayouts/slideLayout2.xml"/><Relationship Id="rId6" Type="http://schemas.openxmlformats.org/officeDocument/2006/relationships/hyperlink" Target="http://www.mispps.com/reflexion/cuando-el-hombre-confronta-a-dios-(roby)/" TargetMode="External"/><Relationship Id="rId11" Type="http://schemas.openxmlformats.org/officeDocument/2006/relationships/hyperlink" Target="http://www.mispps.com/reflexion/2o-parte-senales-de-la-segunda-venida-de-cristo-(roby)/" TargetMode="External"/><Relationship Id="rId5" Type="http://schemas.openxmlformats.org/officeDocument/2006/relationships/hyperlink" Target="http://www.mispps.com/reflexion/jesucristo-no-es-religion-el-es-vida/" TargetMode="External"/><Relationship Id="rId15" Type="http://schemas.openxmlformats.org/officeDocument/2006/relationships/hyperlink" Target="http://www.mispps.com/reflexion/el-positivismo-humanista-vs-el-positivismo-biblico/" TargetMode="External"/><Relationship Id="rId10" Type="http://schemas.openxmlformats.org/officeDocument/2006/relationships/hyperlink" Target="http://www.mispps.com/reflexion/senales-de-la-segunda-venida-de-cristo-parte-1-(roby)" TargetMode="External"/><Relationship Id="rId4" Type="http://schemas.openxmlformats.org/officeDocument/2006/relationships/hyperlink" Target="http://www.mispps.com/reflexion/evidencias-cientificas-de-la-biblia-parte-2/" TargetMode="External"/><Relationship Id="rId9" Type="http://schemas.openxmlformats.org/officeDocument/2006/relationships/hyperlink" Target="http://www.mispps.com/misterio-82/un-mundo-invisible-pero-real-parte-1-(roby)/msg101304/" TargetMode="External"/><Relationship Id="rId14" Type="http://schemas.openxmlformats.org/officeDocument/2006/relationships/hyperlink" Target="http://www.mispps.com/naturaleza-ciencias-29/eventos-cosmicos-en-lo-que-resta-del-2015-(roby)/" TargetMode="External"/></Relationships>
</file>

<file path=ppt/slides/_rels/slide27.xml.rels><?xml version="1.0" encoding="UTF-8" standalone="yes"?>
<Relationships xmlns="http://schemas.openxmlformats.org/package/2006/relationships"><Relationship Id="rId8" Type="http://schemas.openxmlformats.org/officeDocument/2006/relationships/hyperlink" Target="http://www.mispps.com/misterio-82/el-misterio-de-la-divina-trinidad-(roby)/" TargetMode="External"/><Relationship Id="rId13" Type="http://schemas.openxmlformats.org/officeDocument/2006/relationships/hyperlink" Target="http://www.mispps.com/reflexion/cuando-el-hombre-le-cambia-la-gloria-a-dios-(roby)/" TargetMode="External"/><Relationship Id="rId3" Type="http://schemas.openxmlformats.org/officeDocument/2006/relationships/hyperlink" Target="http://www.mispps.com/reflexion/parte-ii-sabes-por-que-murio-cristo-por-ti-en-la-cruz/" TargetMode="External"/><Relationship Id="rId7" Type="http://schemas.openxmlformats.org/officeDocument/2006/relationships/hyperlink" Target="http://www.mispps.com/reflexion/salvacion-del-alma-(roby)/" TargetMode="External"/><Relationship Id="rId12" Type="http://schemas.openxmlformats.org/officeDocument/2006/relationships/hyperlink" Target="http://www.mispps.com/reflexion/mas-alla-de-la-muerte-roby-23863/" TargetMode="External"/><Relationship Id="rId2" Type="http://schemas.openxmlformats.org/officeDocument/2006/relationships/image" Target="../media/image28.jpeg"/><Relationship Id="rId16" Type="http://schemas.openxmlformats.org/officeDocument/2006/relationships/hyperlink" Target="http://www.mispps.com/reflexion/impactante-testimonio-de-un-ex-terrorista-islamico-(paloma-roby)/" TargetMode="External"/><Relationship Id="rId1" Type="http://schemas.openxmlformats.org/officeDocument/2006/relationships/slideLayout" Target="../slideLayouts/slideLayout2.xml"/><Relationship Id="rId6" Type="http://schemas.openxmlformats.org/officeDocument/2006/relationships/hyperlink" Target="http://www.mispps.com/reflexion/el-acto-de-juzgar-(roby)/" TargetMode="External"/><Relationship Id="rId11" Type="http://schemas.openxmlformats.org/officeDocument/2006/relationships/hyperlink" Target="http://www.mispps.com/reflexion/existen-varias-maneras-de-llegar-a-dios-(roby)/" TargetMode="External"/><Relationship Id="rId5" Type="http://schemas.openxmlformats.org/officeDocument/2006/relationships/hyperlink" Target="http://www.mispps.com/reflexion/el-arrebatamiento-(roby)/" TargetMode="External"/><Relationship Id="rId15" Type="http://schemas.openxmlformats.org/officeDocument/2006/relationships/hyperlink" Target="http://www.mispps.com/reflexion/sabes-por-que-murio-cristo-por-ti-en-la-cruz-parte-1-de-2-(roby)/" TargetMode="External"/><Relationship Id="rId10" Type="http://schemas.openxmlformats.org/officeDocument/2006/relationships/hyperlink" Target="http://www.mispps.com/misterio-82/el-misterio-del-espiritu-santo-roby/" TargetMode="External"/><Relationship Id="rId4" Type="http://schemas.openxmlformats.org/officeDocument/2006/relationships/hyperlink" Target="http://www.mispps.com/naturaleza-ciencias-29/eclipses-de-luna-roja-(roby)/" TargetMode="External"/><Relationship Id="rId9" Type="http://schemas.openxmlformats.org/officeDocument/2006/relationships/hyperlink" Target="http://www.mispps.com/reflexion/radiografia-biblica-del-anticristo-(roby)/" TargetMode="External"/><Relationship Id="rId14" Type="http://schemas.openxmlformats.org/officeDocument/2006/relationships/hyperlink" Target="http://www.mispps.com/reflexion/se-puede-senalar-fechas-exactas-para-eventos-apocalipticos-roby/" TargetMode="External"/></Relationships>
</file>

<file path=ppt/slides/_rels/slide28.xml.rels><?xml version="1.0" encoding="UTF-8" standalone="yes"?>
<Relationships xmlns="http://schemas.openxmlformats.org/package/2006/relationships"><Relationship Id="rId8" Type="http://schemas.openxmlformats.org/officeDocument/2006/relationships/hyperlink" Target="http://www.mispps.com/reflexion/envejecer-es-una-obligacion-madurar-es-una-opcion-(paloma-roby)/" TargetMode="External"/><Relationship Id="rId13" Type="http://schemas.openxmlformats.org/officeDocument/2006/relationships/hyperlink" Target="http://www.mispps.com/naturaleza-ciencias-29/planeta-nibiru-amenaza-o-ficcion-(paloma-roby)/" TargetMode="External"/><Relationship Id="rId3" Type="http://schemas.openxmlformats.org/officeDocument/2006/relationships/hyperlink" Target="http://www.mispps.com/reflexion/carta-de-un-bebe-(paloma)/" TargetMode="External"/><Relationship Id="rId7" Type="http://schemas.openxmlformats.org/officeDocument/2006/relationships/hyperlink" Target="http://www.mispps.com/reflexion-73/testimonio-de-un-ex-monje-budista-que-regreso-de-la-muerte-(paloma-roby)/" TargetMode="External"/><Relationship Id="rId12" Type="http://schemas.openxmlformats.org/officeDocument/2006/relationships/hyperlink" Target="http://www.mispps.com/reflexion/la-voluntad-perfecta-de-dios-y-su-voluntad-permisiva-(paloma-roby)/" TargetMode="External"/><Relationship Id="rId2" Type="http://schemas.openxmlformats.org/officeDocument/2006/relationships/image" Target="../media/image28.jpeg"/><Relationship Id="rId1" Type="http://schemas.openxmlformats.org/officeDocument/2006/relationships/slideLayout" Target="../slideLayouts/slideLayout2.xml"/><Relationship Id="rId6" Type="http://schemas.openxmlformats.org/officeDocument/2006/relationships/hyperlink" Target="http://www.mispps.com/fechas-especiales-66/testimonio-acerca-de-halloween-(roby)/" TargetMode="External"/><Relationship Id="rId11" Type="http://schemas.openxmlformats.org/officeDocument/2006/relationships/hyperlink" Target="http://www.mispps.com/reflexion/reconoce-tus-errores-y-seras-libre-(paloma-roby)/" TargetMode="External"/><Relationship Id="rId5" Type="http://schemas.openxmlformats.org/officeDocument/2006/relationships/hyperlink" Target="http://www.mispps.com/reflexion/la-guerra-contra-el-dinero-en-efectivo-(paloma)/" TargetMode="External"/><Relationship Id="rId15" Type="http://schemas.openxmlformats.org/officeDocument/2006/relationships/hyperlink" Target="http://www.mispps.com/reflexion-73/de-cientifico-a-siervo-de-dios-(paloma-roby)/" TargetMode="External"/><Relationship Id="rId10" Type="http://schemas.openxmlformats.org/officeDocument/2006/relationships/hyperlink" Target="http://www.mispps.com/lugares/jerusalen-la-ciudad-amada-(paloma)/" TargetMode="External"/><Relationship Id="rId4" Type="http://schemas.openxmlformats.org/officeDocument/2006/relationships/hyperlink" Target="http://www.mispps.com/reflexion/el-peor-de-los-sentimientos-(paloma-roby)/" TargetMode="External"/><Relationship Id="rId9" Type="http://schemas.openxmlformats.org/officeDocument/2006/relationships/hyperlink" Target="http://www.mispps.com/reflexion/de-prostitua-a-una-vida-con-proposito-(paloma-roby)/" TargetMode="External"/><Relationship Id="rId14" Type="http://schemas.openxmlformats.org/officeDocument/2006/relationships/hyperlink" Target="http://www.mispps.com/reflexion/como-obtener-paz-interior-(paloma-roby)/" TargetMode="External"/></Relationships>
</file>

<file path=ppt/slides/_rels/slide29.xml.rels><?xml version="1.0" encoding="UTF-8" standalone="yes"?>
<Relationships xmlns="http://schemas.openxmlformats.org/package/2006/relationships"><Relationship Id="rId8" Type="http://schemas.openxmlformats.org/officeDocument/2006/relationships/hyperlink" Target="https://www.mispps.com/reflexion/reconoce-ud-los-tiempos-que-estamos-viviendo-(paloma-roby)/" TargetMode="External"/><Relationship Id="rId13" Type="http://schemas.openxmlformats.org/officeDocument/2006/relationships/hyperlink" Target="https://www.mispps.com/reflexion-73/el-evangelio-de-la-prosperidad-(paloma-roby)/" TargetMode="External"/><Relationship Id="rId3" Type="http://schemas.openxmlformats.org/officeDocument/2006/relationships/image" Target="../media/image28.jpeg"/><Relationship Id="rId7" Type="http://schemas.openxmlformats.org/officeDocument/2006/relationships/hyperlink" Target="http://www.mispps.com/fechas-especiales-66/ex-satanista-habla-acerca-de-halloween-(paloma-roby)/" TargetMode="External"/><Relationship Id="rId12" Type="http://schemas.openxmlformats.org/officeDocument/2006/relationships/hyperlink" Target="https://www.mispps.com/reflexion-73/conoce-lo-que-dios-aborrece-(paloma-roby)/"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www.mispps.com/fechas-especiales-66/la-cara-oculta-de-halloween-(paloma-roby)/" TargetMode="External"/><Relationship Id="rId11" Type="http://schemas.openxmlformats.org/officeDocument/2006/relationships/hyperlink" Target="https://www.mispps.com/reflexion/como-reconocer-a-una-secta-(paloma-roby)/" TargetMode="External"/><Relationship Id="rId5" Type="http://schemas.openxmlformats.org/officeDocument/2006/relationships/hyperlink" Target="http://www.mispps.com/fechas-especiales/es-halloween-un-inocente-juego-de-ninos-(paloma-roby)/" TargetMode="External"/><Relationship Id="rId10" Type="http://schemas.openxmlformats.org/officeDocument/2006/relationships/hyperlink" Target="https://www.mispps.com/reflexion/el-sacrificio-de-jesucristo-segun-el-antiguo-testamento-(paloma-roby)/" TargetMode="External"/><Relationship Id="rId4" Type="http://schemas.openxmlformats.org/officeDocument/2006/relationships/hyperlink" Target="http://www.mispps.com/reflexion/nino-regresa-del-cielo-con-un-mensaje-para-el-mundo-(paloma-roby)/" TargetMode="External"/><Relationship Id="rId9" Type="http://schemas.openxmlformats.org/officeDocument/2006/relationships/hyperlink" Target="https://www.mispps.com/reflexion/un-vistazo-a-la-eternidad-(paloma-roby)/" TargetMode="External"/><Relationship Id="rId14" Type="http://schemas.openxmlformats.org/officeDocument/2006/relationships/hyperlink" Target="https://www.mispps.com/reflexion-73/el-ecumenismo-(union-de-religiones)-paloma-roby)/" TargetMode="External"/></Relationships>
</file>

<file path=ppt/slides/_rels/slide30.xml.rels><?xml version="1.0" encoding="UTF-8" standalone="yes"?>
<Relationships xmlns="http://schemas.openxmlformats.org/package/2006/relationships"><Relationship Id="rId8" Type="http://schemas.openxmlformats.org/officeDocument/2006/relationships/hyperlink" Target="https://www.mispps.com/reflexion-73/lideres-que-apoyan-la-aparicion-del-anticristo-revelacion-m-gomez-(paloma-roby)/" TargetMode="External"/><Relationship Id="rId3" Type="http://schemas.openxmlformats.org/officeDocument/2006/relationships/image" Target="../media/image28.jpeg"/><Relationship Id="rId7" Type="http://schemas.openxmlformats.org/officeDocument/2006/relationships/hyperlink" Target="https://www.mispps.com/reflexion-73/jesucristo-la-roca-inamovible-(paloma-roby)/" TargetMode="External"/><Relationship Id="rId12" Type="http://schemas.openxmlformats.org/officeDocument/2006/relationships/hyperlink" Target="https://www.mispps.com/reflexion-73/ni-moises-ni-elias-seran-los-dos-testigos-de-apocalipsis-11-(roby)/"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hyperlink" Target="https://www.mispps.com/reflexion-73/la-ultima-generacion-(paloma-roby)/" TargetMode="External"/><Relationship Id="rId11" Type="http://schemas.openxmlformats.org/officeDocument/2006/relationships/hyperlink" Target="https://www.mispps.com/reflexion-73/impactante-palabra-profetica-para-argentina-(roby)/" TargetMode="External"/><Relationship Id="rId5" Type="http://schemas.openxmlformats.org/officeDocument/2006/relationships/hyperlink" Target="https://www.mispps.com/reflexion-73/que-es-la-apostasia-y-como-reconocerla-(paloma-roby)/" TargetMode="External"/><Relationship Id="rId10" Type="http://schemas.openxmlformats.org/officeDocument/2006/relationships/hyperlink" Target="https://www.mispps.com/reflexion-73/son-moises-y-elias-los-dos-testigos-de-apocalipsis-11-(paloma-roby)/" TargetMode="External"/><Relationship Id="rId4" Type="http://schemas.openxmlformats.org/officeDocument/2006/relationships/hyperlink" Target="https://www.mispps.com/reflexion-73/asombroso-juicio-que-viene-a-las-naciones-(paloma-roby)/msg185917/?topicseen#new" TargetMode="External"/><Relationship Id="rId9" Type="http://schemas.openxmlformats.org/officeDocument/2006/relationships/hyperlink" Target="https://www.mispps.com/naturaleza-y-ciencias/primer-eclipse-de-superluna-azul-de-sangre-en-150-anos-este-31-de-enero-del-2018/" TargetMode="External"/></Relationships>
</file>

<file path=ppt/slides/_rels/slide31.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image" Target="../media/image34.png"/><Relationship Id="rId18" Type="http://schemas.openxmlformats.org/officeDocument/2006/relationships/image" Target="../media/image37.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36.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0.png"/><Relationship Id="rId11" Type="http://schemas.openxmlformats.org/officeDocument/2006/relationships/image" Target="../media/image33.png"/><Relationship Id="rId5" Type="http://schemas.openxmlformats.org/officeDocument/2006/relationships/hyperlink" Target="http://www.mispps.com/" TargetMode="External"/><Relationship Id="rId15" Type="http://schemas.openxmlformats.org/officeDocument/2006/relationships/image" Target="../media/image35.png"/><Relationship Id="rId10" Type="http://schemas.openxmlformats.org/officeDocument/2006/relationships/hyperlink" Target="https://www.facebook.com/mispps" TargetMode="External"/><Relationship Id="rId4" Type="http://schemas.openxmlformats.org/officeDocument/2006/relationships/image" Target="../media/image29.png"/><Relationship Id="rId9" Type="http://schemas.openxmlformats.org/officeDocument/2006/relationships/image" Target="../media/image32.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a:off x="0" y="0"/>
            <a:ext cx="12192000" cy="6858000"/>
          </a:xfrm>
          <a:prstGeom prst="rect">
            <a:avLst/>
          </a:prstGeom>
          <a:scene3d>
            <a:camera prst="orthographicFront"/>
            <a:lightRig rig="threePt" dir="t"/>
          </a:scene3d>
          <a:sp3d>
            <a:bevelT w="101600" h="101600" prst="convex"/>
            <a:bevelB w="101600" h="101600" prst="convex"/>
          </a:sp3d>
        </p:spPr>
      </p:pic>
      <p:sp>
        <p:nvSpPr>
          <p:cNvPr id="4" name="CuadroTexto 3"/>
          <p:cNvSpPr txBox="1"/>
          <p:nvPr/>
        </p:nvSpPr>
        <p:spPr>
          <a:xfrm>
            <a:off x="398584" y="389206"/>
            <a:ext cx="11394831" cy="1323439"/>
          </a:xfrm>
          <a:prstGeom prst="rect">
            <a:avLst/>
          </a:prstGeom>
          <a:noFill/>
        </p:spPr>
        <p:txBody>
          <a:bodyPr wrap="square" rtlCol="0">
            <a:spAutoFit/>
            <a:scene3d>
              <a:camera prst="obliqueBottomLeft"/>
              <a:lightRig rig="threePt" dir="t"/>
            </a:scene3d>
            <a:sp3d extrusionH="177800">
              <a:extrusionClr>
                <a:srgbClr val="0D253B"/>
              </a:extrusionClr>
            </a:sp3d>
          </a:bodyPr>
          <a:lstStyle/>
          <a:p>
            <a:pPr algn="ctr"/>
            <a:r>
              <a:rPr lang="es-PE" sz="4000" dirty="0" smtClean="0">
                <a:solidFill>
                  <a:srgbClr val="A3C9EB"/>
                </a:solidFill>
                <a:latin typeface="Arial Black" panose="020B0A04020102020204" pitchFamily="34" charset="0"/>
              </a:rPr>
              <a:t>ECLIPSE LUNAR TOTAL (LUNA DE SANGRE) MÁS LARGO DEL SIGLO XXI </a:t>
            </a:r>
            <a:endParaRPr lang="es-PE" sz="4000" dirty="0">
              <a:solidFill>
                <a:srgbClr val="A3C9EB"/>
              </a:solidFill>
              <a:latin typeface="Arial Black" panose="020B0A04020102020204" pitchFamily="34" charset="0"/>
            </a:endParaRPr>
          </a:p>
        </p:txBody>
      </p:sp>
      <p:sp>
        <p:nvSpPr>
          <p:cNvPr id="6" name="CuadroTexto 5"/>
          <p:cNvSpPr txBox="1"/>
          <p:nvPr/>
        </p:nvSpPr>
        <p:spPr>
          <a:xfrm>
            <a:off x="10966862" y="6202419"/>
            <a:ext cx="1018064" cy="461665"/>
          </a:xfrm>
          <a:prstGeom prst="rect">
            <a:avLst/>
          </a:prstGeom>
          <a:noFill/>
        </p:spPr>
        <p:txBody>
          <a:bodyPr wrap="square" rtlCol="0">
            <a:spAutoFit/>
            <a:scene3d>
              <a:camera prst="obliqueBottomLeft"/>
              <a:lightRig rig="threePt" dir="t"/>
            </a:scene3d>
            <a:sp3d extrusionH="177800">
              <a:extrusionClr>
                <a:srgbClr val="181D26"/>
              </a:extrusionClr>
            </a:sp3d>
          </a:bodyPr>
          <a:lstStyle/>
          <a:p>
            <a:pPr algn="r"/>
            <a:r>
              <a:rPr lang="es-ES" sz="2400" dirty="0" err="1" smtClean="0">
                <a:solidFill>
                  <a:srgbClr val="A4B0C7"/>
                </a:solidFill>
                <a:latin typeface="Brush Script MT" panose="03060802040406070304" pitchFamily="66" charset="0"/>
              </a:rPr>
              <a:t>Roby</a:t>
            </a:r>
            <a:endParaRPr lang="es-PE" sz="2400" dirty="0">
              <a:solidFill>
                <a:srgbClr val="A4B0C7"/>
              </a:solidFill>
              <a:latin typeface="Brush Script MT" panose="03060802040406070304" pitchFamily="66" charset="0"/>
            </a:endParaRPr>
          </a:p>
        </p:txBody>
      </p:sp>
    </p:spTree>
    <p:extLst>
      <p:ext uri="{BB962C8B-B14F-4D97-AF65-F5344CB8AC3E}">
        <p14:creationId xmlns:p14="http://schemas.microsoft.com/office/powerpoint/2010/main" val="4267487581"/>
      </p:ext>
    </p:extLst>
  </p:cSld>
  <p:clrMapOvr>
    <a:masterClrMapping/>
  </p:clrMapOvr>
  <mc:AlternateContent xmlns:mc="http://schemas.openxmlformats.org/markup-compatibility/2006">
    <mc:Choice xmlns:p14="http://schemas.microsoft.com/office/powerpoint/2010/main" Requires="p14">
      <p:transition spd="slow" p14:dur="2000">
        <p:sndAc>
          <p:stSnd loop="1">
            <p:snd r:embed="rId2" name="Yo te busco- violin.wav"/>
          </p:stSnd>
        </p:sndAc>
      </p:transition>
    </mc:Choice>
    <mc:Fallback>
      <p:transition spd="slow">
        <p:sndAc>
          <p:stSnd loop="1">
            <p:snd r:embed="rId2" name="Yo te busco- violi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800" fill="hold"/>
                                        <p:tgtEl>
                                          <p:spTgt spid="6"/>
                                        </p:tgtEl>
                                        <p:attrNameLst>
                                          <p:attrName>ppt_w</p:attrName>
                                        </p:attrNameLst>
                                      </p:cBhvr>
                                      <p:tavLst>
                                        <p:tav tm="0">
                                          <p:val>
                                            <p:fltVal val="0"/>
                                          </p:val>
                                        </p:tav>
                                        <p:tav tm="100000">
                                          <p:val>
                                            <p:strVal val="#ppt_w"/>
                                          </p:val>
                                        </p:tav>
                                      </p:tavLst>
                                    </p:anim>
                                    <p:anim calcmode="lin" valueType="num">
                                      <p:cBhvr>
                                        <p:cTn id="8" dur="1800" fill="hold"/>
                                        <p:tgtEl>
                                          <p:spTgt spid="6"/>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650" fill="hold"/>
                                        <p:tgtEl>
                                          <p:spTgt spid="5"/>
                                        </p:tgtEl>
                                        <p:attrNameLst>
                                          <p:attrName>ppt_w</p:attrName>
                                        </p:attrNameLst>
                                      </p:cBhvr>
                                      <p:tavLst>
                                        <p:tav tm="0">
                                          <p:val>
                                            <p:strVal val="4/3*#ppt_w"/>
                                          </p:val>
                                        </p:tav>
                                        <p:tav tm="100000">
                                          <p:val>
                                            <p:strVal val="#ppt_w"/>
                                          </p:val>
                                        </p:tav>
                                      </p:tavLst>
                                    </p:anim>
                                    <p:anim calcmode="lin" valueType="num">
                                      <p:cBhvr>
                                        <p:cTn id="12" dur="165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cene3d>
            <a:camera prst="orthographicFront"/>
            <a:lightRig rig="threePt" dir="t"/>
          </a:scene3d>
          <a:sp3d>
            <a:bevelT w="101600" h="101600" prst="convex"/>
            <a:bevelB w="101600" h="101600" prst="convex"/>
          </a:sp3d>
        </p:spPr>
      </p:pic>
      <p:sp>
        <p:nvSpPr>
          <p:cNvPr id="2" name="CuadroTexto 1"/>
          <p:cNvSpPr txBox="1"/>
          <p:nvPr/>
        </p:nvSpPr>
        <p:spPr>
          <a:xfrm>
            <a:off x="407963" y="4707988"/>
            <a:ext cx="11465169" cy="1938992"/>
          </a:xfrm>
          <a:prstGeom prst="rect">
            <a:avLst/>
          </a:prstGeom>
          <a:noFill/>
        </p:spPr>
        <p:txBody>
          <a:bodyPr wrap="square" rtlCol="0">
            <a:spAutoFit/>
            <a:scene3d>
              <a:camera prst="obliqueBottomLeft"/>
              <a:lightRig rig="threePt" dir="t"/>
            </a:scene3d>
            <a:sp3d extrusionH="152400">
              <a:extrusionClr>
                <a:srgbClr val="31090C"/>
              </a:extrusionClr>
            </a:sp3d>
          </a:bodyPr>
          <a:lstStyle/>
          <a:p>
            <a:pPr algn="ctr"/>
            <a:r>
              <a:rPr lang="es-PE" sz="2400" dirty="0" smtClean="0">
                <a:solidFill>
                  <a:srgbClr val="F3BBBF"/>
                </a:solidFill>
                <a:latin typeface="Arial Black" panose="020B0A04020102020204" pitchFamily="34" charset="0"/>
              </a:rPr>
              <a:t>El eclipse lunar total más largo del siglo XXI se dará en la noche del 27 al 28 de julio de este año. Los habitantes de nuestro planeta tendrán la oportunidad de observar el fenómeno denominado luna de sangre o luna sangrienta durante una hora y 43 minutos, informa el portal </a:t>
            </a:r>
            <a:r>
              <a:rPr lang="es-PE" sz="2400" dirty="0" err="1" smtClean="0">
                <a:solidFill>
                  <a:srgbClr val="F3BBBF"/>
                </a:solidFill>
                <a:latin typeface="Arial Black" panose="020B0A04020102020204" pitchFamily="34" charset="0"/>
              </a:rPr>
              <a:t>EarthSky</a:t>
            </a:r>
            <a:endParaRPr lang="es-PE" sz="2400" dirty="0">
              <a:solidFill>
                <a:srgbClr val="F3BBBF"/>
              </a:solidFill>
              <a:latin typeface="Arial Black" panose="020B0A04020102020204" pitchFamily="34" charset="0"/>
            </a:endParaRPr>
          </a:p>
        </p:txBody>
      </p:sp>
    </p:spTree>
    <p:extLst>
      <p:ext uri="{BB962C8B-B14F-4D97-AF65-F5344CB8AC3E}">
        <p14:creationId xmlns:p14="http://schemas.microsoft.com/office/powerpoint/2010/main" val="139634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98584" y="4926037"/>
            <a:ext cx="11394831" cy="1569660"/>
          </a:xfrm>
          <a:prstGeom prst="rect">
            <a:avLst/>
          </a:prstGeom>
          <a:noFill/>
        </p:spPr>
        <p:txBody>
          <a:bodyPr wrap="square" rtlCol="0">
            <a:spAutoFit/>
            <a:scene3d>
              <a:camera prst="obliqueBottomLeft"/>
              <a:lightRig rig="threePt" dir="t"/>
            </a:scene3d>
            <a:sp3d extrusionH="152400">
              <a:extrusionClr>
                <a:srgbClr val="1D0507"/>
              </a:extrusionClr>
            </a:sp3d>
          </a:bodyPr>
          <a:lstStyle/>
          <a:p>
            <a:pPr algn="ctr"/>
            <a:r>
              <a:rPr lang="es-PE" sz="2400" dirty="0" smtClean="0">
                <a:solidFill>
                  <a:srgbClr val="F79797"/>
                </a:solidFill>
                <a:latin typeface="Arial Black" panose="020B0A04020102020204" pitchFamily="34" charset="0"/>
              </a:rPr>
              <a:t>Según el artículo, el eclipse total será precedido y seguido por unos parciales de 1 hora y 6 minutos cada uno. Por lo tanto, todo el espectáculo durará 3 horas y 55 minutos, mientras la Luna cruce la oscura sombra de la Tierra.</a:t>
            </a:r>
            <a:endParaRPr lang="es-PE" sz="2400" dirty="0">
              <a:solidFill>
                <a:srgbClr val="F79797"/>
              </a:solidFill>
              <a:latin typeface="Arial Black" panose="020B0A04020102020204" pitchFamily="34" charset="0"/>
            </a:endParaRPr>
          </a:p>
        </p:txBody>
      </p:sp>
    </p:spTree>
    <p:extLst>
      <p:ext uri="{BB962C8B-B14F-4D97-AF65-F5344CB8AC3E}">
        <p14:creationId xmlns:p14="http://schemas.microsoft.com/office/powerpoint/2010/main" val="1742039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strVal val="4/3*#ppt_w"/>
                                          </p:val>
                                        </p:tav>
                                        <p:tav tm="100000">
                                          <p:val>
                                            <p:strVal val="#ppt_w"/>
                                          </p:val>
                                        </p:tav>
                                      </p:tavLst>
                                    </p:anim>
                                    <p:anim calcmode="lin" valueType="num">
                                      <p:cBhvr>
                                        <p:cTn id="8" dur="165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cene3d>
            <a:camera prst="orthographicFront"/>
            <a:lightRig rig="threePt" dir="t"/>
          </a:scene3d>
          <a:sp3d>
            <a:bevelT w="101600" h="101600" prst="convex"/>
            <a:bevelB w="101600" h="101600" prst="convex"/>
          </a:sp3d>
        </p:spPr>
      </p:pic>
      <p:sp>
        <p:nvSpPr>
          <p:cNvPr id="2" name="CuadroTexto 1"/>
          <p:cNvSpPr txBox="1"/>
          <p:nvPr/>
        </p:nvSpPr>
        <p:spPr>
          <a:xfrm>
            <a:off x="424375" y="5276557"/>
            <a:ext cx="11394831" cy="1200329"/>
          </a:xfrm>
          <a:prstGeom prst="rect">
            <a:avLst/>
          </a:prstGeom>
          <a:noFill/>
        </p:spPr>
        <p:txBody>
          <a:bodyPr wrap="square" rtlCol="0">
            <a:spAutoFit/>
            <a:scene3d>
              <a:camera prst="obliqueBottomLeft"/>
              <a:lightRig rig="threePt" dir="t"/>
            </a:scene3d>
            <a:sp3d extrusionH="152400">
              <a:extrusionClr>
                <a:srgbClr val="3E1B00"/>
              </a:extrusionClr>
            </a:sp3d>
          </a:bodyPr>
          <a:lstStyle/>
          <a:p>
            <a:pPr algn="ctr"/>
            <a:r>
              <a:rPr lang="es-PE" sz="2400" dirty="0" smtClean="0">
                <a:solidFill>
                  <a:srgbClr val="FFB985"/>
                </a:solidFill>
                <a:latin typeface="Arial Black" panose="020B0A04020102020204" pitchFamily="34" charset="0"/>
              </a:rPr>
              <a:t>Para que se produzca un eclipse lunar total tan duradero, nuestro satélite tiene que atravesar la parte central de la sombra de la Tierra.</a:t>
            </a:r>
            <a:endParaRPr lang="es-PE" sz="2400" dirty="0">
              <a:solidFill>
                <a:srgbClr val="FFB985"/>
              </a:solidFill>
              <a:latin typeface="Arial Black" panose="020B0A04020102020204" pitchFamily="34" charset="0"/>
            </a:endParaRPr>
          </a:p>
        </p:txBody>
      </p:sp>
    </p:spTree>
    <p:extLst>
      <p:ext uri="{BB962C8B-B14F-4D97-AF65-F5344CB8AC3E}">
        <p14:creationId xmlns:p14="http://schemas.microsoft.com/office/powerpoint/2010/main" val="2101085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cene3d>
            <a:camera prst="orthographicFront"/>
            <a:lightRig rig="threePt" dir="t"/>
          </a:scene3d>
          <a:sp3d>
            <a:bevelT w="101600" h="101600" prst="convex"/>
            <a:bevelB w="101600" h="101600" prst="convex"/>
          </a:sp3d>
        </p:spPr>
      </p:pic>
      <p:sp>
        <p:nvSpPr>
          <p:cNvPr id="2" name="CuadroTexto 1"/>
          <p:cNvSpPr txBox="1"/>
          <p:nvPr/>
        </p:nvSpPr>
        <p:spPr>
          <a:xfrm>
            <a:off x="409135" y="4636477"/>
            <a:ext cx="11394831" cy="1938992"/>
          </a:xfrm>
          <a:prstGeom prst="rect">
            <a:avLst/>
          </a:prstGeom>
          <a:noFill/>
        </p:spPr>
        <p:txBody>
          <a:bodyPr wrap="square" rtlCol="0">
            <a:spAutoFit/>
            <a:scene3d>
              <a:camera prst="obliqueBottomLeft"/>
              <a:lightRig rig="threePt" dir="t"/>
            </a:scene3d>
            <a:sp3d extrusionH="177800">
              <a:extrusionClr>
                <a:srgbClr val="31090C"/>
              </a:extrusionClr>
            </a:sp3d>
          </a:bodyPr>
          <a:lstStyle/>
          <a:p>
            <a:pPr algn="ctr"/>
            <a:r>
              <a:rPr lang="es-PE" sz="2400" dirty="0" smtClean="0">
                <a:solidFill>
                  <a:srgbClr val="F3BBBF"/>
                </a:solidFill>
                <a:latin typeface="Arial Black" panose="020B0A04020102020204" pitchFamily="34" charset="0"/>
              </a:rPr>
              <a:t>En 2018, la luna llena y el apogeo lunar de julio —su punto más lejano de la Tierra de su órbita mensual— caen en la misma fecha. Por lo tanto, se produce la luna llena más distante y más pequeña del año que, naturalmente, tardará más tiempo en cruzar la sombra de la Tierra.</a:t>
            </a:r>
            <a:endParaRPr lang="es-PE" sz="2400" dirty="0">
              <a:solidFill>
                <a:srgbClr val="F3BBBF"/>
              </a:solidFill>
              <a:latin typeface="Arial Black" panose="020B0A04020102020204" pitchFamily="34" charset="0"/>
            </a:endParaRPr>
          </a:p>
        </p:txBody>
      </p:sp>
    </p:spTree>
    <p:extLst>
      <p:ext uri="{BB962C8B-B14F-4D97-AF65-F5344CB8AC3E}">
        <p14:creationId xmlns:p14="http://schemas.microsoft.com/office/powerpoint/2010/main" val="2694896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cene3d>
            <a:camera prst="orthographicFront"/>
            <a:lightRig rig="threePt" dir="t"/>
          </a:scene3d>
          <a:sp3d>
            <a:bevelT w="101600" h="101600" prst="convex"/>
            <a:bevelB w="101600" h="101600" prst="convex"/>
          </a:sp3d>
        </p:spPr>
      </p:pic>
      <p:sp>
        <p:nvSpPr>
          <p:cNvPr id="2" name="CuadroTexto 1"/>
          <p:cNvSpPr txBox="1"/>
          <p:nvPr/>
        </p:nvSpPr>
        <p:spPr>
          <a:xfrm>
            <a:off x="424375" y="4986997"/>
            <a:ext cx="11394831" cy="1569660"/>
          </a:xfrm>
          <a:prstGeom prst="rect">
            <a:avLst/>
          </a:prstGeom>
          <a:noFill/>
        </p:spPr>
        <p:txBody>
          <a:bodyPr wrap="square" rtlCol="0">
            <a:spAutoFit/>
            <a:scene3d>
              <a:camera prst="obliqueBottomLeft"/>
              <a:lightRig rig="threePt" dir="t"/>
            </a:scene3d>
            <a:sp3d extrusionH="127000">
              <a:extrusionClr>
                <a:srgbClr val="17182F"/>
              </a:extrusionClr>
            </a:sp3d>
          </a:bodyPr>
          <a:lstStyle/>
          <a:p>
            <a:pPr algn="ctr"/>
            <a:r>
              <a:rPr lang="es-PE" sz="2400" dirty="0" smtClean="0">
                <a:solidFill>
                  <a:srgbClr val="BBBDDF"/>
                </a:solidFill>
                <a:latin typeface="Arial Black" panose="020B0A04020102020204" pitchFamily="34" charset="0"/>
              </a:rPr>
              <a:t>De hecho, el eclipse total más largo del siglo XX (1901 a 2000) ocurrió el 16 de julio de 2000, con una duración de 1 hora y 46,4 minutos. Entonces, el centro del disco lunar se alineó casi perfectamente con el centro de la sombra de la Tierra.</a:t>
            </a:r>
            <a:endParaRPr lang="es-PE" sz="2400" dirty="0">
              <a:solidFill>
                <a:srgbClr val="BBBDDF"/>
              </a:solidFill>
              <a:latin typeface="Arial Black" panose="020B0A04020102020204" pitchFamily="34" charset="0"/>
            </a:endParaRPr>
          </a:p>
        </p:txBody>
      </p:sp>
    </p:spTree>
    <p:extLst>
      <p:ext uri="{BB962C8B-B14F-4D97-AF65-F5344CB8AC3E}">
        <p14:creationId xmlns:p14="http://schemas.microsoft.com/office/powerpoint/2010/main" val="1281788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cene3d>
            <a:camera prst="orthographicFront"/>
            <a:lightRig rig="threePt" dir="t"/>
          </a:scene3d>
          <a:sp3d>
            <a:bevelT w="101600" h="101600" prst="convex"/>
            <a:bevelB w="101600" h="101600" prst="convex"/>
          </a:sp3d>
        </p:spPr>
      </p:pic>
      <p:sp>
        <p:nvSpPr>
          <p:cNvPr id="2" name="CuadroTexto 1"/>
          <p:cNvSpPr txBox="1"/>
          <p:nvPr/>
        </p:nvSpPr>
        <p:spPr>
          <a:xfrm>
            <a:off x="424375" y="5276557"/>
            <a:ext cx="11394831" cy="1200329"/>
          </a:xfrm>
          <a:prstGeom prst="rect">
            <a:avLst/>
          </a:prstGeom>
          <a:noFill/>
        </p:spPr>
        <p:txBody>
          <a:bodyPr wrap="square" rtlCol="0">
            <a:spAutoFit/>
            <a:scene3d>
              <a:camera prst="obliqueBottomLeft"/>
              <a:lightRig rig="threePt" dir="t"/>
            </a:scene3d>
            <a:sp3d extrusionH="152400">
              <a:extrusionClr>
                <a:srgbClr val="12131C"/>
              </a:extrusionClr>
            </a:sp3d>
          </a:bodyPr>
          <a:lstStyle/>
          <a:p>
            <a:pPr algn="ctr"/>
            <a:r>
              <a:rPr lang="es-PE" sz="2400" dirty="0" smtClean="0">
                <a:solidFill>
                  <a:srgbClr val="BEC0D4"/>
                </a:solidFill>
                <a:latin typeface="Arial Black" panose="020B0A04020102020204" pitchFamily="34" charset="0"/>
              </a:rPr>
              <a:t>Las lunas sangrientas más largas tuvieron lugar en julio, porque este mes la Tierra se mueve hacia su punto más alejado del Sol, donde la sombra del planeta alcanza su tamaño más largo del año.</a:t>
            </a:r>
            <a:endParaRPr lang="es-PE" sz="2400" dirty="0">
              <a:solidFill>
                <a:srgbClr val="BEC0D4"/>
              </a:solidFill>
              <a:latin typeface="Arial Black" panose="020B0A04020102020204" pitchFamily="34" charset="0"/>
            </a:endParaRPr>
          </a:p>
        </p:txBody>
      </p:sp>
    </p:spTree>
    <p:extLst>
      <p:ext uri="{BB962C8B-B14F-4D97-AF65-F5344CB8AC3E}">
        <p14:creationId xmlns:p14="http://schemas.microsoft.com/office/powerpoint/2010/main" val="1972560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cene3d>
            <a:camera prst="orthographicFront"/>
            <a:lightRig rig="threePt" dir="t"/>
          </a:scene3d>
          <a:sp3d>
            <a:bevelT w="101600" h="101600" prst="convex"/>
            <a:bevelB w="101600" h="101600" prst="convex"/>
          </a:sp3d>
        </p:spPr>
      </p:pic>
      <p:sp>
        <p:nvSpPr>
          <p:cNvPr id="2" name="CuadroTexto 1"/>
          <p:cNvSpPr txBox="1"/>
          <p:nvPr/>
        </p:nvSpPr>
        <p:spPr>
          <a:xfrm>
            <a:off x="398584" y="5063197"/>
            <a:ext cx="11394831" cy="1200329"/>
          </a:xfrm>
          <a:prstGeom prst="rect">
            <a:avLst/>
          </a:prstGeom>
          <a:noFill/>
        </p:spPr>
        <p:txBody>
          <a:bodyPr wrap="square" rtlCol="0">
            <a:spAutoFit/>
            <a:scene3d>
              <a:camera prst="obliqueBottomLeft"/>
              <a:lightRig rig="threePt" dir="t"/>
            </a:scene3d>
            <a:sp3d extrusionH="177800">
              <a:extrusionClr>
                <a:srgbClr val="0E1646"/>
              </a:extrusionClr>
            </a:sp3d>
          </a:bodyPr>
          <a:lstStyle/>
          <a:p>
            <a:pPr algn="ctr"/>
            <a:r>
              <a:rPr lang="es-ES" sz="2400" dirty="0" smtClean="0">
                <a:solidFill>
                  <a:srgbClr val="B5BEF1"/>
                </a:solidFill>
                <a:latin typeface="Arial Black" panose="020B0A04020102020204" pitchFamily="34" charset="0"/>
              </a:rPr>
              <a:t>Recordemos que en lo que va siglo XXI, entre los años 2014-2015 ha tenido lugar 4 eclipses de luna roja (llamada tétrada).                      Y el 31 de Enero del 2018 tuvo lugar una </a:t>
            </a:r>
            <a:r>
              <a:rPr lang="es-ES" sz="2400" dirty="0" err="1" smtClean="0">
                <a:solidFill>
                  <a:srgbClr val="B5BEF1"/>
                </a:solidFill>
                <a:latin typeface="Arial Black" panose="020B0A04020102020204" pitchFamily="34" charset="0"/>
              </a:rPr>
              <a:t>super</a:t>
            </a:r>
            <a:r>
              <a:rPr lang="es-ES" sz="2400" dirty="0" smtClean="0">
                <a:solidFill>
                  <a:srgbClr val="B5BEF1"/>
                </a:solidFill>
                <a:latin typeface="Arial Black" panose="020B0A04020102020204" pitchFamily="34" charset="0"/>
              </a:rPr>
              <a:t> luna de sangre. </a:t>
            </a:r>
            <a:endParaRPr lang="es-PE" sz="2400" dirty="0">
              <a:solidFill>
                <a:srgbClr val="B5BEF1"/>
              </a:solidFill>
              <a:latin typeface="Arial Black" panose="020B0A04020102020204" pitchFamily="34" charset="0"/>
            </a:endParaRPr>
          </a:p>
        </p:txBody>
      </p:sp>
    </p:spTree>
    <p:extLst>
      <p:ext uri="{BB962C8B-B14F-4D97-AF65-F5344CB8AC3E}">
        <p14:creationId xmlns:p14="http://schemas.microsoft.com/office/powerpoint/2010/main" val="1375992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cene3d>
            <a:camera prst="orthographicFront"/>
            <a:lightRig rig="threePt" dir="t"/>
          </a:scene3d>
          <a:sp3d>
            <a:bevelT w="101600" h="101600" prst="convex"/>
            <a:bevelB w="101600" h="101600" prst="convex"/>
          </a:sp3d>
        </p:spPr>
      </p:pic>
      <p:sp>
        <p:nvSpPr>
          <p:cNvPr id="2" name="CuadroTexto 1"/>
          <p:cNvSpPr txBox="1"/>
          <p:nvPr/>
        </p:nvSpPr>
        <p:spPr>
          <a:xfrm>
            <a:off x="424375" y="5047957"/>
            <a:ext cx="11394831" cy="1569660"/>
          </a:xfrm>
          <a:prstGeom prst="rect">
            <a:avLst/>
          </a:prstGeom>
          <a:noFill/>
        </p:spPr>
        <p:txBody>
          <a:bodyPr wrap="square" rtlCol="0">
            <a:spAutoFit/>
            <a:scene3d>
              <a:camera prst="obliqueBottomLeft"/>
              <a:lightRig rig="threePt" dir="t"/>
            </a:scene3d>
            <a:sp3d extrusionH="152400">
              <a:extrusionClr>
                <a:srgbClr val="31090C"/>
              </a:extrusionClr>
            </a:sp3d>
          </a:bodyPr>
          <a:lstStyle/>
          <a:p>
            <a:pPr algn="ctr"/>
            <a:r>
              <a:rPr lang="es-PE" sz="2400" dirty="0" smtClean="0">
                <a:solidFill>
                  <a:srgbClr val="F3BBBF"/>
                </a:solidFill>
                <a:latin typeface="Arial Black" panose="020B0A04020102020204" pitchFamily="34" charset="0"/>
              </a:rPr>
              <a:t>Muchas páginas en internet publicaron que la próxima Luna roja o Luna de sangre no se vería hasta el 2033. Sin embargo, quien tiene la última palabra por encima de cualquier pronóstico o predicción humana es el Dios de los cielos.</a:t>
            </a:r>
            <a:endParaRPr lang="es-PE" sz="2400" dirty="0">
              <a:solidFill>
                <a:srgbClr val="F3BBBF"/>
              </a:solidFill>
              <a:latin typeface="Arial Black" panose="020B0A04020102020204" pitchFamily="34" charset="0"/>
            </a:endParaRPr>
          </a:p>
        </p:txBody>
      </p:sp>
    </p:spTree>
    <p:extLst>
      <p:ext uri="{BB962C8B-B14F-4D97-AF65-F5344CB8AC3E}">
        <p14:creationId xmlns:p14="http://schemas.microsoft.com/office/powerpoint/2010/main" val="2591617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scene3d>
            <a:camera prst="orthographicFront"/>
            <a:lightRig rig="threePt" dir="t"/>
          </a:scene3d>
          <a:sp3d>
            <a:bevelT w="101600" h="101600" prst="convex"/>
            <a:bevelB w="101600" h="101600" prst="convex"/>
          </a:sp3d>
        </p:spPr>
      </p:pic>
      <p:sp>
        <p:nvSpPr>
          <p:cNvPr id="2" name="CuadroTexto 1"/>
          <p:cNvSpPr txBox="1"/>
          <p:nvPr/>
        </p:nvSpPr>
        <p:spPr>
          <a:xfrm>
            <a:off x="398584" y="5520397"/>
            <a:ext cx="11394831" cy="1200329"/>
          </a:xfrm>
          <a:prstGeom prst="rect">
            <a:avLst/>
          </a:prstGeom>
          <a:noFill/>
        </p:spPr>
        <p:txBody>
          <a:bodyPr wrap="square" rtlCol="0">
            <a:spAutoFit/>
            <a:scene3d>
              <a:camera prst="obliqueBottomLeft"/>
              <a:lightRig rig="threePt" dir="t"/>
            </a:scene3d>
            <a:sp3d extrusionH="152400">
              <a:extrusionClr>
                <a:srgbClr val="31090C"/>
              </a:extrusionClr>
            </a:sp3d>
          </a:bodyPr>
          <a:lstStyle/>
          <a:p>
            <a:pPr algn="ctr"/>
            <a:r>
              <a:rPr lang="es-PE" sz="2400" dirty="0" smtClean="0">
                <a:solidFill>
                  <a:srgbClr val="F3BBBF"/>
                </a:solidFill>
                <a:latin typeface="Arial Black" panose="020B0A04020102020204" pitchFamily="34" charset="0"/>
              </a:rPr>
              <a:t>El eclipse de Luna Roja solo será visto en África, Medio Oriente, Asia, Océano Indico, y Sur de Europa. América y Australia lo verán parcialmente.</a:t>
            </a:r>
            <a:endParaRPr lang="es-PE" sz="2400" dirty="0">
              <a:solidFill>
                <a:srgbClr val="F3BBBF"/>
              </a:solidFill>
              <a:latin typeface="Arial Black" panose="020B0A04020102020204" pitchFamily="34" charset="0"/>
            </a:endParaRPr>
          </a:p>
        </p:txBody>
      </p:sp>
    </p:spTree>
    <p:extLst>
      <p:ext uri="{BB962C8B-B14F-4D97-AF65-F5344CB8AC3E}">
        <p14:creationId xmlns:p14="http://schemas.microsoft.com/office/powerpoint/2010/main" val="639219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0"/>
            <a:ext cx="12192000" cy="6858000"/>
          </a:xfrm>
          <a:prstGeom prst="rect">
            <a:avLst/>
          </a:prstGeom>
          <a:solidFill>
            <a:srgbClr val="0707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74520" y="0"/>
            <a:ext cx="8641610" cy="4860906"/>
          </a:xfrm>
          <a:prstGeom prst="rect">
            <a:avLst/>
          </a:prstGeom>
        </p:spPr>
      </p:pic>
      <p:sp>
        <p:nvSpPr>
          <p:cNvPr id="2" name="CuadroTexto 1"/>
          <p:cNvSpPr txBox="1"/>
          <p:nvPr/>
        </p:nvSpPr>
        <p:spPr>
          <a:xfrm>
            <a:off x="398584" y="4860906"/>
            <a:ext cx="11394831" cy="1938992"/>
          </a:xfrm>
          <a:prstGeom prst="rect">
            <a:avLst/>
          </a:prstGeom>
          <a:noFill/>
        </p:spPr>
        <p:txBody>
          <a:bodyPr wrap="square" rtlCol="0">
            <a:spAutoFit/>
            <a:scene3d>
              <a:camera prst="obliqueBottomLeft"/>
              <a:lightRig rig="threePt" dir="t"/>
            </a:scene3d>
            <a:sp3d extrusionH="127000">
              <a:extrusionClr>
                <a:srgbClr val="0A1D2C"/>
              </a:extrusionClr>
            </a:sp3d>
          </a:bodyPr>
          <a:lstStyle/>
          <a:p>
            <a:pPr algn="ctr"/>
            <a:r>
              <a:rPr lang="es-PE" sz="2400" dirty="0" smtClean="0">
                <a:solidFill>
                  <a:srgbClr val="A7CEEB"/>
                </a:solidFill>
                <a:latin typeface="Arial Black" panose="020B0A04020102020204" pitchFamily="34" charset="0"/>
              </a:rPr>
              <a:t>Pero hay mas...ese mismo día el planeta Marte estará en su distancia mas cerca a la tierra. Por tal razón se alineará con la Tierra y el Sol, y este planeta se verá mas grande, que por lo demás, en estos días anda emanando unos destellos de una luz color verde</a:t>
            </a:r>
            <a:endParaRPr lang="es-PE" sz="2400" dirty="0">
              <a:solidFill>
                <a:srgbClr val="A7CEEB"/>
              </a:solidFill>
              <a:latin typeface="Arial Black" panose="020B0A04020102020204" pitchFamily="34" charset="0"/>
            </a:endParaRPr>
          </a:p>
        </p:txBody>
      </p:sp>
    </p:spTree>
    <p:extLst>
      <p:ext uri="{BB962C8B-B14F-4D97-AF65-F5344CB8AC3E}">
        <p14:creationId xmlns:p14="http://schemas.microsoft.com/office/powerpoint/2010/main" val="4286915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800" fill="hold"/>
                                        <p:tgtEl>
                                          <p:spTgt spid="2"/>
                                        </p:tgtEl>
                                        <p:attrNameLst>
                                          <p:attrName>ppt_w</p:attrName>
                                        </p:attrNameLst>
                                      </p:cBhvr>
                                      <p:tavLst>
                                        <p:tav tm="0">
                                          <p:val>
                                            <p:fltVal val="0"/>
                                          </p:val>
                                        </p:tav>
                                        <p:tav tm="100000">
                                          <p:val>
                                            <p:strVal val="#ppt_w"/>
                                          </p:val>
                                        </p:tav>
                                      </p:tavLst>
                                    </p:anim>
                                    <p:anim calcmode="lin" valueType="num">
                                      <p:cBhvr>
                                        <p:cTn id="8" dur="1800" fill="hold"/>
                                        <p:tgtEl>
                                          <p:spTgt spid="2"/>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strVal val="4/3*#ppt_w"/>
                                          </p:val>
                                        </p:tav>
                                        <p:tav tm="100000">
                                          <p:val>
                                            <p:strVal val="#ppt_w"/>
                                          </p:val>
                                        </p:tav>
                                      </p:tavLst>
                                    </p:anim>
                                    <p:anim calcmode="lin" valueType="num">
                                      <p:cBhvr>
                                        <p:cTn id="12" dur="1650" fill="hold"/>
                                        <p:tgtEl>
                                          <p:spTgt spid="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0"/>
            <a:ext cx="12192000" cy="6858000"/>
          </a:xfrm>
          <a:prstGeom prst="rect">
            <a:avLst/>
          </a:prstGeom>
          <a:solidFill>
            <a:srgbClr val="0707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6400800" y="746760"/>
            <a:ext cx="5540326" cy="5632311"/>
          </a:xfrm>
          <a:prstGeom prst="rect">
            <a:avLst/>
          </a:prstGeom>
          <a:noFill/>
        </p:spPr>
        <p:txBody>
          <a:bodyPr wrap="square" rtlCol="0">
            <a:spAutoFit/>
            <a:scene3d>
              <a:camera prst="obliqueBottomLeft"/>
              <a:lightRig rig="threePt" dir="t"/>
            </a:scene3d>
            <a:sp3d extrusionH="127000">
              <a:extrusionClr>
                <a:srgbClr val="0E1814"/>
              </a:extrusionClr>
            </a:sp3d>
          </a:bodyPr>
          <a:lstStyle/>
          <a:p>
            <a:pPr algn="ctr"/>
            <a:r>
              <a:rPr lang="es-PE" sz="2400" dirty="0" smtClean="0">
                <a:solidFill>
                  <a:srgbClr val="B1D3C8"/>
                </a:solidFill>
                <a:latin typeface="Arial Black" panose="020B0A04020102020204" pitchFamily="34" charset="0"/>
              </a:rPr>
              <a:t>De otro lado, hace unas pocas semanas ocurrió una gran e inmensa explosión en el espacio que ha dejado la comunidad científica perpleja desconcertados porque no tienen ni idea que fue...dijeron no fue una </a:t>
            </a:r>
            <a:r>
              <a:rPr lang="es-PE" sz="2400" dirty="0" err="1" smtClean="0">
                <a:solidFill>
                  <a:srgbClr val="B1D3C8"/>
                </a:solidFill>
                <a:latin typeface="Arial Black" panose="020B0A04020102020204" pitchFamily="34" charset="0"/>
              </a:rPr>
              <a:t>super</a:t>
            </a:r>
            <a:r>
              <a:rPr lang="es-PE" sz="2400" dirty="0" smtClean="0">
                <a:solidFill>
                  <a:srgbClr val="B1D3C8"/>
                </a:solidFill>
                <a:latin typeface="Arial Black" panose="020B0A04020102020204" pitchFamily="34" charset="0"/>
              </a:rPr>
              <a:t> nova, que es cuando 2 estrellas colisionan en el espacio, la misma que ocasionó un gran destello y viajó a gran velocidad por el espacio y los científicos no saben que causó esta explosión en el Cosmos.</a:t>
            </a:r>
            <a:endParaRPr lang="es-PE" sz="2400" dirty="0">
              <a:solidFill>
                <a:srgbClr val="B1D3C8"/>
              </a:solidFill>
              <a:latin typeface="Arial Black" panose="020B0A04020102020204" pitchFamily="34" charset="0"/>
            </a:endParaRPr>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738" y="335280"/>
            <a:ext cx="6203062" cy="6172200"/>
          </a:xfrm>
          <a:prstGeom prst="rect">
            <a:avLst/>
          </a:prstGeom>
          <a:effectLst>
            <a:softEdge rad="63500"/>
          </a:effectLst>
        </p:spPr>
      </p:pic>
    </p:spTree>
    <p:extLst>
      <p:ext uri="{BB962C8B-B14F-4D97-AF65-F5344CB8AC3E}">
        <p14:creationId xmlns:p14="http://schemas.microsoft.com/office/powerpoint/2010/main" val="2692946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rgbClr val="000000"/>
              </a:solidFill>
            </a:endParaRPr>
          </a:p>
        </p:txBody>
      </p:sp>
      <p:sp>
        <p:nvSpPr>
          <p:cNvPr id="2" name="CuadroTexto 1"/>
          <p:cNvSpPr txBox="1"/>
          <p:nvPr/>
        </p:nvSpPr>
        <p:spPr>
          <a:xfrm>
            <a:off x="439611" y="3138651"/>
            <a:ext cx="11394831" cy="3416320"/>
          </a:xfrm>
          <a:prstGeom prst="rect">
            <a:avLst/>
          </a:prstGeom>
          <a:noFill/>
        </p:spPr>
        <p:txBody>
          <a:bodyPr wrap="square" rtlCol="0">
            <a:spAutoFit/>
            <a:scene3d>
              <a:camera prst="obliqueBottomLeft"/>
              <a:lightRig rig="threePt" dir="t"/>
            </a:scene3d>
            <a:sp3d extrusionH="101600">
              <a:extrusionClr>
                <a:srgbClr val="351001"/>
              </a:extrusionClr>
            </a:sp3d>
          </a:bodyPr>
          <a:lstStyle/>
          <a:p>
            <a:pPr algn="ctr"/>
            <a:r>
              <a:rPr lang="es-PE" sz="2400" dirty="0" smtClean="0">
                <a:solidFill>
                  <a:srgbClr val="FCB99E"/>
                </a:solidFill>
                <a:latin typeface="Arial Black" panose="020B0A04020102020204" pitchFamily="34" charset="0"/>
              </a:rPr>
              <a:t>Según el portal “El País”, </a:t>
            </a:r>
            <a:r>
              <a:rPr lang="es-PE" sz="2400" dirty="0" smtClean="0">
                <a:solidFill>
                  <a:srgbClr val="F3BBBF"/>
                </a:solidFill>
                <a:latin typeface="Arial Black" panose="020B0A04020102020204" pitchFamily="34" charset="0"/>
                <a:hlinkClick r:id="rId2"/>
              </a:rPr>
              <a:t>https://elpais.com/elpais/2018/07/24/ciencia/1532413731_174600.html</a:t>
            </a:r>
            <a:r>
              <a:rPr lang="es-PE" sz="2400" dirty="0" smtClean="0">
                <a:solidFill>
                  <a:srgbClr val="F3BBBF"/>
                </a:solidFill>
                <a:latin typeface="Arial Black" panose="020B0A04020102020204" pitchFamily="34" charset="0"/>
              </a:rPr>
              <a:t>  </a:t>
            </a:r>
            <a:r>
              <a:rPr lang="es-PE" sz="2400" dirty="0" smtClean="0">
                <a:solidFill>
                  <a:srgbClr val="FCB99E"/>
                </a:solidFill>
                <a:latin typeface="Arial Black" panose="020B0A04020102020204" pitchFamily="34" charset="0"/>
              </a:rPr>
              <a:t>África, Oriente Medio y algunos países de Asia central son los lugares donde el eclipse será visible por completo. Australia solo podrá disfrutar del inicio y, América del Sur, del final. Respecto a España, podrá verse desde el inicio de la fase total, que coincide con la salida de la Luna en Madrid, a las 21:30, hasta el final del fenómeno, a las 23:13. Su máximo será a las 22:22, hora peninsular. </a:t>
            </a:r>
            <a:endParaRPr lang="es-PE" sz="2400" dirty="0">
              <a:solidFill>
                <a:srgbClr val="FCB99E"/>
              </a:solidFill>
              <a:latin typeface="Arial Black" panose="020B0A04020102020204" pitchFamily="34" charset="0"/>
            </a:endParaRPr>
          </a:p>
        </p:txBody>
      </p:sp>
      <p:pic>
        <p:nvPicPr>
          <p:cNvPr id="2050" name="Picture 2" descr="http://wpc.72c72.betacdn.net/8072C72/lvi-images/sites/default/files/styles/alto_529/public/galeria_multimedia/41565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8391" y="0"/>
            <a:ext cx="6103489" cy="3352800"/>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3864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650" fill="hold"/>
                                        <p:tgtEl>
                                          <p:spTgt spid="2050"/>
                                        </p:tgtEl>
                                        <p:attrNameLst>
                                          <p:attrName>ppt_w</p:attrName>
                                        </p:attrNameLst>
                                      </p:cBhvr>
                                      <p:tavLst>
                                        <p:tav tm="0">
                                          <p:val>
                                            <p:strVal val="4/3*#ppt_w"/>
                                          </p:val>
                                        </p:tav>
                                        <p:tav tm="100000">
                                          <p:val>
                                            <p:strVal val="#ppt_w"/>
                                          </p:val>
                                        </p:tav>
                                      </p:tavLst>
                                    </p:anim>
                                    <p:anim calcmode="lin" valueType="num">
                                      <p:cBhvr>
                                        <p:cTn id="8" dur="1650" fill="hold"/>
                                        <p:tgtEl>
                                          <p:spTgt spid="2050"/>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solidFill>
            <a:srgbClr val="0B1F3A"/>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363415" y="4331677"/>
            <a:ext cx="11394831" cy="2308324"/>
          </a:xfrm>
          <a:prstGeom prst="rect">
            <a:avLst/>
          </a:prstGeom>
          <a:noFill/>
        </p:spPr>
        <p:txBody>
          <a:bodyPr wrap="square" rtlCol="0">
            <a:spAutoFit/>
            <a:scene3d>
              <a:camera prst="obliqueBottomLeft"/>
              <a:lightRig rig="threePt" dir="t"/>
            </a:scene3d>
            <a:sp3d extrusionH="127000">
              <a:extrusionClr>
                <a:srgbClr val="312311"/>
              </a:extrusionClr>
            </a:sp3d>
          </a:bodyPr>
          <a:lstStyle/>
          <a:p>
            <a:pPr algn="ctr"/>
            <a:r>
              <a:rPr lang="es-PE" sz="2400" dirty="0" smtClean="0">
                <a:solidFill>
                  <a:srgbClr val="E2CAAC"/>
                </a:solidFill>
                <a:latin typeface="Arial Black" panose="020B0A04020102020204" pitchFamily="34" charset="0"/>
              </a:rPr>
              <a:t>Como el comienzo de la totalidad coincidirá con la aparición de la Luna en la península ibérica, el satélite se verá eclipsado en la mayoría de ciudades españolas desde el principio. Por esta razón, "a nivel fotográfico, va a ser un paisaje bastante inédito, porque podremos ver la luna saliendo por el horizonte completamente eclipsada", asegura Antonio Pérez.</a:t>
            </a:r>
            <a:endParaRPr lang="es-PE" sz="2400" dirty="0">
              <a:solidFill>
                <a:srgbClr val="E2CAAC"/>
              </a:solidFill>
              <a:latin typeface="Arial Black" panose="020B0A04020102020204" pitchFamily="34" charset="0"/>
            </a:endParaRPr>
          </a:p>
        </p:txBody>
      </p:sp>
      <p:pic>
        <p:nvPicPr>
          <p:cNvPr id="3074" name="Picture 2" descr="http://wpc.72c72.betacdn.net/8072C72/lvi-images/sites/default/files/styles/alto_529/public/galeria_multimedia/84984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6257" y="96850"/>
            <a:ext cx="7709145" cy="4234827"/>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1747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650" fill="hold"/>
                                        <p:tgtEl>
                                          <p:spTgt spid="3074"/>
                                        </p:tgtEl>
                                        <p:attrNameLst>
                                          <p:attrName>ppt_w</p:attrName>
                                        </p:attrNameLst>
                                      </p:cBhvr>
                                      <p:tavLst>
                                        <p:tav tm="0">
                                          <p:val>
                                            <p:strVal val="4/3*#ppt_w"/>
                                          </p:val>
                                        </p:tav>
                                        <p:tav tm="100000">
                                          <p:val>
                                            <p:strVal val="#ppt_w"/>
                                          </p:val>
                                        </p:tav>
                                      </p:tavLst>
                                    </p:anim>
                                    <p:anim calcmode="lin" valueType="num">
                                      <p:cBhvr>
                                        <p:cTn id="8" dur="1650" fill="hold"/>
                                        <p:tgtEl>
                                          <p:spTgt spid="307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solidFill>
            <a:srgbClr val="1F1A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363415" y="4331677"/>
            <a:ext cx="11394831" cy="2308324"/>
          </a:xfrm>
          <a:prstGeom prst="rect">
            <a:avLst/>
          </a:prstGeom>
          <a:noFill/>
          <a:scene3d>
            <a:camera prst="obliqueBottomLeft"/>
            <a:lightRig rig="threePt" dir="t"/>
          </a:scene3d>
          <a:sp3d>
            <a:bevelT w="101600" h="101600" prst="convex"/>
            <a:bevelB w="101600" h="101600" prst="convex"/>
          </a:sp3d>
        </p:spPr>
        <p:txBody>
          <a:bodyPr wrap="square" rtlCol="0">
            <a:spAutoFit/>
            <a:sp3d extrusionH="152400">
              <a:extrusionClr>
                <a:srgbClr val="221B23"/>
              </a:extrusionClr>
            </a:sp3d>
          </a:bodyPr>
          <a:lstStyle/>
          <a:p>
            <a:pPr algn="ctr"/>
            <a:r>
              <a:rPr lang="es-PE" sz="2400" dirty="0" smtClean="0">
                <a:solidFill>
                  <a:srgbClr val="C2B4C4"/>
                </a:solidFill>
                <a:latin typeface="Arial Black" panose="020B0A04020102020204" pitchFamily="34" charset="0"/>
              </a:rPr>
              <a:t>"Llevábamos más de dos años sin un eclipse lunar total visible desde Europa y, aunque no va a ser totalmente visible desde España, se podrá observar el final del fenómeno", destaca Miquel Serra. Es decir, la primera etapa de penumbra no podrá verse en España, a excepción del archipiélago balear, que será el más favorecido.</a:t>
            </a:r>
            <a:endParaRPr lang="es-PE" sz="2400" dirty="0">
              <a:solidFill>
                <a:srgbClr val="C2B4C4"/>
              </a:solidFill>
              <a:latin typeface="Arial Black" panose="020B0A04020102020204" pitchFamily="34" charset="0"/>
            </a:endParaRPr>
          </a:p>
        </p:txBody>
      </p:sp>
      <p:pic>
        <p:nvPicPr>
          <p:cNvPr id="4098" name="Picture 2" descr="http://wpc.72c72.betacdn.net/8072C72/lvi-images/sites/default/files/styles/alto_529/public/galeria_multimedia/498_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4120" y="121500"/>
            <a:ext cx="7664272" cy="4210177"/>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4117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1650" fill="hold"/>
                                        <p:tgtEl>
                                          <p:spTgt spid="4098"/>
                                        </p:tgtEl>
                                        <p:attrNameLst>
                                          <p:attrName>ppt_w</p:attrName>
                                        </p:attrNameLst>
                                      </p:cBhvr>
                                      <p:tavLst>
                                        <p:tav tm="0">
                                          <p:val>
                                            <p:strVal val="4/3*#ppt_w"/>
                                          </p:val>
                                        </p:tav>
                                        <p:tav tm="100000">
                                          <p:val>
                                            <p:strVal val="#ppt_w"/>
                                          </p:val>
                                        </p:tav>
                                      </p:tavLst>
                                    </p:anim>
                                    <p:anim calcmode="lin" valueType="num">
                                      <p:cBhvr>
                                        <p:cTn id="8" dur="1650" fill="hold"/>
                                        <p:tgtEl>
                                          <p:spTgt spid="4098"/>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0"/>
            <a:ext cx="12192000" cy="6858000"/>
          </a:xfrm>
          <a:prstGeom prst="rect">
            <a:avLst/>
          </a:prstGeom>
          <a:solidFill>
            <a:srgbClr val="000000"/>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rgbClr val="000000"/>
              </a:solidFill>
            </a:endParaRPr>
          </a:p>
        </p:txBody>
      </p:sp>
      <p:sp>
        <p:nvSpPr>
          <p:cNvPr id="2" name="CuadroTexto 1"/>
          <p:cNvSpPr txBox="1"/>
          <p:nvPr/>
        </p:nvSpPr>
        <p:spPr>
          <a:xfrm>
            <a:off x="363415" y="4331677"/>
            <a:ext cx="11394831" cy="2308324"/>
          </a:xfrm>
          <a:prstGeom prst="rect">
            <a:avLst/>
          </a:prstGeom>
          <a:noFill/>
        </p:spPr>
        <p:txBody>
          <a:bodyPr wrap="square" rtlCol="0">
            <a:spAutoFit/>
            <a:scene3d>
              <a:camera prst="obliqueBottomLeft"/>
              <a:lightRig rig="threePt" dir="t"/>
            </a:scene3d>
            <a:sp3d extrusionH="127000">
              <a:extrusionClr>
                <a:srgbClr val="20172F"/>
              </a:extrusionClr>
            </a:sp3d>
          </a:bodyPr>
          <a:lstStyle/>
          <a:p>
            <a:pPr algn="ctr"/>
            <a:r>
              <a:rPr lang="es-PE" sz="2400" dirty="0" smtClean="0">
                <a:solidFill>
                  <a:srgbClr val="C6B9DD"/>
                </a:solidFill>
                <a:latin typeface="Arial Black" panose="020B0A04020102020204" pitchFamily="34" charset="0"/>
              </a:rPr>
              <a:t>El resto de fases sí serán visibles desde la península y desde las islas canarias, aunque la elevación del satélite será bastante baja. Por ello, Antonio Pérez recomienda observarlo desde lugares que muestren el horizonte despejado, y añade que, aunque pueda verse a simple vista, unos "prismáticos o telescopios pueden ayudar a percibir ciertas formas".</a:t>
            </a:r>
            <a:endParaRPr lang="es-PE" sz="2400" dirty="0">
              <a:solidFill>
                <a:srgbClr val="C6B9DD"/>
              </a:solidFill>
              <a:latin typeface="Arial Black" panose="020B0A04020102020204" pitchFamily="34" charset="0"/>
            </a:endParaRPr>
          </a:p>
        </p:txBody>
      </p:sp>
      <p:pic>
        <p:nvPicPr>
          <p:cNvPr id="5122" name="Picture 2" descr="http://wpc.72c72.betacdn.net/8072C72/lvi-images/sites/default/files/styles/alto_529/public/galeria_multimedia/49899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2200" y="149415"/>
            <a:ext cx="7613452" cy="4182261"/>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4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1650" fill="hold"/>
                                        <p:tgtEl>
                                          <p:spTgt spid="5122"/>
                                        </p:tgtEl>
                                        <p:attrNameLst>
                                          <p:attrName>ppt_w</p:attrName>
                                        </p:attrNameLst>
                                      </p:cBhvr>
                                      <p:tavLst>
                                        <p:tav tm="0">
                                          <p:val>
                                            <p:strVal val="4/3*#ppt_w"/>
                                          </p:val>
                                        </p:tav>
                                        <p:tav tm="100000">
                                          <p:val>
                                            <p:strVal val="#ppt_w"/>
                                          </p:val>
                                        </p:tav>
                                      </p:tavLst>
                                    </p:anim>
                                    <p:anim calcmode="lin" valueType="num">
                                      <p:cBhvr>
                                        <p:cTn id="8" dur="1650" fill="hold"/>
                                        <p:tgtEl>
                                          <p:spTgt spid="512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0"/>
            <a:ext cx="12192000" cy="6858000"/>
          </a:xfrm>
          <a:prstGeom prst="rect">
            <a:avLst/>
          </a:prstGeom>
          <a:solidFill>
            <a:srgbClr val="000000"/>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rgbClr val="000000"/>
              </a:solidFill>
            </a:endParaRPr>
          </a:p>
        </p:txBody>
      </p:sp>
      <p:sp>
        <p:nvSpPr>
          <p:cNvPr id="2" name="CuadroTexto 1"/>
          <p:cNvSpPr txBox="1"/>
          <p:nvPr/>
        </p:nvSpPr>
        <p:spPr>
          <a:xfrm>
            <a:off x="424375" y="5047957"/>
            <a:ext cx="11394831" cy="1569660"/>
          </a:xfrm>
          <a:prstGeom prst="rect">
            <a:avLst/>
          </a:prstGeom>
          <a:noFill/>
        </p:spPr>
        <p:txBody>
          <a:bodyPr wrap="square" rtlCol="0">
            <a:spAutoFit/>
            <a:scene3d>
              <a:camera prst="obliqueBottomLeft"/>
              <a:lightRig rig="threePt" dir="t"/>
            </a:scene3d>
            <a:sp3d extrusionH="127000">
              <a:extrusionClr>
                <a:srgbClr val="292319"/>
              </a:extrusionClr>
            </a:sp3d>
          </a:bodyPr>
          <a:lstStyle/>
          <a:p>
            <a:pPr algn="ctr"/>
            <a:r>
              <a:rPr lang="es-PE" sz="2400" dirty="0" smtClean="0">
                <a:solidFill>
                  <a:srgbClr val="C9BBA7"/>
                </a:solidFill>
                <a:latin typeface="Arial Black" panose="020B0A04020102020204" pitchFamily="34" charset="0"/>
              </a:rPr>
              <a:t>PUNTO MÁXIMO DEL ECLIPSE EN AMÉRICA</a:t>
            </a:r>
          </a:p>
          <a:p>
            <a:pPr algn="ctr"/>
            <a:r>
              <a:rPr lang="es-PE" sz="2400" dirty="0" smtClean="0">
                <a:solidFill>
                  <a:srgbClr val="C9BBA7"/>
                </a:solidFill>
                <a:latin typeface="Arial Black" panose="020B0A04020102020204" pitchFamily="34" charset="0"/>
              </a:rPr>
              <a:t>México, Perú y Colombia (15.22 horas)</a:t>
            </a:r>
          </a:p>
          <a:p>
            <a:pPr algn="ctr"/>
            <a:r>
              <a:rPr lang="es-PE" sz="2400" dirty="0" smtClean="0">
                <a:solidFill>
                  <a:srgbClr val="C9BBA7"/>
                </a:solidFill>
                <a:latin typeface="Arial Black" panose="020B0A04020102020204" pitchFamily="34" charset="0"/>
              </a:rPr>
              <a:t>Chile, Bolivia y Estados Unidos (16.22 horas)</a:t>
            </a:r>
          </a:p>
          <a:p>
            <a:pPr algn="ctr"/>
            <a:r>
              <a:rPr lang="es-PE" sz="2400" dirty="0" smtClean="0">
                <a:solidFill>
                  <a:srgbClr val="C9BBA7"/>
                </a:solidFill>
                <a:latin typeface="Arial Black" panose="020B0A04020102020204" pitchFamily="34" charset="0"/>
              </a:rPr>
              <a:t>Argentina, Uruguay y Brasil (17.22 horas)</a:t>
            </a:r>
            <a:endParaRPr lang="es-PE" sz="2400" dirty="0">
              <a:solidFill>
                <a:srgbClr val="C9BBA7"/>
              </a:solidFill>
              <a:latin typeface="Arial Black" panose="020B0A04020102020204" pitchFamily="34" charset="0"/>
            </a:endParaRPr>
          </a:p>
        </p:txBody>
      </p:sp>
      <p:pic>
        <p:nvPicPr>
          <p:cNvPr id="6146" name="Picture 2" descr="http://wpc.72c72.betacdn.net/8072C72/lvi-images/sites/default/files/styles/alto_529/public/galeria_multimedia/496646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5173" y="130780"/>
            <a:ext cx="8713233" cy="47863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676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1650" fill="hold"/>
                                        <p:tgtEl>
                                          <p:spTgt spid="6146"/>
                                        </p:tgtEl>
                                        <p:attrNameLst>
                                          <p:attrName>ppt_w</p:attrName>
                                        </p:attrNameLst>
                                      </p:cBhvr>
                                      <p:tavLst>
                                        <p:tav tm="0">
                                          <p:val>
                                            <p:strVal val="4/3*#ppt_w"/>
                                          </p:val>
                                        </p:tav>
                                        <p:tav tm="100000">
                                          <p:val>
                                            <p:strVal val="#ppt_w"/>
                                          </p:val>
                                        </p:tav>
                                      </p:tavLst>
                                    </p:anim>
                                    <p:anim calcmode="lin" valueType="num">
                                      <p:cBhvr>
                                        <p:cTn id="8" dur="1650" fill="hold"/>
                                        <p:tgtEl>
                                          <p:spTgt spid="6146"/>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0"/>
            <a:ext cx="12192000" cy="6858000"/>
          </a:xfrm>
          <a:prstGeom prst="rect">
            <a:avLst/>
          </a:prstGeom>
          <a:solidFill>
            <a:srgbClr val="C0B2A7"/>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5181600" y="1143001"/>
            <a:ext cx="6576646" cy="4893647"/>
          </a:xfrm>
          <a:prstGeom prst="rect">
            <a:avLst/>
          </a:prstGeom>
          <a:noFill/>
        </p:spPr>
        <p:txBody>
          <a:bodyPr wrap="square" rtlCol="0">
            <a:spAutoFit/>
            <a:scene3d>
              <a:camera prst="obliqueBottomLeft"/>
              <a:lightRig rig="threePt" dir="t"/>
            </a:scene3d>
            <a:sp3d extrusionH="127000">
              <a:extrusionClr>
                <a:srgbClr val="26201C"/>
              </a:extrusionClr>
            </a:sp3d>
          </a:bodyPr>
          <a:lstStyle/>
          <a:p>
            <a:pPr algn="ctr"/>
            <a:r>
              <a:rPr lang="es-PE" sz="2400" dirty="0" smtClean="0">
                <a:solidFill>
                  <a:schemeClr val="bg1"/>
                </a:solidFill>
                <a:latin typeface="Arial Black" panose="020B0A04020102020204" pitchFamily="34" charset="0"/>
              </a:rPr>
              <a:t>Mis amados, estos eventos de eclipse de luna roja no </a:t>
            </a:r>
            <a:r>
              <a:rPr lang="es-PE" sz="2400" dirty="0" smtClean="0">
                <a:solidFill>
                  <a:schemeClr val="bg1"/>
                </a:solidFill>
                <a:latin typeface="Arial Black" panose="020B0A04020102020204" pitchFamily="34" charset="0"/>
              </a:rPr>
              <a:t>son</a:t>
            </a:r>
            <a:r>
              <a:rPr lang="es-PE" sz="2400" dirty="0" smtClean="0">
                <a:solidFill>
                  <a:schemeClr val="bg1"/>
                </a:solidFill>
                <a:latin typeface="Arial Black" panose="020B0A04020102020204" pitchFamily="34" charset="0"/>
              </a:rPr>
              <a:t> </a:t>
            </a:r>
            <a:r>
              <a:rPr lang="es-PE" sz="2400" dirty="0" smtClean="0">
                <a:solidFill>
                  <a:schemeClr val="bg1"/>
                </a:solidFill>
                <a:latin typeface="Arial Black" panose="020B0A04020102020204" pitchFamily="34" charset="0"/>
              </a:rPr>
              <a:t>otra cosa que el fiel cumplimiento de la Palabra de Dios, en el libro del profeta Joel 2:28-32 que dice “Y después de esto derramaré mi Espíritu sobre toda carne, y profetizarán vuestros hijos y vuestras hijas; vuestros ancianos soñarán sueños, y vuestros jóvenes verán visiones. </a:t>
            </a:r>
          </a:p>
          <a:p>
            <a:pPr algn="ctr"/>
            <a:r>
              <a:rPr lang="es-PE" sz="2400" dirty="0" smtClean="0">
                <a:solidFill>
                  <a:schemeClr val="bg1"/>
                </a:solidFill>
                <a:latin typeface="Arial Black" panose="020B0A04020102020204" pitchFamily="34" charset="0"/>
              </a:rPr>
              <a:t>Y también sobre los siervos y sobre las siervas derramaré mi Espíritu en aquellos </a:t>
            </a:r>
            <a:r>
              <a:rPr lang="es-PE" sz="2400" dirty="0" smtClean="0">
                <a:solidFill>
                  <a:schemeClr val="bg1"/>
                </a:solidFill>
                <a:latin typeface="Arial Black" panose="020B0A04020102020204" pitchFamily="34" charset="0"/>
              </a:rPr>
              <a:t>días. </a:t>
            </a:r>
            <a:endParaRPr lang="es-PE" sz="2400" dirty="0" smtClean="0">
              <a:solidFill>
                <a:schemeClr val="bg1"/>
              </a:solidFill>
              <a:latin typeface="Arial Black" panose="020B0A04020102020204" pitchFamily="34" charset="0"/>
            </a:endParaRPr>
          </a:p>
        </p:txBody>
      </p:sp>
      <p:pic>
        <p:nvPicPr>
          <p:cNvPr id="7170" name="Picture 2" descr="https://upload.wikimedia.org/wikipedia/commons/thumb/0/0a/0_Le_Proph%C3%A8te_Jo%C3%ABl_-_P.P._Rubens_-_Louvre_%28INV_20230%29.JPG/800px-0_Le_Proph%C3%A8te_Jo%C3%ABl_-_P.P._Rubens_-_Louvre_%28INV_20230%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535" y="187058"/>
            <a:ext cx="4527664" cy="64575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5438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p:cTn id="7" dur="1650" fill="hold"/>
                                        <p:tgtEl>
                                          <p:spTgt spid="7170"/>
                                        </p:tgtEl>
                                        <p:attrNameLst>
                                          <p:attrName>ppt_w</p:attrName>
                                        </p:attrNameLst>
                                      </p:cBhvr>
                                      <p:tavLst>
                                        <p:tav tm="0">
                                          <p:val>
                                            <p:strVal val="4/3*#ppt_w"/>
                                          </p:val>
                                        </p:tav>
                                        <p:tav tm="100000">
                                          <p:val>
                                            <p:strVal val="#ppt_w"/>
                                          </p:val>
                                        </p:tav>
                                      </p:tavLst>
                                    </p:anim>
                                    <p:anim calcmode="lin" valueType="num">
                                      <p:cBhvr>
                                        <p:cTn id="8" dur="1650" fill="hold"/>
                                        <p:tgtEl>
                                          <p:spTgt spid="7170"/>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0"/>
            <a:ext cx="12192000" cy="6858000"/>
          </a:xfrm>
          <a:prstGeom prst="rect">
            <a:avLst/>
          </a:prstGeom>
          <a:solidFill>
            <a:srgbClr val="010101"/>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Rectángulo 1"/>
          <p:cNvSpPr/>
          <p:nvPr/>
        </p:nvSpPr>
        <p:spPr>
          <a:xfrm>
            <a:off x="365760" y="3947160"/>
            <a:ext cx="11430000" cy="2677656"/>
          </a:xfrm>
          <a:prstGeom prst="rect">
            <a:avLst/>
          </a:prstGeom>
        </p:spPr>
        <p:txBody>
          <a:bodyPr wrap="square">
            <a:spAutoFit/>
            <a:scene3d>
              <a:camera prst="obliqueBottomLeft"/>
              <a:lightRig rig="threePt" dir="t"/>
            </a:scene3d>
            <a:sp3d extrusionH="127000">
              <a:extrusionClr>
                <a:srgbClr val="412F01"/>
              </a:extrusionClr>
            </a:sp3d>
          </a:bodyPr>
          <a:lstStyle/>
          <a:p>
            <a:pPr lvl="0" algn="ctr"/>
            <a:r>
              <a:rPr lang="es-PE" sz="2400" dirty="0" smtClean="0">
                <a:solidFill>
                  <a:srgbClr val="FEE198"/>
                </a:solidFill>
                <a:latin typeface="Arial Black" panose="020B0A04020102020204" pitchFamily="34" charset="0"/>
              </a:rPr>
              <a:t>“Y </a:t>
            </a:r>
            <a:r>
              <a:rPr lang="es-PE" sz="2400" dirty="0">
                <a:solidFill>
                  <a:srgbClr val="FEE198"/>
                </a:solidFill>
                <a:latin typeface="Arial Black" panose="020B0A04020102020204" pitchFamily="34" charset="0"/>
              </a:rPr>
              <a:t>daré prodigios en el cielo y en la tierra, sangre, y fuego, y columnas de humo. </a:t>
            </a:r>
          </a:p>
          <a:p>
            <a:pPr lvl="0" algn="ctr"/>
            <a:r>
              <a:rPr lang="es-PE" sz="2400" dirty="0">
                <a:solidFill>
                  <a:srgbClr val="FEE198"/>
                </a:solidFill>
                <a:latin typeface="Arial Black" panose="020B0A04020102020204" pitchFamily="34" charset="0"/>
              </a:rPr>
              <a:t>El sol se convertirá en tinieblas, y la luna en sangre, antes que venga el día grande y espantoso de Jehová. </a:t>
            </a:r>
          </a:p>
          <a:p>
            <a:pPr lvl="0" algn="ctr"/>
            <a:r>
              <a:rPr lang="es-PE" sz="2400" dirty="0">
                <a:solidFill>
                  <a:srgbClr val="FEE198"/>
                </a:solidFill>
                <a:latin typeface="Arial Black" panose="020B0A04020102020204" pitchFamily="34" charset="0"/>
              </a:rPr>
              <a:t>Y todo aquel que invocare el nombre de Jehová será salvo; porque en el monte de Sion y en Jerusalén habrá salvación, como ha dicho Jehová, y entre el remanente al cual él habrá </a:t>
            </a:r>
            <a:r>
              <a:rPr lang="es-PE" sz="2400" dirty="0" smtClean="0">
                <a:solidFill>
                  <a:srgbClr val="FEE198"/>
                </a:solidFill>
                <a:latin typeface="Arial Black" panose="020B0A04020102020204" pitchFamily="34" charset="0"/>
              </a:rPr>
              <a:t>llamado”.</a:t>
            </a:r>
            <a:endParaRPr lang="es-PE" sz="2400" dirty="0">
              <a:solidFill>
                <a:srgbClr val="FEE198"/>
              </a:solidFill>
              <a:latin typeface="Arial Black" panose="020B0A04020102020204" pitchFamily="34" charset="0"/>
            </a:endParaRPr>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92213" y="137160"/>
            <a:ext cx="6773333" cy="3810000"/>
          </a:xfrm>
          <a:prstGeom prst="rect">
            <a:avLst/>
          </a:prstGeom>
        </p:spPr>
      </p:pic>
    </p:spTree>
    <p:extLst>
      <p:ext uri="{BB962C8B-B14F-4D97-AF65-F5344CB8AC3E}">
        <p14:creationId xmlns:p14="http://schemas.microsoft.com/office/powerpoint/2010/main" val="2381696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0"/>
            <a:ext cx="12192000" cy="6858000"/>
          </a:xfrm>
          <a:prstGeom prst="rect">
            <a:avLst/>
          </a:prstGeom>
          <a:solidFill>
            <a:srgbClr val="5F6D87"/>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424375" y="3273671"/>
            <a:ext cx="11394831" cy="3416320"/>
          </a:xfrm>
          <a:prstGeom prst="rect">
            <a:avLst/>
          </a:prstGeom>
          <a:noFill/>
        </p:spPr>
        <p:txBody>
          <a:bodyPr wrap="square" rtlCol="0">
            <a:spAutoFit/>
            <a:scene3d>
              <a:camera prst="obliqueBottomLeft"/>
              <a:lightRig rig="threePt" dir="t"/>
            </a:scene3d>
            <a:sp3d extrusionH="152400">
              <a:extrusionClr>
                <a:srgbClr val="1A192F"/>
              </a:extrusionClr>
            </a:sp3d>
          </a:bodyPr>
          <a:lstStyle/>
          <a:p>
            <a:pPr algn="ctr"/>
            <a:r>
              <a:rPr lang="es-ES" sz="2400" dirty="0" smtClean="0">
                <a:solidFill>
                  <a:srgbClr val="CCCBE3"/>
                </a:solidFill>
                <a:latin typeface="Arial Black" panose="020B0A04020102020204" pitchFamily="34" charset="0"/>
              </a:rPr>
              <a:t>Este pasaje del antiguo testamento es confirmado nuevamente en el Nuevo Testamento, en el libro de los Hechos de los Apóstoles 2:16-20, que sentencia: </a:t>
            </a:r>
          </a:p>
          <a:p>
            <a:pPr algn="ctr"/>
            <a:r>
              <a:rPr lang="es-PE" sz="2400" dirty="0" smtClean="0">
                <a:solidFill>
                  <a:srgbClr val="CCCBE3"/>
                </a:solidFill>
                <a:latin typeface="Arial Black" panose="020B0A04020102020204" pitchFamily="34" charset="0"/>
              </a:rPr>
              <a:t>“Mas </a:t>
            </a:r>
            <a:r>
              <a:rPr lang="es-PE" sz="2400" dirty="0" smtClean="0">
                <a:solidFill>
                  <a:srgbClr val="CCCBE3"/>
                </a:solidFill>
                <a:latin typeface="Arial Black" panose="020B0A04020102020204" pitchFamily="34" charset="0"/>
              </a:rPr>
              <a:t>esto es lo dicho por el profeta Joel:</a:t>
            </a:r>
          </a:p>
          <a:p>
            <a:pPr algn="ctr"/>
            <a:r>
              <a:rPr lang="es-PE" sz="2400" dirty="0" smtClean="0">
                <a:solidFill>
                  <a:srgbClr val="CCCBE3"/>
                </a:solidFill>
                <a:latin typeface="Arial Black" panose="020B0A04020102020204" pitchFamily="34" charset="0"/>
              </a:rPr>
              <a:t>Y en los postreros días, dice Dios, </a:t>
            </a:r>
          </a:p>
          <a:p>
            <a:pPr algn="ctr"/>
            <a:r>
              <a:rPr lang="es-PE" sz="2400" dirty="0" smtClean="0">
                <a:solidFill>
                  <a:srgbClr val="CCCBE3"/>
                </a:solidFill>
                <a:latin typeface="Arial Black" panose="020B0A04020102020204" pitchFamily="34" charset="0"/>
              </a:rPr>
              <a:t>Derramaré de mi Espíritu sobre toda carne, </a:t>
            </a:r>
          </a:p>
          <a:p>
            <a:pPr algn="ctr"/>
            <a:r>
              <a:rPr lang="es-PE" sz="2400" dirty="0" smtClean="0">
                <a:solidFill>
                  <a:srgbClr val="CCCBE3"/>
                </a:solidFill>
                <a:latin typeface="Arial Black" panose="020B0A04020102020204" pitchFamily="34" charset="0"/>
              </a:rPr>
              <a:t>Y vuestros hijos y vuestras hijas profetizarán; </a:t>
            </a:r>
          </a:p>
          <a:p>
            <a:pPr algn="ctr"/>
            <a:r>
              <a:rPr lang="es-PE" sz="2400" dirty="0" smtClean="0">
                <a:solidFill>
                  <a:srgbClr val="CCCBE3"/>
                </a:solidFill>
                <a:latin typeface="Arial Black" panose="020B0A04020102020204" pitchFamily="34" charset="0"/>
              </a:rPr>
              <a:t>Vuestros jóvenes verán visiones, </a:t>
            </a:r>
          </a:p>
          <a:p>
            <a:pPr algn="ctr"/>
            <a:r>
              <a:rPr lang="es-PE" sz="2400" dirty="0" smtClean="0">
                <a:solidFill>
                  <a:srgbClr val="CCCBE3"/>
                </a:solidFill>
                <a:latin typeface="Arial Black" panose="020B0A04020102020204" pitchFamily="34" charset="0"/>
              </a:rPr>
              <a:t>Y vuestros ancianos soñarán sueños; </a:t>
            </a:r>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86727" y="121921"/>
            <a:ext cx="5879251" cy="3307079"/>
          </a:xfrm>
          <a:prstGeom prst="rect">
            <a:avLst/>
          </a:prstGeom>
          <a:effectLst>
            <a:softEdge rad="127000"/>
          </a:effectLst>
        </p:spPr>
      </p:pic>
    </p:spTree>
    <p:extLst>
      <p:ext uri="{BB962C8B-B14F-4D97-AF65-F5344CB8AC3E}">
        <p14:creationId xmlns:p14="http://schemas.microsoft.com/office/powerpoint/2010/main" val="914144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solidFill>
            <a:srgbClr val="06688D"/>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Rectángulo 1"/>
          <p:cNvSpPr/>
          <p:nvPr/>
        </p:nvSpPr>
        <p:spPr>
          <a:xfrm>
            <a:off x="350520" y="3215640"/>
            <a:ext cx="11430000" cy="3494812"/>
          </a:xfrm>
          <a:prstGeom prst="rect">
            <a:avLst/>
          </a:prstGeom>
        </p:spPr>
        <p:txBody>
          <a:bodyPr wrap="square">
            <a:spAutoFit/>
            <a:scene3d>
              <a:camera prst="obliqueBottomLeft"/>
              <a:lightRig rig="threePt" dir="t"/>
            </a:scene3d>
            <a:sp3d extrusionH="152400">
              <a:extrusionClr>
                <a:srgbClr val="053141"/>
              </a:extrusionClr>
            </a:sp3d>
          </a:bodyPr>
          <a:lstStyle/>
          <a:p>
            <a:pPr lvl="0" algn="ctr"/>
            <a:r>
              <a:rPr lang="es-PE" sz="2400" dirty="0">
                <a:solidFill>
                  <a:srgbClr val="A2E1F8"/>
                </a:solidFill>
                <a:latin typeface="Arial Black" panose="020B0A04020102020204" pitchFamily="34" charset="0"/>
              </a:rPr>
              <a:t>Y de cierto sobre mis siervos y sobre mis siervas en aquellos días </a:t>
            </a:r>
          </a:p>
          <a:p>
            <a:pPr lvl="0" algn="ctr"/>
            <a:r>
              <a:rPr lang="es-PE" sz="2400" dirty="0">
                <a:solidFill>
                  <a:srgbClr val="A2E1F8"/>
                </a:solidFill>
                <a:latin typeface="Arial Black" panose="020B0A04020102020204" pitchFamily="34" charset="0"/>
              </a:rPr>
              <a:t>Derramaré de mi Espíritu, y profetizarán. </a:t>
            </a:r>
          </a:p>
          <a:p>
            <a:pPr lvl="0" algn="ctr"/>
            <a:r>
              <a:rPr lang="es-PE" sz="2400" dirty="0">
                <a:solidFill>
                  <a:srgbClr val="A2E1F8"/>
                </a:solidFill>
                <a:latin typeface="Arial Black" panose="020B0A04020102020204" pitchFamily="34" charset="0"/>
              </a:rPr>
              <a:t>Y daré prodigios arriba en el cielo, </a:t>
            </a:r>
          </a:p>
          <a:p>
            <a:pPr lvl="0" algn="ctr"/>
            <a:r>
              <a:rPr lang="es-PE" sz="2400" dirty="0">
                <a:solidFill>
                  <a:srgbClr val="A2E1F8"/>
                </a:solidFill>
                <a:latin typeface="Arial Black" panose="020B0A04020102020204" pitchFamily="34" charset="0"/>
              </a:rPr>
              <a:t>Y señales abajo en la tierra, </a:t>
            </a:r>
          </a:p>
          <a:p>
            <a:pPr lvl="0" algn="ctr"/>
            <a:r>
              <a:rPr lang="es-PE" sz="2400" dirty="0">
                <a:solidFill>
                  <a:srgbClr val="A2E1F8"/>
                </a:solidFill>
                <a:latin typeface="Arial Black" panose="020B0A04020102020204" pitchFamily="34" charset="0"/>
              </a:rPr>
              <a:t>Sangre y fuego y vapor de humo;</a:t>
            </a:r>
          </a:p>
          <a:p>
            <a:pPr lvl="0" algn="ctr"/>
            <a:r>
              <a:rPr lang="es-PE" sz="2400" dirty="0">
                <a:solidFill>
                  <a:srgbClr val="A2E1F8"/>
                </a:solidFill>
                <a:latin typeface="Arial Black" panose="020B0A04020102020204" pitchFamily="34" charset="0"/>
              </a:rPr>
              <a:t>El sol se convertirá en tinieblas, </a:t>
            </a:r>
          </a:p>
          <a:p>
            <a:pPr lvl="0" algn="ctr"/>
            <a:r>
              <a:rPr lang="es-PE" sz="2400" dirty="0">
                <a:solidFill>
                  <a:srgbClr val="A2E1F8"/>
                </a:solidFill>
                <a:latin typeface="Arial Black" panose="020B0A04020102020204" pitchFamily="34" charset="0"/>
              </a:rPr>
              <a:t>Y la luna en sangre, </a:t>
            </a:r>
          </a:p>
          <a:p>
            <a:pPr lvl="0" algn="ctr"/>
            <a:r>
              <a:rPr lang="es-PE" sz="2400" dirty="0">
                <a:solidFill>
                  <a:srgbClr val="A2E1F8"/>
                </a:solidFill>
                <a:latin typeface="Arial Black" panose="020B0A04020102020204" pitchFamily="34" charset="0"/>
              </a:rPr>
              <a:t>Antes que venga el día del Señor, </a:t>
            </a:r>
          </a:p>
          <a:p>
            <a:pPr lvl="0" algn="ctr"/>
            <a:r>
              <a:rPr lang="es-PE" sz="2400" dirty="0">
                <a:solidFill>
                  <a:srgbClr val="A2E1F8"/>
                </a:solidFill>
                <a:latin typeface="Arial Black" panose="020B0A04020102020204" pitchFamily="34" charset="0"/>
              </a:rPr>
              <a:t>Grande y </a:t>
            </a:r>
            <a:r>
              <a:rPr lang="es-PE" sz="2400" dirty="0" smtClean="0">
                <a:solidFill>
                  <a:srgbClr val="A2E1F8"/>
                </a:solidFill>
                <a:latin typeface="Arial Black" panose="020B0A04020102020204" pitchFamily="34" charset="0"/>
              </a:rPr>
              <a:t>manifiesto”; </a:t>
            </a:r>
            <a:endParaRPr lang="es-PE" sz="2400" dirty="0">
              <a:solidFill>
                <a:srgbClr val="A2E1F8"/>
              </a:solidFill>
              <a:latin typeface="Arial Black" panose="020B0A04020102020204" pitchFamily="34" charset="0"/>
            </a:endParaRPr>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87090" y="168116"/>
            <a:ext cx="5417820" cy="3047524"/>
          </a:xfrm>
          <a:prstGeom prst="rect">
            <a:avLst/>
          </a:prstGeom>
          <a:effectLst>
            <a:softEdge rad="63500"/>
          </a:effectLst>
        </p:spPr>
      </p:pic>
    </p:spTree>
    <p:extLst>
      <p:ext uri="{BB962C8B-B14F-4D97-AF65-F5344CB8AC3E}">
        <p14:creationId xmlns:p14="http://schemas.microsoft.com/office/powerpoint/2010/main" val="4174787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52599" y="-357481"/>
            <a:ext cx="8336281" cy="4689158"/>
          </a:xfrm>
          <a:prstGeom prst="rect">
            <a:avLst/>
          </a:prstGeom>
        </p:spPr>
      </p:pic>
      <p:sp>
        <p:nvSpPr>
          <p:cNvPr id="5" name="CuadroTexto 4"/>
          <p:cNvSpPr txBox="1"/>
          <p:nvPr/>
        </p:nvSpPr>
        <p:spPr>
          <a:xfrm>
            <a:off x="398584" y="3926033"/>
            <a:ext cx="11394831" cy="2308324"/>
          </a:xfrm>
          <a:prstGeom prst="rect">
            <a:avLst/>
          </a:prstGeom>
          <a:noFill/>
        </p:spPr>
        <p:txBody>
          <a:bodyPr wrap="square" rtlCol="0">
            <a:spAutoFit/>
            <a:scene3d>
              <a:camera prst="obliqueBottomLeft"/>
              <a:lightRig rig="threePt" dir="t"/>
            </a:scene3d>
            <a:sp3d extrusionH="127000">
              <a:extrusionClr>
                <a:srgbClr val="001E2E"/>
              </a:extrusionClr>
            </a:sp3d>
          </a:bodyPr>
          <a:lstStyle/>
          <a:p>
            <a:pPr algn="ctr"/>
            <a:r>
              <a:rPr lang="es-PE" sz="2400" dirty="0" smtClean="0">
                <a:solidFill>
                  <a:srgbClr val="ABE1FF"/>
                </a:solidFill>
                <a:latin typeface="Arial Black" panose="020B0A04020102020204" pitchFamily="34" charset="0"/>
              </a:rPr>
              <a:t>En consecuencia, este tipo de fenómenos cósmicos están asociados a eventos de juicios del Dios Vivo, a causa del pecado y extrema maldad de la humanidad (empezando desde sus gobernantes que vienen aprobando leyes impías contra natura) las cuales pisotean sistemáticamente las mandatos que el Eterno ha establecido en su Palabra, la Biblia.</a:t>
            </a:r>
            <a:endParaRPr lang="es-PE" sz="2400" dirty="0">
              <a:solidFill>
                <a:srgbClr val="ABE1FF"/>
              </a:solidFill>
              <a:latin typeface="Arial Black" panose="020B0A04020102020204" pitchFamily="34" charset="0"/>
            </a:endParaRPr>
          </a:p>
        </p:txBody>
      </p:sp>
    </p:spTree>
    <p:extLst>
      <p:ext uri="{BB962C8B-B14F-4D97-AF65-F5344CB8AC3E}">
        <p14:creationId xmlns:p14="http://schemas.microsoft.com/office/powerpoint/2010/main" val="304342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 calcmode="lin" valueType="num">
                                      <p:cBhvr>
                                        <p:cTn id="11" dur="18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5">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gradFill>
            <a:gsLst>
              <a:gs pos="0">
                <a:srgbClr val="996A5A"/>
              </a:gs>
              <a:gs pos="74000">
                <a:srgbClr val="558181"/>
              </a:gs>
              <a:gs pos="83000">
                <a:srgbClr val="70898A"/>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8160" y="123677"/>
            <a:ext cx="8624016" cy="4851009"/>
          </a:xfrm>
          <a:prstGeom prst="rect">
            <a:avLst/>
          </a:prstGeom>
          <a:effectLst>
            <a:softEdge rad="127000"/>
          </a:effectLst>
        </p:spPr>
      </p:pic>
      <p:sp>
        <p:nvSpPr>
          <p:cNvPr id="4" name="CuadroTexto 3"/>
          <p:cNvSpPr txBox="1"/>
          <p:nvPr/>
        </p:nvSpPr>
        <p:spPr>
          <a:xfrm>
            <a:off x="398584" y="5098362"/>
            <a:ext cx="11394831" cy="1569660"/>
          </a:xfrm>
          <a:prstGeom prst="rect">
            <a:avLst/>
          </a:prstGeom>
          <a:noFill/>
        </p:spPr>
        <p:txBody>
          <a:bodyPr wrap="square" rtlCol="0">
            <a:spAutoFit/>
            <a:scene3d>
              <a:camera prst="obliqueBottomLeft"/>
              <a:lightRig rig="threePt" dir="t"/>
            </a:scene3d>
            <a:sp3d extrusionH="127000">
              <a:extrusionClr>
                <a:srgbClr val="001E2E"/>
              </a:extrusionClr>
            </a:sp3d>
          </a:bodyPr>
          <a:lstStyle/>
          <a:p>
            <a:pPr algn="ctr"/>
            <a:r>
              <a:rPr lang="es-PE" sz="2400" dirty="0">
                <a:solidFill>
                  <a:srgbClr val="ABE1FF"/>
                </a:solidFill>
                <a:latin typeface="Arial Black" panose="020B0A04020102020204" pitchFamily="34" charset="0"/>
              </a:rPr>
              <a:t>Por todo lo expuesto, se hace imperativo prepararse espiritualmente para los eventos que ya se están desencadenando en diferentes partes del mundo y que serán más recurrentes en tanto pasen los meses y próximos años.</a:t>
            </a:r>
            <a:endParaRPr lang="es-PE" sz="2400" dirty="0">
              <a:solidFill>
                <a:srgbClr val="ABE1FF"/>
              </a:solidFill>
              <a:latin typeface="Arial Black" panose="020B0A04020102020204" pitchFamily="34" charset="0"/>
            </a:endParaRPr>
          </a:p>
        </p:txBody>
      </p:sp>
    </p:spTree>
    <p:extLst>
      <p:ext uri="{BB962C8B-B14F-4D97-AF65-F5344CB8AC3E}">
        <p14:creationId xmlns:p14="http://schemas.microsoft.com/office/powerpoint/2010/main" val="543955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fltVal val="0"/>
                                          </p:val>
                                        </p:tav>
                                        <p:tav tm="100000">
                                          <p:val>
                                            <p:strVal val="#ppt_w"/>
                                          </p:val>
                                        </p:tav>
                                      </p:tavLst>
                                    </p:anim>
                                    <p:anim calcmode="lin" valueType="num">
                                      <p:cBhvr>
                                        <p:cTn id="8" dur="1650" fill="hold"/>
                                        <p:tgtEl>
                                          <p:spTgt spid="2"/>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 calcmode="lin" valueType="num">
                                      <p:cBhvr>
                                        <p:cTn id="11" dur="18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4">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384517" y="3782615"/>
            <a:ext cx="11422966" cy="2308324"/>
          </a:xfrm>
          <a:prstGeom prst="rect">
            <a:avLst/>
          </a:prstGeom>
          <a:noFill/>
        </p:spPr>
        <p:txBody>
          <a:bodyPr wrap="square" rtlCol="0">
            <a:spAutoFit/>
            <a:scene3d>
              <a:camera prst="obliqueBottomLeft"/>
              <a:lightRig rig="threePt" dir="t"/>
            </a:scene3d>
            <a:sp3d extrusionH="177800">
              <a:extrusionClr>
                <a:srgbClr val="0C2D3A"/>
              </a:extrusionClr>
            </a:sp3d>
          </a:bodyPr>
          <a:lstStyle/>
          <a:p>
            <a:pPr algn="ctr"/>
            <a:r>
              <a:rPr lang="es-PE" sz="2400" dirty="0">
                <a:solidFill>
                  <a:srgbClr val="94D0E9"/>
                </a:solidFill>
                <a:latin typeface="Arial Black" panose="020B0A04020102020204" pitchFamily="34" charset="0"/>
              </a:rPr>
              <a:t>Si usted jamás aceptó a Jesucristo como su Señor y Salvador personal es hora que tome una decisión, se arrepienta de sus pecados, comience a leer la Biblia, ya que en ella está escrita el pasado, presente y futuro de la humanidad, así como llevar una vida de oración para ser guiados por el Espíritu Santo.</a:t>
            </a:r>
          </a:p>
          <a:p>
            <a:pPr algn="ctr"/>
            <a:r>
              <a:rPr lang="es-PE" sz="2400" dirty="0">
                <a:solidFill>
                  <a:srgbClr val="94D0E9"/>
                </a:solidFill>
                <a:latin typeface="Arial Black" panose="020B0A04020102020204" pitchFamily="34" charset="0"/>
              </a:rPr>
              <a:t>Dios les bendiga.</a:t>
            </a:r>
          </a:p>
        </p:txBody>
      </p:sp>
      <p:sp>
        <p:nvSpPr>
          <p:cNvPr id="4" name="CuadroTexto 3"/>
          <p:cNvSpPr txBox="1"/>
          <p:nvPr/>
        </p:nvSpPr>
        <p:spPr>
          <a:xfrm>
            <a:off x="11074400" y="6197601"/>
            <a:ext cx="927101" cy="523220"/>
          </a:xfrm>
          <a:prstGeom prst="rect">
            <a:avLst/>
          </a:prstGeom>
          <a:noFill/>
        </p:spPr>
        <p:txBody>
          <a:bodyPr wrap="square" rtlCol="0">
            <a:spAutoFit/>
            <a:scene3d>
              <a:camera prst="obliqueBottomLeft"/>
              <a:lightRig rig="chilly" dir="t"/>
            </a:scene3d>
            <a:sp3d extrusionH="152400">
              <a:extrusionClr>
                <a:srgbClr val="022B3C"/>
              </a:extrusionClr>
            </a:sp3d>
          </a:bodyPr>
          <a:lstStyle/>
          <a:p>
            <a:r>
              <a:rPr lang="es-ES" sz="2800" b="1" dirty="0" err="1" smtClean="0">
                <a:solidFill>
                  <a:srgbClr val="B0E5EC"/>
                </a:solidFill>
                <a:effectLst>
                  <a:glow>
                    <a:srgbClr val="322B1A"/>
                  </a:glow>
                </a:effectLst>
                <a:latin typeface="Brush Script MT" panose="03060802040406070304" pitchFamily="66" charset="0"/>
              </a:rPr>
              <a:t>Roby</a:t>
            </a:r>
            <a:endParaRPr lang="es-PE" sz="2800" b="1" dirty="0">
              <a:solidFill>
                <a:srgbClr val="B0E5EC"/>
              </a:solidFill>
              <a:effectLst>
                <a:glow>
                  <a:srgbClr val="322B1A"/>
                </a:glow>
              </a:effectLst>
              <a:latin typeface="Brush Script MT" panose="03060802040406070304" pitchFamily="66" charset="0"/>
            </a:endParaRPr>
          </a:p>
        </p:txBody>
      </p:sp>
    </p:spTree>
    <p:extLst>
      <p:ext uri="{BB962C8B-B14F-4D97-AF65-F5344CB8AC3E}">
        <p14:creationId xmlns:p14="http://schemas.microsoft.com/office/powerpoint/2010/main" val="1819632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UNA VISITA INDESEADAAAAA"/>
          <p:cNvPicPr>
            <a:picLocks noGrp="1" noChangeAspect="1"/>
          </p:cNvPicPr>
          <p:nvPr isPhoto="1"/>
        </p:nvPicPr>
        <p:blipFill>
          <a:blip r:embed="rId3">
            <a:extLst>
              <a:ext uri="{28A0092B-C50C-407E-A947-70E740481C1C}">
                <a14:useLocalDpi xmlns:a14="http://schemas.microsoft.com/office/drawing/2010/main" val="0"/>
              </a:ext>
            </a:extLst>
          </a:blip>
          <a:srcRect t="732" b="732"/>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60763" t="14020" r="5711" b="24268"/>
          <a:stretch/>
        </p:blipFill>
        <p:spPr bwMode="auto">
          <a:xfrm>
            <a:off x="8496267" y="3140968"/>
            <a:ext cx="1454559" cy="86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4" name="Picture 6"/>
          <p:cNvPicPr>
            <a:picLocks noChangeAspect="1" noChangeArrowheads="1"/>
          </p:cNvPicPr>
          <p:nvPr/>
        </p:nvPicPr>
        <p:blipFill>
          <a:blip r:embed="rId5">
            <a:extLst>
              <a:ext uri="{28A0092B-C50C-407E-A947-70E740481C1C}">
                <a14:useLocalDpi xmlns:a14="http://schemas.microsoft.com/office/drawing/2010/main" val="0"/>
              </a:ext>
            </a:extLst>
          </a:blip>
          <a:srcRect t="6345" b="10110"/>
          <a:stretch>
            <a:fillRect/>
          </a:stretch>
        </p:blipFill>
        <p:spPr bwMode="auto">
          <a:xfrm>
            <a:off x="7440153" y="1412777"/>
            <a:ext cx="3405473" cy="18242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8029261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12294"/>
                                        </p:tgtEl>
                                        <p:attrNameLst>
                                          <p:attrName>style.visibility</p:attrName>
                                        </p:attrNameLst>
                                      </p:cBhvr>
                                      <p:to>
                                        <p:strVal val="visible"/>
                                      </p:to>
                                    </p:set>
                                    <p:anim calcmode="lin" valueType="num">
                                      <p:cBhvr>
                                        <p:cTn id="7" dur="1800" fill="hold"/>
                                        <p:tgtEl>
                                          <p:spTgt spid="12294"/>
                                        </p:tgtEl>
                                        <p:attrNameLst>
                                          <p:attrName>ppt_w</p:attrName>
                                        </p:attrNameLst>
                                      </p:cBhvr>
                                      <p:tavLst>
                                        <p:tav tm="0">
                                          <p:val>
                                            <p:fltVal val="0"/>
                                          </p:val>
                                        </p:tav>
                                        <p:tav tm="100000">
                                          <p:val>
                                            <p:strVal val="#ppt_w"/>
                                          </p:val>
                                        </p:tav>
                                      </p:tavLst>
                                    </p:anim>
                                    <p:anim calcmode="lin" valueType="num">
                                      <p:cBhvr>
                                        <p:cTn id="8" dur="1800" fill="hold"/>
                                        <p:tgtEl>
                                          <p:spTgt spid="12294"/>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028"/>
                                        </p:tgtEl>
                                        <p:attrNameLst>
                                          <p:attrName>style.visibility</p:attrName>
                                        </p:attrNameLst>
                                      </p:cBhvr>
                                      <p:to>
                                        <p:strVal val="visible"/>
                                      </p:to>
                                    </p:set>
                                    <p:anim calcmode="lin" valueType="num">
                                      <p:cBhvr>
                                        <p:cTn id="11" dur="1800" fill="hold"/>
                                        <p:tgtEl>
                                          <p:spTgt spid="1028"/>
                                        </p:tgtEl>
                                        <p:attrNameLst>
                                          <p:attrName>ppt_w</p:attrName>
                                        </p:attrNameLst>
                                      </p:cBhvr>
                                      <p:tavLst>
                                        <p:tav tm="0">
                                          <p:val>
                                            <p:fltVal val="0"/>
                                          </p:val>
                                        </p:tav>
                                        <p:tav tm="100000">
                                          <p:val>
                                            <p:strVal val="#ppt_w"/>
                                          </p:val>
                                        </p:tav>
                                      </p:tavLst>
                                    </p:anim>
                                    <p:anim calcmode="lin" valueType="num">
                                      <p:cBhvr>
                                        <p:cTn id="12" dur="1800" fill="hold"/>
                                        <p:tgtEl>
                                          <p:spTgt spid="1028"/>
                                        </p:tgtEl>
                                        <p:attrNameLst>
                                          <p:attrName>ppt_h</p:attrName>
                                        </p:attrNameLst>
                                      </p:cBhvr>
                                      <p:tavLst>
                                        <p:tav tm="0">
                                          <p:val>
                                            <p:fltVal val="0"/>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1650" fill="hold"/>
                                        <p:tgtEl>
                                          <p:spTgt spid="8"/>
                                        </p:tgtEl>
                                        <p:attrNameLst>
                                          <p:attrName>ppt_w</p:attrName>
                                        </p:attrNameLst>
                                      </p:cBhvr>
                                      <p:tavLst>
                                        <p:tav tm="0">
                                          <p:val>
                                            <p:strVal val="4/3*#ppt_w"/>
                                          </p:val>
                                        </p:tav>
                                        <p:tav tm="100000">
                                          <p:val>
                                            <p:strVal val="#ppt_w"/>
                                          </p:val>
                                        </p:tav>
                                      </p:tavLst>
                                    </p:anim>
                                    <p:anim calcmode="lin" valueType="num">
                                      <p:cBhvr>
                                        <p:cTn id="16" dur="1650" fill="hold"/>
                                        <p:tgtEl>
                                          <p:spTgt spid="8"/>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2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2"/>
            <a:ext cx="12188245" cy="6858005"/>
          </a:xfrm>
          <a:prstGeom prst="rect">
            <a:avLst/>
          </a:prstGeom>
          <a:noFill/>
          <a:ln>
            <a:noFill/>
          </a:ln>
        </p:spPr>
      </p:pic>
      <p:sp>
        <p:nvSpPr>
          <p:cNvPr id="13" name="4 CuadroTexto">
            <a:hlinkClick r:id="rId3"/>
          </p:cNvPr>
          <p:cNvSpPr txBox="1"/>
          <p:nvPr/>
        </p:nvSpPr>
        <p:spPr>
          <a:xfrm>
            <a:off x="431371" y="1796821"/>
            <a:ext cx="4960312"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Evidencias Científicas de la Biblia – I</a:t>
            </a:r>
            <a:endParaRPr lang="en-US" sz="2400" b="1" dirty="0">
              <a:solidFill>
                <a:srgbClr val="002060"/>
              </a:solidFill>
              <a:cs typeface="Arial" charset="0"/>
            </a:endParaRPr>
          </a:p>
        </p:txBody>
      </p:sp>
      <p:sp>
        <p:nvSpPr>
          <p:cNvPr id="14" name="5 CuadroTexto">
            <a:hlinkClick r:id="rId4"/>
          </p:cNvPr>
          <p:cNvSpPr txBox="1"/>
          <p:nvPr/>
        </p:nvSpPr>
        <p:spPr>
          <a:xfrm>
            <a:off x="431378" y="2468897"/>
            <a:ext cx="4904857"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Evidencias Científicas de la Biblia – II </a:t>
            </a:r>
            <a:endParaRPr lang="en-US" sz="2400" b="1" dirty="0">
              <a:solidFill>
                <a:srgbClr val="002060"/>
              </a:solidFill>
              <a:cs typeface="Arial" charset="0"/>
            </a:endParaRPr>
          </a:p>
        </p:txBody>
      </p:sp>
      <p:sp>
        <p:nvSpPr>
          <p:cNvPr id="16" name="7 CuadroTexto">
            <a:hlinkClick r:id="rId5"/>
          </p:cNvPr>
          <p:cNvSpPr txBox="1"/>
          <p:nvPr/>
        </p:nvSpPr>
        <p:spPr>
          <a:xfrm>
            <a:off x="431378" y="3813045"/>
            <a:ext cx="476103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Jesucristo no es Religión, Él es Vida  </a:t>
            </a:r>
            <a:endParaRPr lang="en-US" sz="2400" b="1" dirty="0">
              <a:solidFill>
                <a:srgbClr val="002060"/>
              </a:solidFill>
              <a:cs typeface="Arial" charset="0"/>
            </a:endParaRPr>
          </a:p>
        </p:txBody>
      </p:sp>
      <p:sp>
        <p:nvSpPr>
          <p:cNvPr id="17" name="8 CuadroTexto">
            <a:hlinkClick r:id="rId6"/>
          </p:cNvPr>
          <p:cNvSpPr txBox="1"/>
          <p:nvPr/>
        </p:nvSpPr>
        <p:spPr>
          <a:xfrm>
            <a:off x="6096001" y="2829397"/>
            <a:ext cx="5522795"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Cuando el Hombre Confronta a Dios </a:t>
            </a:r>
            <a:endParaRPr lang="en-US" sz="2400" b="1" dirty="0">
              <a:solidFill>
                <a:srgbClr val="002060"/>
              </a:solidFill>
              <a:cs typeface="Arial" charset="0"/>
            </a:endParaRPr>
          </a:p>
        </p:txBody>
      </p:sp>
      <p:sp>
        <p:nvSpPr>
          <p:cNvPr id="18" name="9 CuadroTexto">
            <a:hlinkClick r:id="rId7"/>
          </p:cNvPr>
          <p:cNvSpPr txBox="1"/>
          <p:nvPr/>
        </p:nvSpPr>
        <p:spPr>
          <a:xfrm>
            <a:off x="911425" y="5157197"/>
            <a:ext cx="3523163"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¿Celebras </a:t>
            </a:r>
            <a:r>
              <a:rPr lang="es-ES" sz="2400" b="1" dirty="0" err="1">
                <a:solidFill>
                  <a:srgbClr val="002060"/>
                </a:solidFill>
                <a:cs typeface="Arial" charset="0"/>
              </a:rPr>
              <a:t>Halloween</a:t>
            </a:r>
            <a:r>
              <a:rPr lang="es-ES" sz="2400" b="1" dirty="0">
                <a:solidFill>
                  <a:srgbClr val="002060"/>
                </a:solidFill>
                <a:cs typeface="Arial" charset="0"/>
              </a:rPr>
              <a:t>?  </a:t>
            </a:r>
            <a:endParaRPr lang="en-US" sz="2400" b="1" dirty="0">
              <a:solidFill>
                <a:srgbClr val="002060"/>
              </a:solidFill>
              <a:cs typeface="Arial" charset="0"/>
            </a:endParaRPr>
          </a:p>
        </p:txBody>
      </p:sp>
      <p:sp>
        <p:nvSpPr>
          <p:cNvPr id="19" name="10 CuadroTexto">
            <a:hlinkClick r:id="rId8"/>
          </p:cNvPr>
          <p:cNvSpPr txBox="1"/>
          <p:nvPr/>
        </p:nvSpPr>
        <p:spPr>
          <a:xfrm>
            <a:off x="815413" y="3140973"/>
            <a:ext cx="3999267"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Dios, el Taxi y el Instrumento</a:t>
            </a:r>
            <a:endParaRPr lang="en-US" sz="2400" b="1" dirty="0">
              <a:solidFill>
                <a:srgbClr val="002060"/>
              </a:solidFill>
              <a:cs typeface="Arial" charset="0"/>
            </a:endParaRPr>
          </a:p>
        </p:txBody>
      </p:sp>
      <p:sp>
        <p:nvSpPr>
          <p:cNvPr id="20" name="11 CuadroTexto">
            <a:hlinkClick r:id="rId9"/>
          </p:cNvPr>
          <p:cNvSpPr txBox="1"/>
          <p:nvPr/>
        </p:nvSpPr>
        <p:spPr>
          <a:xfrm>
            <a:off x="431373" y="4485121"/>
            <a:ext cx="464153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Un Mundo Invisible pero Real </a:t>
            </a:r>
            <a:endParaRPr lang="en-US" sz="2400" b="1" dirty="0">
              <a:solidFill>
                <a:srgbClr val="002060"/>
              </a:solidFill>
              <a:cs typeface="Arial" charset="0"/>
            </a:endParaRPr>
          </a:p>
        </p:txBody>
      </p:sp>
      <p:sp>
        <p:nvSpPr>
          <p:cNvPr id="21" name="12 CuadroTexto">
            <a:hlinkClick r:id="rId10"/>
          </p:cNvPr>
          <p:cNvSpPr txBox="1"/>
          <p:nvPr/>
        </p:nvSpPr>
        <p:spPr>
          <a:xfrm>
            <a:off x="6130493" y="3512189"/>
            <a:ext cx="5522795"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Señales de la Segunda Venida de Cristo – I</a:t>
            </a:r>
            <a:endParaRPr lang="en-US" sz="2400" b="1" dirty="0">
              <a:solidFill>
                <a:srgbClr val="002060"/>
              </a:solidFill>
              <a:cs typeface="Arial" charset="0"/>
            </a:endParaRPr>
          </a:p>
        </p:txBody>
      </p:sp>
      <p:sp>
        <p:nvSpPr>
          <p:cNvPr id="22" name="13 CuadroTexto">
            <a:hlinkClick r:id="rId11"/>
          </p:cNvPr>
          <p:cNvSpPr txBox="1"/>
          <p:nvPr/>
        </p:nvSpPr>
        <p:spPr>
          <a:xfrm>
            <a:off x="6118472" y="4107445"/>
            <a:ext cx="5618017"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Señales de la Segunda Venida de Cristo – II</a:t>
            </a:r>
            <a:endParaRPr lang="en-US" sz="2400" b="1" dirty="0">
              <a:solidFill>
                <a:srgbClr val="002060"/>
              </a:solidFill>
              <a:cs typeface="Arial" charset="0"/>
            </a:endParaRPr>
          </a:p>
        </p:txBody>
      </p:sp>
      <p:sp>
        <p:nvSpPr>
          <p:cNvPr id="23" name="14 CuadroTexto">
            <a:hlinkClick r:id="rId12"/>
          </p:cNvPr>
          <p:cNvSpPr txBox="1"/>
          <p:nvPr/>
        </p:nvSpPr>
        <p:spPr>
          <a:xfrm>
            <a:off x="5967161" y="4759389"/>
            <a:ext cx="5998899"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Señales de la Segunda Venida de Cristo – III</a:t>
            </a:r>
            <a:endParaRPr lang="en-US" sz="2400" b="1" dirty="0">
              <a:solidFill>
                <a:srgbClr val="002060"/>
              </a:solidFill>
              <a:cs typeface="Arial" charset="0"/>
            </a:endParaRPr>
          </a:p>
        </p:txBody>
      </p:sp>
      <p:sp>
        <p:nvSpPr>
          <p:cNvPr id="24" name="15 CuadroTexto">
            <a:hlinkClick r:id="rId13"/>
          </p:cNvPr>
          <p:cNvSpPr txBox="1"/>
          <p:nvPr/>
        </p:nvSpPr>
        <p:spPr>
          <a:xfrm>
            <a:off x="5990237" y="5491069"/>
            <a:ext cx="5998899"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Señales de la Segunda Venida de Cristo – IV</a:t>
            </a:r>
            <a:endParaRPr lang="en-US" sz="2400" b="1" dirty="0">
              <a:solidFill>
                <a:srgbClr val="002060"/>
              </a:solidFill>
              <a:cs typeface="Arial" charset="0"/>
            </a:endParaRPr>
          </a:p>
        </p:txBody>
      </p:sp>
      <p:sp>
        <p:nvSpPr>
          <p:cNvPr id="27" name="26 Pentágono"/>
          <p:cNvSpPr/>
          <p:nvPr/>
        </p:nvSpPr>
        <p:spPr>
          <a:xfrm>
            <a:off x="8178330" y="6295485"/>
            <a:ext cx="3835753" cy="407771"/>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08" tIns="45707" rIns="91408" bIns="45707" rtlCol="0" anchor="ctr">
            <a:sp3d extrusionH="57150">
              <a:bevelT w="82550" h="38100" prst="coolSlant"/>
              <a:extrusionClr>
                <a:srgbClr val="002060"/>
              </a:extrusionClr>
            </a:sp3d>
          </a:bodyPr>
          <a:lstStyle/>
          <a:p>
            <a:pPr algn="ctr"/>
            <a:r>
              <a:rPr lang="es-ES" sz="1600" b="1" dirty="0">
                <a:solidFill>
                  <a:srgbClr val="002060"/>
                </a:solidFill>
              </a:rPr>
              <a:t>Clic para ver más mensajes cristianos</a:t>
            </a:r>
          </a:p>
        </p:txBody>
      </p:sp>
      <p:sp>
        <p:nvSpPr>
          <p:cNvPr id="29" name="2 CuadroTexto"/>
          <p:cNvSpPr txBox="1"/>
          <p:nvPr/>
        </p:nvSpPr>
        <p:spPr>
          <a:xfrm>
            <a:off x="487355" y="214181"/>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8" tIns="45707" rIns="91408"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5"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52400">
              <a:extrusionClr>
                <a:srgbClr val="002836"/>
              </a:extrusionClr>
            </a:sp3d>
          </a:bodyPr>
          <a:lstStyle/>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31" name="13 CuadroTexto">
            <a:hlinkClick r:id="rId14"/>
          </p:cNvPr>
          <p:cNvSpPr txBox="1"/>
          <p:nvPr/>
        </p:nvSpPr>
        <p:spPr>
          <a:xfrm>
            <a:off x="6677941" y="1859130"/>
            <a:ext cx="4345807" cy="830970"/>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Eventos Cósmicos por Acontecer</a:t>
            </a:r>
          </a:p>
          <a:p>
            <a:pPr algn="ctr">
              <a:defRPr/>
            </a:pPr>
            <a:r>
              <a:rPr lang="es-ES" sz="2400" b="1" dirty="0">
                <a:solidFill>
                  <a:srgbClr val="002060"/>
                </a:solidFill>
                <a:cs typeface="Arial" charset="0"/>
              </a:rPr>
              <a:t> en el 2015</a:t>
            </a:r>
            <a:endParaRPr lang="en-US" sz="2400" b="1" dirty="0">
              <a:solidFill>
                <a:srgbClr val="002060"/>
              </a:solidFill>
              <a:cs typeface="Arial" charset="0"/>
            </a:endParaRPr>
          </a:p>
        </p:txBody>
      </p:sp>
      <p:sp>
        <p:nvSpPr>
          <p:cNvPr id="26" name="13 CuadroTexto">
            <a:hlinkClick r:id="rId15"/>
          </p:cNvPr>
          <p:cNvSpPr txBox="1"/>
          <p:nvPr/>
        </p:nvSpPr>
        <p:spPr>
          <a:xfrm>
            <a:off x="719405" y="5829271"/>
            <a:ext cx="4133979"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El Positivismo Bíblico vs. </a:t>
            </a:r>
          </a:p>
          <a:p>
            <a:pPr algn="ctr">
              <a:defRPr/>
            </a:pPr>
            <a:r>
              <a:rPr lang="es-ES" sz="2400" b="1" dirty="0">
                <a:solidFill>
                  <a:srgbClr val="002060"/>
                </a:solidFill>
                <a:cs typeface="Arial" charset="0"/>
              </a:rPr>
              <a:t>El Positivismo Humanista</a:t>
            </a:r>
            <a:endParaRPr lang="en-US" sz="2400" b="1" dirty="0">
              <a:solidFill>
                <a:srgbClr val="002060"/>
              </a:solidFill>
              <a:cs typeface="Arial" charset="0"/>
            </a:endParaRPr>
          </a:p>
        </p:txBody>
      </p:sp>
    </p:spTree>
    <p:extLst>
      <p:ext uri="{BB962C8B-B14F-4D97-AF65-F5344CB8AC3E}">
        <p14:creationId xmlns:p14="http://schemas.microsoft.com/office/powerpoint/2010/main" val="1341658736"/>
      </p:ext>
    </p:extLst>
  </p:cSld>
  <p:clrMapOvr>
    <a:masterClrMapping/>
  </p:clrMapOvr>
  <mc:AlternateContent xmlns:mc="http://schemas.openxmlformats.org/markup-compatibility/2006">
    <mc:Choice xmlns:p14="http://schemas.microsoft.com/office/powerpoint/2010/main" Requires="p14">
      <p:transition spd="slow">
        <p14:ripple/>
        <p:sndAc>
          <p:endSnd/>
        </p:sndAc>
      </p:transition>
    </mc:Choice>
    <mc:Fallback>
      <p:transition spd="slow">
        <p:fade/>
        <p:sndAc>
          <p:endSnd/>
        </p:sndAc>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7987" y="-1"/>
            <a:ext cx="12188239" cy="6858001"/>
          </a:xfrm>
          <a:prstGeom prst="rect">
            <a:avLst/>
          </a:prstGeom>
          <a:noFill/>
          <a:ln>
            <a:noFill/>
          </a:ln>
        </p:spPr>
      </p:pic>
      <p:sp>
        <p:nvSpPr>
          <p:cNvPr id="6" name="5 CuadroTexto">
            <a:hlinkClick r:id="rId3"/>
          </p:cNvPr>
          <p:cNvSpPr txBox="1"/>
          <p:nvPr/>
        </p:nvSpPr>
        <p:spPr>
          <a:xfrm>
            <a:off x="565390" y="2843525"/>
            <a:ext cx="4633201" cy="830970"/>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¿Sabes por qué murió Cristo </a:t>
            </a:r>
          </a:p>
          <a:p>
            <a:pPr algn="ctr">
              <a:defRPr/>
            </a:pPr>
            <a:r>
              <a:rPr lang="es-ES" sz="2400" b="1" dirty="0">
                <a:solidFill>
                  <a:srgbClr val="002060"/>
                </a:solidFill>
                <a:cs typeface="Arial" charset="0"/>
              </a:rPr>
              <a:t>por ti en la cruz? - 2</a:t>
            </a:r>
            <a:endParaRPr lang="en-US" sz="2400" b="1" dirty="0">
              <a:solidFill>
                <a:srgbClr val="002060"/>
              </a:solidFill>
              <a:cs typeface="Arial" charset="0"/>
            </a:endParaRPr>
          </a:p>
        </p:txBody>
      </p:sp>
      <p:sp>
        <p:nvSpPr>
          <p:cNvPr id="7" name="6 CuadroTexto">
            <a:hlinkClick r:id="rId4"/>
          </p:cNvPr>
          <p:cNvSpPr txBox="1"/>
          <p:nvPr/>
        </p:nvSpPr>
        <p:spPr>
          <a:xfrm>
            <a:off x="5752805" y="3073253"/>
            <a:ext cx="3427943"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Eclipses de Luna Roja</a:t>
            </a:r>
            <a:endParaRPr lang="en-US" sz="2400" b="1" dirty="0">
              <a:solidFill>
                <a:srgbClr val="002060"/>
              </a:solidFill>
              <a:cs typeface="Arial" charset="0"/>
            </a:endParaRPr>
          </a:p>
        </p:txBody>
      </p:sp>
      <p:sp>
        <p:nvSpPr>
          <p:cNvPr id="8" name="7 CuadroTexto">
            <a:hlinkClick r:id="rId5"/>
          </p:cNvPr>
          <p:cNvSpPr txBox="1"/>
          <p:nvPr/>
        </p:nvSpPr>
        <p:spPr>
          <a:xfrm>
            <a:off x="9316028" y="3087970"/>
            <a:ext cx="2761397"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El Arrebatamiento</a:t>
            </a:r>
            <a:endParaRPr lang="en-US" sz="2400" b="1" dirty="0">
              <a:solidFill>
                <a:srgbClr val="002060"/>
              </a:solidFill>
              <a:cs typeface="Arial" charset="0"/>
            </a:endParaRPr>
          </a:p>
        </p:txBody>
      </p:sp>
      <p:sp>
        <p:nvSpPr>
          <p:cNvPr id="9" name="8 CuadroTexto">
            <a:hlinkClick r:id="rId6"/>
          </p:cNvPr>
          <p:cNvSpPr txBox="1"/>
          <p:nvPr/>
        </p:nvSpPr>
        <p:spPr>
          <a:xfrm>
            <a:off x="5993612" y="1829533"/>
            <a:ext cx="2666177"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El Acto de Juzgar</a:t>
            </a:r>
            <a:endParaRPr lang="en-US" sz="2400" b="1" dirty="0">
              <a:solidFill>
                <a:srgbClr val="002060"/>
              </a:solidFill>
              <a:cs typeface="Arial" charset="0"/>
            </a:endParaRPr>
          </a:p>
        </p:txBody>
      </p:sp>
      <p:sp>
        <p:nvSpPr>
          <p:cNvPr id="10" name="9 CuadroTexto">
            <a:hlinkClick r:id="rId7"/>
          </p:cNvPr>
          <p:cNvSpPr txBox="1"/>
          <p:nvPr/>
        </p:nvSpPr>
        <p:spPr>
          <a:xfrm>
            <a:off x="9063383" y="1846985"/>
            <a:ext cx="2951840"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Salvación del Alma</a:t>
            </a:r>
            <a:endParaRPr lang="en-US" sz="2400" b="1" dirty="0">
              <a:solidFill>
                <a:srgbClr val="002060"/>
              </a:solidFill>
              <a:cs typeface="Arial" charset="0"/>
            </a:endParaRPr>
          </a:p>
        </p:txBody>
      </p:sp>
      <p:sp>
        <p:nvSpPr>
          <p:cNvPr id="11" name="10 CuadroTexto">
            <a:hlinkClick r:id="rId8"/>
          </p:cNvPr>
          <p:cNvSpPr txBox="1"/>
          <p:nvPr/>
        </p:nvSpPr>
        <p:spPr>
          <a:xfrm>
            <a:off x="577577" y="3899821"/>
            <a:ext cx="4665811"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El Misterio de la Divina Trinidad</a:t>
            </a:r>
            <a:endParaRPr lang="en-US" sz="2400" b="1" dirty="0">
              <a:solidFill>
                <a:srgbClr val="002060"/>
              </a:solidFill>
              <a:cs typeface="Arial" charset="0"/>
            </a:endParaRPr>
          </a:p>
        </p:txBody>
      </p:sp>
      <p:sp>
        <p:nvSpPr>
          <p:cNvPr id="12" name="11 CuadroTexto">
            <a:hlinkClick r:id="rId9"/>
          </p:cNvPr>
          <p:cNvSpPr txBox="1"/>
          <p:nvPr/>
        </p:nvSpPr>
        <p:spPr>
          <a:xfrm>
            <a:off x="6717771" y="3703421"/>
            <a:ext cx="4761031"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Radiografía Bíblica del Anticristo</a:t>
            </a:r>
            <a:endParaRPr lang="en-US" sz="2400" b="1" dirty="0">
              <a:solidFill>
                <a:srgbClr val="002060"/>
              </a:solidFill>
              <a:cs typeface="Arial" charset="0"/>
            </a:endParaRPr>
          </a:p>
        </p:txBody>
      </p:sp>
      <p:sp>
        <p:nvSpPr>
          <p:cNvPr id="13" name="12 CuadroTexto">
            <a:hlinkClick r:id="rId10"/>
          </p:cNvPr>
          <p:cNvSpPr txBox="1"/>
          <p:nvPr/>
        </p:nvSpPr>
        <p:spPr>
          <a:xfrm>
            <a:off x="931661" y="4526209"/>
            <a:ext cx="3999267"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Misterio del Espíritu Santo</a:t>
            </a:r>
            <a:endParaRPr lang="en-US" sz="2400" b="1" dirty="0">
              <a:solidFill>
                <a:srgbClr val="002060"/>
              </a:solidFill>
              <a:cs typeface="Arial" charset="0"/>
            </a:endParaRPr>
          </a:p>
        </p:txBody>
      </p:sp>
      <p:sp>
        <p:nvSpPr>
          <p:cNvPr id="14" name="13 CuadroTexto">
            <a:hlinkClick r:id="rId11"/>
          </p:cNvPr>
          <p:cNvSpPr txBox="1"/>
          <p:nvPr/>
        </p:nvSpPr>
        <p:spPr>
          <a:xfrm>
            <a:off x="6209680" y="2440933"/>
            <a:ext cx="5713237"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¿Existen Varias Maneras de llegar a Dios?</a:t>
            </a:r>
            <a:endParaRPr lang="en-US" sz="2400" b="1" dirty="0">
              <a:solidFill>
                <a:srgbClr val="002060"/>
              </a:solidFill>
              <a:cs typeface="Arial" charset="0"/>
            </a:endParaRPr>
          </a:p>
        </p:txBody>
      </p:sp>
      <p:sp>
        <p:nvSpPr>
          <p:cNvPr id="15" name="14 CuadroTexto">
            <a:hlinkClick r:id="rId12"/>
          </p:cNvPr>
          <p:cNvSpPr txBox="1"/>
          <p:nvPr/>
        </p:nvSpPr>
        <p:spPr>
          <a:xfrm>
            <a:off x="1314757" y="5107005"/>
            <a:ext cx="3332723"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Más</a:t>
            </a:r>
            <a:r>
              <a:rPr lang="es-ES" sz="2400" b="1" dirty="0">
                <a:solidFill>
                  <a:srgbClr val="002060"/>
                </a:solidFill>
                <a:effectLst>
                  <a:outerShdw blurRad="38100" dist="38100" dir="2700000" algn="tl">
                    <a:srgbClr val="000000">
                      <a:alpha val="43137"/>
                    </a:srgbClr>
                  </a:outerShdw>
                </a:effectLst>
                <a:cs typeface="Arial" charset="0"/>
              </a:rPr>
              <a:t> </a:t>
            </a:r>
            <a:r>
              <a:rPr lang="es-ES" sz="2400" b="1" dirty="0">
                <a:solidFill>
                  <a:srgbClr val="002060"/>
                </a:solidFill>
                <a:cs typeface="Arial" charset="0"/>
              </a:rPr>
              <a:t>allá de la Muerte</a:t>
            </a:r>
            <a:endParaRPr lang="en-US" sz="2400" b="1" dirty="0">
              <a:solidFill>
                <a:srgbClr val="002060"/>
              </a:solidFill>
              <a:cs typeface="Arial" charset="0"/>
            </a:endParaRPr>
          </a:p>
        </p:txBody>
      </p:sp>
      <p:sp>
        <p:nvSpPr>
          <p:cNvPr id="16" name="13 CuadroTexto">
            <a:hlinkClick r:id="rId13"/>
          </p:cNvPr>
          <p:cNvSpPr txBox="1"/>
          <p:nvPr/>
        </p:nvSpPr>
        <p:spPr>
          <a:xfrm>
            <a:off x="6963440" y="4288609"/>
            <a:ext cx="4372645" cy="830970"/>
          </a:xfrm>
          <a:prstGeom prst="rect">
            <a:avLst/>
          </a:prstGeom>
          <a:gradFill>
            <a:gsLst>
              <a:gs pos="0">
                <a:srgbClr val="5E9EFF"/>
              </a:gs>
              <a:gs pos="39999">
                <a:srgbClr val="85C2FF"/>
              </a:gs>
              <a:gs pos="70000">
                <a:srgbClr val="C4D6EB"/>
              </a:gs>
              <a:gs pos="100000">
                <a:srgbClr val="FFEBFA"/>
              </a:gs>
            </a:gsLst>
            <a:lin ang="5400000" scaled="0"/>
          </a:gradFill>
          <a:ln>
            <a:noFill/>
          </a:ln>
          <a:effectLst/>
          <a:scene3d>
            <a:camera prst="obliqueBottomLeft"/>
            <a:lightRig rig="flat" dir="t">
              <a:rot lat="0" lon="0" rev="7200000"/>
            </a:lightRig>
          </a:scene3d>
          <a:sp3d prstMaterial="metal">
            <a:bevelT w="165100" prst="coolSlant"/>
            <a:extrusionClr>
              <a:srgbClr val="2D004C"/>
            </a:extrusionClr>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Cuando el Hombre le Cambia </a:t>
            </a:r>
          </a:p>
          <a:p>
            <a:pPr algn="ctr">
              <a:defRPr/>
            </a:pPr>
            <a:r>
              <a:rPr lang="es-ES" sz="2400" b="1" dirty="0">
                <a:solidFill>
                  <a:srgbClr val="002060"/>
                </a:solidFill>
                <a:cs typeface="Arial" charset="0"/>
              </a:rPr>
              <a:t>la Gloria a Dios</a:t>
            </a:r>
            <a:endParaRPr lang="en-US" sz="2400" b="1" dirty="0">
              <a:solidFill>
                <a:srgbClr val="002060"/>
              </a:solidFill>
              <a:cs typeface="Arial" charset="0"/>
            </a:endParaRPr>
          </a:p>
        </p:txBody>
      </p:sp>
      <p:sp>
        <p:nvSpPr>
          <p:cNvPr id="18" name="13 CuadroTexto">
            <a:hlinkClick r:id="rId14"/>
          </p:cNvPr>
          <p:cNvSpPr txBox="1"/>
          <p:nvPr/>
        </p:nvSpPr>
        <p:spPr>
          <a:xfrm>
            <a:off x="335360" y="5829273"/>
            <a:ext cx="5548232" cy="830970"/>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¿Se puede señalar Fechas Exactas para Eventos Apocalípticos?</a:t>
            </a:r>
            <a:endParaRPr lang="en-US" sz="2400" b="1" dirty="0">
              <a:solidFill>
                <a:srgbClr val="002060"/>
              </a:solidFill>
              <a:cs typeface="Arial" charset="0"/>
            </a:endParaRPr>
          </a:p>
        </p:txBody>
      </p:sp>
      <p:sp>
        <p:nvSpPr>
          <p:cNvPr id="23" name="16 CuadroTexto">
            <a:hlinkClick r:id="rId15"/>
          </p:cNvPr>
          <p:cNvSpPr txBox="1"/>
          <p:nvPr/>
        </p:nvSpPr>
        <p:spPr>
          <a:xfrm>
            <a:off x="632564" y="1797653"/>
            <a:ext cx="4515933" cy="830970"/>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¿Sabes por qué murió Cristo</a:t>
            </a:r>
          </a:p>
          <a:p>
            <a:pPr algn="ctr">
              <a:defRPr/>
            </a:pPr>
            <a:r>
              <a:rPr lang="es-ES" sz="2400" b="1" dirty="0">
                <a:solidFill>
                  <a:srgbClr val="002060"/>
                </a:solidFill>
                <a:cs typeface="Arial" charset="0"/>
              </a:rPr>
              <a:t> por ti en la cruz? - I</a:t>
            </a:r>
            <a:endParaRPr lang="en-US" sz="2400" b="1" dirty="0">
              <a:solidFill>
                <a:srgbClr val="002060"/>
              </a:solidFill>
              <a:cs typeface="Arial" charset="0"/>
            </a:endParaRPr>
          </a:p>
        </p:txBody>
      </p:sp>
      <p:sp>
        <p:nvSpPr>
          <p:cNvPr id="22" name="2 CuadroTexto"/>
          <p:cNvSpPr txBox="1"/>
          <p:nvPr/>
        </p:nvSpPr>
        <p:spPr>
          <a:xfrm>
            <a:off x="487355" y="214181"/>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8" tIns="45707" rIns="91408"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5" name="24 Pentágono"/>
          <p:cNvSpPr/>
          <p:nvPr/>
        </p:nvSpPr>
        <p:spPr>
          <a:xfrm>
            <a:off x="8178330" y="6295485"/>
            <a:ext cx="3835753" cy="407771"/>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08" tIns="45707" rIns="91408" bIns="45707" rtlCol="0" anchor="ctr">
            <a:sp3d extrusionH="57150">
              <a:bevelT w="82550" h="38100" prst="coolSlant"/>
              <a:extrusionClr>
                <a:srgbClr val="002060"/>
              </a:extrusionClr>
            </a:sp3d>
          </a:bodyPr>
          <a:lstStyle/>
          <a:p>
            <a:pPr algn="ctr"/>
            <a:r>
              <a:rPr lang="es-ES" sz="1600" b="1" dirty="0">
                <a:solidFill>
                  <a:srgbClr val="002060"/>
                </a:solidFill>
              </a:rPr>
              <a:t>Clic para ver más mensajes cristianos</a:t>
            </a:r>
          </a:p>
        </p:txBody>
      </p:sp>
      <p:sp>
        <p:nvSpPr>
          <p:cNvPr id="24" name="23 CuadroTexto">
            <a:hlinkClick r:id="rId16"/>
          </p:cNvPr>
          <p:cNvSpPr txBox="1"/>
          <p:nvPr/>
        </p:nvSpPr>
        <p:spPr>
          <a:xfrm>
            <a:off x="7152126" y="5349218"/>
            <a:ext cx="3966406"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91408" tIns="45707" rIns="91408" bIns="45707" rtlCol="0">
            <a:spAutoFit/>
            <a:sp3d extrusionH="114300">
              <a:bevelT w="82550" h="38100" prst="coolSlant"/>
              <a:extrusionClr>
                <a:schemeClr val="bg2">
                  <a:lumMod val="20000"/>
                  <a:lumOff val="80000"/>
                </a:schemeClr>
              </a:extrusionClr>
            </a:sp3d>
          </a:bodyPr>
          <a:lstStyle/>
          <a:p>
            <a:pPr algn="ctr"/>
            <a:r>
              <a:rPr lang="es-ES" sz="2400" b="1" dirty="0">
                <a:solidFill>
                  <a:srgbClr val="002060"/>
                </a:solidFill>
              </a:rPr>
              <a:t>Impactante Testimonio De Un</a:t>
            </a:r>
          </a:p>
          <a:p>
            <a:pPr algn="ctr"/>
            <a:r>
              <a:rPr lang="es-ES" sz="2400" b="1" dirty="0">
                <a:solidFill>
                  <a:srgbClr val="002060"/>
                </a:solidFill>
              </a:rPr>
              <a:t> Ex Terrorista Islámico</a:t>
            </a:r>
          </a:p>
        </p:txBody>
      </p:sp>
      <p:sp>
        <p:nvSpPr>
          <p:cNvPr id="26"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52400">
              <a:extrusionClr>
                <a:srgbClr val="002836"/>
              </a:extrusionClr>
            </a:sp3d>
          </a:bodyPr>
          <a:lstStyle/>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Tree>
    <p:extLst>
      <p:ext uri="{BB962C8B-B14F-4D97-AF65-F5344CB8AC3E}">
        <p14:creationId xmlns:p14="http://schemas.microsoft.com/office/powerpoint/2010/main" val="4034399656"/>
      </p:ext>
    </p:extLst>
  </p:cSld>
  <p:clrMapOvr>
    <a:masterClrMapping/>
  </p:clrMapOvr>
  <mc:AlternateContent xmlns:mc="http://schemas.openxmlformats.org/markup-compatibility/2006">
    <mc:Choice xmlns:p14="http://schemas.microsoft.com/office/powerpoint/2010/main" Requires="p14">
      <p:transition spd="slow">
        <p14:ripple/>
      </p:transition>
    </mc:Choice>
    <mc:Fallback>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3767" y="-1"/>
            <a:ext cx="12188239" cy="6858001"/>
          </a:xfrm>
          <a:prstGeom prst="rect">
            <a:avLst/>
          </a:prstGeom>
          <a:noFill/>
          <a:ln>
            <a:noFill/>
          </a:ln>
        </p:spPr>
      </p:pic>
      <p:sp>
        <p:nvSpPr>
          <p:cNvPr id="9" name="9 CuadroTexto">
            <a:hlinkClick r:id="rId3"/>
          </p:cNvPr>
          <p:cNvSpPr txBox="1"/>
          <p:nvPr/>
        </p:nvSpPr>
        <p:spPr>
          <a:xfrm>
            <a:off x="1391477" y="3024005"/>
            <a:ext cx="2951840"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Carta de Un Bebé</a:t>
            </a:r>
            <a:endParaRPr lang="en-US" sz="2400" b="1" dirty="0">
              <a:solidFill>
                <a:srgbClr val="002060"/>
              </a:solidFill>
              <a:cs typeface="Arial" charset="0"/>
            </a:endParaRPr>
          </a:p>
        </p:txBody>
      </p:sp>
      <p:sp>
        <p:nvSpPr>
          <p:cNvPr id="10" name="11 CuadroTexto">
            <a:hlinkClick r:id="rId4"/>
          </p:cNvPr>
          <p:cNvSpPr txBox="1"/>
          <p:nvPr/>
        </p:nvSpPr>
        <p:spPr>
          <a:xfrm>
            <a:off x="719405" y="3621025"/>
            <a:ext cx="4251643"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El Peor De Los Sentimientos</a:t>
            </a:r>
            <a:endParaRPr lang="en-US" sz="2400" b="1" dirty="0">
              <a:solidFill>
                <a:srgbClr val="002060"/>
              </a:solidFill>
              <a:cs typeface="Arial" charset="0"/>
            </a:endParaRPr>
          </a:p>
        </p:txBody>
      </p:sp>
      <p:sp>
        <p:nvSpPr>
          <p:cNvPr id="11" name="13 CuadroTexto">
            <a:hlinkClick r:id="rId5"/>
          </p:cNvPr>
          <p:cNvSpPr txBox="1"/>
          <p:nvPr/>
        </p:nvSpPr>
        <p:spPr>
          <a:xfrm>
            <a:off x="6480044" y="1700813"/>
            <a:ext cx="5306213"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La Guerra Contra El Dinero En Efectivo</a:t>
            </a:r>
            <a:endParaRPr lang="en-US" sz="2400" b="1" dirty="0">
              <a:solidFill>
                <a:srgbClr val="002060"/>
              </a:solidFill>
              <a:cs typeface="Arial" charset="0"/>
            </a:endParaRPr>
          </a:p>
        </p:txBody>
      </p:sp>
      <p:sp>
        <p:nvSpPr>
          <p:cNvPr id="12" name="13 CuadroTexto">
            <a:hlinkClick r:id="rId6"/>
          </p:cNvPr>
          <p:cNvSpPr txBox="1"/>
          <p:nvPr/>
        </p:nvSpPr>
        <p:spPr>
          <a:xfrm>
            <a:off x="719404" y="1700813"/>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Testimonio Acerca De Halloween</a:t>
            </a:r>
            <a:endParaRPr lang="en-US" sz="2400" b="1" dirty="0">
              <a:solidFill>
                <a:srgbClr val="002060"/>
              </a:solidFill>
              <a:latin typeface="Arial Narrow" panose="020B0606020202030204" pitchFamily="34" charset="0"/>
              <a:cs typeface="Arial" charset="0"/>
            </a:endParaRPr>
          </a:p>
        </p:txBody>
      </p:sp>
      <p:sp>
        <p:nvSpPr>
          <p:cNvPr id="13" name="13 CuadroTexto">
            <a:hlinkClick r:id="rId7"/>
          </p:cNvPr>
          <p:cNvSpPr txBox="1"/>
          <p:nvPr/>
        </p:nvSpPr>
        <p:spPr>
          <a:xfrm>
            <a:off x="6576056" y="3044958"/>
            <a:ext cx="507672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prstMaterial="metal">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Testimonio De Un Ex Monje Budista                      Que Regresó De La Muerte</a:t>
            </a:r>
            <a:endParaRPr lang="en-US" sz="2400" b="1" dirty="0">
              <a:solidFill>
                <a:srgbClr val="002060"/>
              </a:solidFill>
              <a:cs typeface="Arial" charset="0"/>
            </a:endParaRPr>
          </a:p>
        </p:txBody>
      </p:sp>
      <p:sp>
        <p:nvSpPr>
          <p:cNvPr id="14" name="13 CuadroTexto">
            <a:hlinkClick r:id="rId8"/>
          </p:cNvPr>
          <p:cNvSpPr txBox="1"/>
          <p:nvPr/>
        </p:nvSpPr>
        <p:spPr>
          <a:xfrm>
            <a:off x="719410" y="4293102"/>
            <a:ext cx="4281665"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ln>
            <a:noFill/>
          </a:ln>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Envejecer Es Una Obligación, </a:t>
            </a:r>
          </a:p>
          <a:p>
            <a:pPr algn="ctr">
              <a:defRPr/>
            </a:pPr>
            <a:r>
              <a:rPr lang="es-ES" sz="2400" b="1" dirty="0">
                <a:solidFill>
                  <a:srgbClr val="002060"/>
                </a:solidFill>
                <a:cs typeface="Arial" charset="0"/>
              </a:rPr>
              <a:t>Madurar Es Una Opción</a:t>
            </a:r>
            <a:endParaRPr lang="en-US" sz="2400" b="1" dirty="0">
              <a:solidFill>
                <a:srgbClr val="002060"/>
              </a:solidFill>
              <a:cs typeface="Arial" charset="0"/>
            </a:endParaRPr>
          </a:p>
        </p:txBody>
      </p:sp>
      <p:sp>
        <p:nvSpPr>
          <p:cNvPr id="16" name="13 CuadroTexto">
            <a:hlinkClick r:id="rId9"/>
          </p:cNvPr>
          <p:cNvSpPr txBox="1"/>
          <p:nvPr/>
        </p:nvSpPr>
        <p:spPr>
          <a:xfrm>
            <a:off x="6480044" y="2372885"/>
            <a:ext cx="5376963"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De Prostituta A Una Vida Con Propósito</a:t>
            </a:r>
            <a:endParaRPr lang="en-US" sz="2400" b="1" dirty="0">
              <a:solidFill>
                <a:srgbClr val="002060"/>
              </a:solidFill>
              <a:cs typeface="Arial" charset="0"/>
            </a:endParaRPr>
          </a:p>
        </p:txBody>
      </p:sp>
      <p:sp>
        <p:nvSpPr>
          <p:cNvPr id="17" name="13 CuadroTexto">
            <a:hlinkClick r:id="rId10"/>
          </p:cNvPr>
          <p:cNvSpPr txBox="1"/>
          <p:nvPr/>
        </p:nvSpPr>
        <p:spPr>
          <a:xfrm>
            <a:off x="911425" y="2372885"/>
            <a:ext cx="3850587"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Jerusalén, La Ciudad Amada</a:t>
            </a:r>
            <a:endParaRPr lang="en-US" sz="2400" b="1" dirty="0">
              <a:solidFill>
                <a:srgbClr val="002060"/>
              </a:solidFill>
              <a:latin typeface="Arial Narrow" panose="020B0606020202030204" pitchFamily="34" charset="0"/>
              <a:cs typeface="Arial" charset="0"/>
            </a:endParaRPr>
          </a:p>
        </p:txBody>
      </p:sp>
      <p:sp>
        <p:nvSpPr>
          <p:cNvPr id="22" name="2 CuadroTexto"/>
          <p:cNvSpPr txBox="1"/>
          <p:nvPr/>
        </p:nvSpPr>
        <p:spPr>
          <a:xfrm>
            <a:off x="487355" y="214181"/>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8" tIns="45707" rIns="91408"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0" name="19 CuadroTexto">
            <a:hlinkClick r:id="rId11"/>
          </p:cNvPr>
          <p:cNvSpPr txBox="1"/>
          <p:nvPr/>
        </p:nvSpPr>
        <p:spPr>
          <a:xfrm>
            <a:off x="6864085" y="4005066"/>
            <a:ext cx="4569713"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91408" tIns="45707" rIns="91408" bIns="45707" rtlCol="0">
            <a:spAutoFit/>
            <a:sp3d extrusionH="114300">
              <a:bevelT w="82550" h="38100" prst="coolSlant"/>
              <a:extrusionClr>
                <a:schemeClr val="bg2">
                  <a:lumMod val="20000"/>
                  <a:lumOff val="80000"/>
                </a:schemeClr>
              </a:extrusionClr>
            </a:sp3d>
          </a:bodyPr>
          <a:lstStyle/>
          <a:p>
            <a:r>
              <a:rPr lang="es-ES" sz="2400" b="1" dirty="0">
                <a:solidFill>
                  <a:srgbClr val="002060"/>
                </a:solidFill>
              </a:rPr>
              <a:t>Reconoce Tus Errores Y Serás Libre</a:t>
            </a:r>
          </a:p>
        </p:txBody>
      </p:sp>
      <p:sp>
        <p:nvSpPr>
          <p:cNvPr id="25" name="16 CuadroTexto">
            <a:hlinkClick r:id="rId12"/>
          </p:cNvPr>
          <p:cNvSpPr txBox="1"/>
          <p:nvPr/>
        </p:nvSpPr>
        <p:spPr>
          <a:xfrm>
            <a:off x="6960096" y="4677141"/>
            <a:ext cx="4515933" cy="830970"/>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La Voluntad Perfecta de Dios y Su Voluntad Permisiva</a:t>
            </a:r>
            <a:endParaRPr lang="en-US" sz="2400" b="1" dirty="0">
              <a:solidFill>
                <a:srgbClr val="002060"/>
              </a:solidFill>
              <a:cs typeface="Arial" charset="0"/>
            </a:endParaRPr>
          </a:p>
        </p:txBody>
      </p:sp>
      <p:sp>
        <p:nvSpPr>
          <p:cNvPr id="23" name="11 CuadroTexto">
            <a:hlinkClick r:id="rId13"/>
          </p:cNvPr>
          <p:cNvSpPr txBox="1"/>
          <p:nvPr/>
        </p:nvSpPr>
        <p:spPr>
          <a:xfrm>
            <a:off x="431373" y="5349217"/>
            <a:ext cx="4992555"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Planeta </a:t>
            </a:r>
            <a:r>
              <a:rPr lang="es-ES" sz="2400" b="1" dirty="0" err="1">
                <a:solidFill>
                  <a:srgbClr val="002060"/>
                </a:solidFill>
                <a:cs typeface="Arial" charset="0"/>
              </a:rPr>
              <a:t>Nibiru</a:t>
            </a:r>
            <a:r>
              <a:rPr lang="es-ES" sz="2400" b="1" dirty="0">
                <a:solidFill>
                  <a:srgbClr val="002060"/>
                </a:solidFill>
                <a:cs typeface="Arial" charset="0"/>
              </a:rPr>
              <a:t> ¿Amenaza o Ficción?</a:t>
            </a:r>
            <a:endParaRPr lang="en-US" sz="2400" b="1" dirty="0">
              <a:solidFill>
                <a:srgbClr val="002060"/>
              </a:solidFill>
              <a:cs typeface="Arial" charset="0"/>
            </a:endParaRPr>
          </a:p>
        </p:txBody>
      </p:sp>
      <p:sp>
        <p:nvSpPr>
          <p:cNvPr id="19" name="11 CuadroTexto">
            <a:hlinkClick r:id="rId14"/>
          </p:cNvPr>
          <p:cNvSpPr txBox="1"/>
          <p:nvPr/>
        </p:nvSpPr>
        <p:spPr>
          <a:xfrm>
            <a:off x="431373" y="6021290"/>
            <a:ext cx="4992555"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Cómo Obtener Paz Interior</a:t>
            </a:r>
            <a:endParaRPr lang="en-US" sz="2400" b="1" dirty="0">
              <a:solidFill>
                <a:srgbClr val="002060"/>
              </a:solidFill>
              <a:cs typeface="Arial" charset="0"/>
            </a:endParaRPr>
          </a:p>
        </p:txBody>
      </p:sp>
      <p:sp>
        <p:nvSpPr>
          <p:cNvPr id="26" name="25 Pentágono"/>
          <p:cNvSpPr/>
          <p:nvPr/>
        </p:nvSpPr>
        <p:spPr>
          <a:xfrm>
            <a:off x="8178330" y="6295485"/>
            <a:ext cx="3835753" cy="407771"/>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08" tIns="45707" rIns="91408" bIns="45707" rtlCol="0" anchor="ctr">
            <a:sp3d extrusionH="57150">
              <a:bevelT w="82550" h="38100" prst="coolSlant"/>
              <a:extrusionClr>
                <a:srgbClr val="002060"/>
              </a:extrusionClr>
            </a:sp3d>
          </a:bodyPr>
          <a:lstStyle/>
          <a:p>
            <a:pPr algn="ctr"/>
            <a:r>
              <a:rPr lang="es-ES" sz="1600" b="1" dirty="0">
                <a:solidFill>
                  <a:srgbClr val="002060"/>
                </a:solidFill>
              </a:rPr>
              <a:t>Clic para ver más mensajes cristianos</a:t>
            </a:r>
          </a:p>
        </p:txBody>
      </p:sp>
      <p:sp>
        <p:nvSpPr>
          <p:cNvPr id="21" name="13 CuadroTexto">
            <a:hlinkClick r:id="rId15"/>
          </p:cNvPr>
          <p:cNvSpPr txBox="1"/>
          <p:nvPr/>
        </p:nvSpPr>
        <p:spPr>
          <a:xfrm>
            <a:off x="6960096" y="5733258"/>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De Científico a Siervo de Dios</a:t>
            </a:r>
            <a:endParaRPr lang="en-US" sz="2400" b="1" dirty="0">
              <a:solidFill>
                <a:srgbClr val="002060"/>
              </a:solidFill>
              <a:latin typeface="Arial Narrow" panose="020B0606020202030204" pitchFamily="34" charset="0"/>
              <a:cs typeface="Arial" charset="0"/>
            </a:endParaRPr>
          </a:p>
        </p:txBody>
      </p:sp>
      <p:sp>
        <p:nvSpPr>
          <p:cNvPr id="27"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52400">
              <a:extrusionClr>
                <a:srgbClr val="002836"/>
              </a:extrusionClr>
            </a:sp3d>
          </a:bodyPr>
          <a:lstStyle/>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Tree>
    <p:extLst>
      <p:ext uri="{BB962C8B-B14F-4D97-AF65-F5344CB8AC3E}">
        <p14:creationId xmlns:p14="http://schemas.microsoft.com/office/powerpoint/2010/main" val="2675467172"/>
      </p:ext>
    </p:extLst>
  </p:cSld>
  <p:clrMapOvr>
    <a:masterClrMapping/>
  </p:clrMapOvr>
  <mc:AlternateContent xmlns:mc="http://schemas.openxmlformats.org/markup-compatibility/2006">
    <mc:Choice xmlns:p14="http://schemas.microsoft.com/office/powerpoint/2010/main" Requires="p14">
      <p:transition spd="slow">
        <p14:ripple/>
      </p:transition>
    </mc:Choice>
    <mc:Fallback>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9" y="-1"/>
            <a:ext cx="12188239" cy="6858001"/>
          </a:xfrm>
          <a:prstGeom prst="rect">
            <a:avLst/>
          </a:prstGeom>
          <a:noFill/>
          <a:ln>
            <a:noFill/>
          </a:ln>
        </p:spPr>
      </p:pic>
      <p:sp>
        <p:nvSpPr>
          <p:cNvPr id="12" name="13 CuadroTexto">
            <a:hlinkClick r:id="rId4"/>
          </p:cNvPr>
          <p:cNvSpPr txBox="1"/>
          <p:nvPr/>
        </p:nvSpPr>
        <p:spPr>
          <a:xfrm>
            <a:off x="672000" y="4896002"/>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Niño Regresa del Cielo con un Mensaje para el Mundo</a:t>
            </a:r>
            <a:endParaRPr lang="en-US" sz="2400" b="1" dirty="0">
              <a:solidFill>
                <a:srgbClr val="002060"/>
              </a:solidFill>
              <a:latin typeface="Arial Narrow" panose="020B0606020202030204" pitchFamily="34" charset="0"/>
              <a:cs typeface="Arial" charset="0"/>
            </a:endParaRPr>
          </a:p>
        </p:txBody>
      </p:sp>
      <p:sp>
        <p:nvSpPr>
          <p:cNvPr id="22" name="2 CuadroTexto"/>
          <p:cNvSpPr txBox="1"/>
          <p:nvPr/>
        </p:nvSpPr>
        <p:spPr>
          <a:xfrm>
            <a:off x="487357" y="214181"/>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7" tIns="45707" rIns="91407"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6" name="13 CuadroTexto">
            <a:hlinkClick r:id="rId5"/>
          </p:cNvPr>
          <p:cNvSpPr txBox="1"/>
          <p:nvPr/>
        </p:nvSpPr>
        <p:spPr>
          <a:xfrm>
            <a:off x="719404" y="1700810"/>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¿Es Halloween Un Inocente Juego de Niños?</a:t>
            </a:r>
            <a:endParaRPr lang="en-US" sz="2400" b="1" dirty="0">
              <a:solidFill>
                <a:srgbClr val="002060"/>
              </a:solidFill>
              <a:latin typeface="Arial Narrow" panose="020B0606020202030204" pitchFamily="34" charset="0"/>
              <a:cs typeface="Arial" charset="0"/>
            </a:endParaRPr>
          </a:p>
        </p:txBody>
      </p:sp>
      <p:sp>
        <p:nvSpPr>
          <p:cNvPr id="27" name="13 CuadroTexto">
            <a:hlinkClick r:id="rId6"/>
          </p:cNvPr>
          <p:cNvSpPr txBox="1"/>
          <p:nvPr/>
        </p:nvSpPr>
        <p:spPr>
          <a:xfrm>
            <a:off x="719404" y="3648002"/>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La Cara Oculta de Halloween</a:t>
            </a:r>
            <a:endParaRPr lang="en-US" sz="2400" b="1" dirty="0">
              <a:solidFill>
                <a:srgbClr val="002060"/>
              </a:solidFill>
              <a:latin typeface="Arial Narrow" panose="020B0606020202030204" pitchFamily="34" charset="0"/>
              <a:cs typeface="Arial" charset="0"/>
            </a:endParaRPr>
          </a:p>
        </p:txBody>
      </p:sp>
      <p:sp>
        <p:nvSpPr>
          <p:cNvPr id="28" name="13 CuadroTexto">
            <a:hlinkClick r:id="rId7"/>
          </p:cNvPr>
          <p:cNvSpPr txBox="1"/>
          <p:nvPr/>
        </p:nvSpPr>
        <p:spPr>
          <a:xfrm>
            <a:off x="719404" y="2660918"/>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Ex Satanista  Habla  Acerca de Halloween</a:t>
            </a:r>
            <a:endParaRPr lang="en-US" sz="2400" b="1" dirty="0">
              <a:solidFill>
                <a:srgbClr val="002060"/>
              </a:solidFill>
              <a:latin typeface="Arial Narrow" panose="020B0606020202030204" pitchFamily="34" charset="0"/>
              <a:cs typeface="Arial" charset="0"/>
            </a:endParaRPr>
          </a:p>
        </p:txBody>
      </p:sp>
      <p:sp>
        <p:nvSpPr>
          <p:cNvPr id="11" name="13 CuadroTexto">
            <a:hlinkClick r:id="rId8"/>
          </p:cNvPr>
          <p:cNvSpPr txBox="1"/>
          <p:nvPr/>
        </p:nvSpPr>
        <p:spPr>
          <a:xfrm>
            <a:off x="672000" y="5904002"/>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¡Reconoce Ud. los Tiempos que Estamos Viviendo?</a:t>
            </a:r>
            <a:endParaRPr lang="en-US" sz="2400" b="1" dirty="0">
              <a:solidFill>
                <a:srgbClr val="002060"/>
              </a:solidFill>
              <a:latin typeface="Arial Narrow" panose="020B0606020202030204" pitchFamily="34" charset="0"/>
              <a:cs typeface="Arial" charset="0"/>
            </a:endParaRPr>
          </a:p>
        </p:txBody>
      </p:sp>
      <p:sp>
        <p:nvSpPr>
          <p:cNvPr id="13" name="13 CuadroTexto">
            <a:hlinkClick r:id="rId9"/>
          </p:cNvPr>
          <p:cNvSpPr txBox="1"/>
          <p:nvPr/>
        </p:nvSpPr>
        <p:spPr>
          <a:xfrm>
            <a:off x="672000" y="4293098"/>
            <a:ext cx="451250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Un Vistazo a la Eternidad</a:t>
            </a:r>
            <a:endParaRPr lang="en-US" sz="2400" b="1" dirty="0">
              <a:solidFill>
                <a:srgbClr val="002060"/>
              </a:solidFill>
              <a:latin typeface="Arial Narrow" panose="020B0606020202030204" pitchFamily="34" charset="0"/>
              <a:cs typeface="Arial" charset="0"/>
            </a:endParaRPr>
          </a:p>
        </p:txBody>
      </p:sp>
      <p:sp>
        <p:nvSpPr>
          <p:cNvPr id="14" name="13 CuadroTexto">
            <a:hlinkClick r:id="rId10"/>
          </p:cNvPr>
          <p:cNvSpPr txBox="1"/>
          <p:nvPr/>
        </p:nvSpPr>
        <p:spPr>
          <a:xfrm>
            <a:off x="6576055" y="1776002"/>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El Sacrificio de Jesucristo Según el </a:t>
            </a:r>
          </a:p>
          <a:p>
            <a:pPr algn="ctr">
              <a:defRPr/>
            </a:pPr>
            <a:r>
              <a:rPr lang="es-ES" sz="2400" b="1" dirty="0">
                <a:solidFill>
                  <a:srgbClr val="002060"/>
                </a:solidFill>
                <a:latin typeface="Arial Narrow" panose="020B0606020202030204" pitchFamily="34" charset="0"/>
                <a:cs typeface="Arial" charset="0"/>
              </a:rPr>
              <a:t>Antiguo Testamento</a:t>
            </a:r>
            <a:endParaRPr lang="en-US" sz="2400" b="1" dirty="0">
              <a:solidFill>
                <a:srgbClr val="002060"/>
              </a:solidFill>
              <a:latin typeface="Arial Narrow" panose="020B0606020202030204" pitchFamily="34" charset="0"/>
              <a:cs typeface="Arial" charset="0"/>
            </a:endParaRPr>
          </a:p>
        </p:txBody>
      </p:sp>
      <p:sp>
        <p:nvSpPr>
          <p:cNvPr id="15" name="14 CuadroTexto">
            <a:hlinkClick r:id="rId11"/>
          </p:cNvPr>
          <p:cNvSpPr txBox="1"/>
          <p:nvPr/>
        </p:nvSpPr>
        <p:spPr>
          <a:xfrm>
            <a:off x="6576055" y="2852938"/>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Cómo Reconocer a una Secta</a:t>
            </a:r>
          </a:p>
        </p:txBody>
      </p:sp>
      <p:sp>
        <p:nvSpPr>
          <p:cNvPr id="16" name="15 CuadroTexto">
            <a:hlinkClick r:id="rId12"/>
          </p:cNvPr>
          <p:cNvSpPr txBox="1"/>
          <p:nvPr/>
        </p:nvSpPr>
        <p:spPr>
          <a:xfrm>
            <a:off x="6576055" y="3600002"/>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Conoce lo que Dios Aborrece</a:t>
            </a:r>
          </a:p>
        </p:txBody>
      </p:sp>
      <p:sp>
        <p:nvSpPr>
          <p:cNvPr id="17" name="16 CuadroTexto">
            <a:hlinkClick r:id="rId13"/>
          </p:cNvPr>
          <p:cNvSpPr txBox="1"/>
          <p:nvPr/>
        </p:nvSpPr>
        <p:spPr>
          <a:xfrm>
            <a:off x="6576055" y="4320002"/>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El Evangelio de la Prosperidad</a:t>
            </a:r>
          </a:p>
        </p:txBody>
      </p:sp>
      <p:sp>
        <p:nvSpPr>
          <p:cNvPr id="19" name="18 CuadroTexto">
            <a:hlinkClick r:id="rId14"/>
          </p:cNvPr>
          <p:cNvSpPr txBox="1"/>
          <p:nvPr/>
        </p:nvSpPr>
        <p:spPr>
          <a:xfrm>
            <a:off x="6576055" y="5061182"/>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El Ecumenismo (Unión de Religiones)</a:t>
            </a:r>
          </a:p>
        </p:txBody>
      </p:sp>
      <p:sp>
        <p:nvSpPr>
          <p:cNvPr id="23" name="22 Pentágono"/>
          <p:cNvSpPr/>
          <p:nvPr/>
        </p:nvSpPr>
        <p:spPr>
          <a:xfrm>
            <a:off x="8178330" y="6295485"/>
            <a:ext cx="3835753" cy="407771"/>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08" tIns="45707" rIns="91408" bIns="45707" rtlCol="0" anchor="ctr">
            <a:sp3d extrusionH="57150">
              <a:bevelT w="82550" h="38100" prst="coolSlant"/>
              <a:extrusionClr>
                <a:srgbClr val="002060"/>
              </a:extrusionClr>
            </a:sp3d>
          </a:bodyPr>
          <a:lstStyle/>
          <a:p>
            <a:pPr algn="ctr"/>
            <a:r>
              <a:rPr lang="es-ES" sz="1600" b="1" dirty="0">
                <a:solidFill>
                  <a:srgbClr val="002060"/>
                </a:solidFill>
              </a:rPr>
              <a:t>Clic para ver más mensajes cristianos</a:t>
            </a:r>
          </a:p>
        </p:txBody>
      </p:sp>
      <p:sp>
        <p:nvSpPr>
          <p:cNvPr id="20"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52400">
              <a:extrusionClr>
                <a:srgbClr val="002836"/>
              </a:extrusionClr>
            </a:sp3d>
          </a:bodyPr>
          <a:lstStyle/>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Tree>
    <p:extLst>
      <p:ext uri="{BB962C8B-B14F-4D97-AF65-F5344CB8AC3E}">
        <p14:creationId xmlns:p14="http://schemas.microsoft.com/office/powerpoint/2010/main" val="1042213769"/>
      </p:ext>
    </p:extLst>
  </p:cSld>
  <p:clrMapOvr>
    <a:masterClrMapping/>
  </p:clrMapOvr>
  <mc:AlternateContent xmlns:mc="http://schemas.openxmlformats.org/markup-compatibility/2006">
    <mc:Choice xmlns:p14="http://schemas.microsoft.com/office/powerpoint/2010/main" Requires="p14">
      <p:transition spd="slow">
        <p14:ripple/>
      </p:transition>
    </mc:Choice>
    <mc:Fallback>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9" y="-1"/>
            <a:ext cx="12188239" cy="6858001"/>
          </a:xfrm>
          <a:prstGeom prst="rect">
            <a:avLst/>
          </a:prstGeom>
          <a:noFill/>
          <a:ln>
            <a:noFill/>
          </a:ln>
        </p:spPr>
      </p:pic>
      <p:sp>
        <p:nvSpPr>
          <p:cNvPr id="22" name="2 CuadroTexto"/>
          <p:cNvSpPr txBox="1"/>
          <p:nvPr/>
        </p:nvSpPr>
        <p:spPr>
          <a:xfrm>
            <a:off x="487357" y="214181"/>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7" tIns="45707" rIns="91407"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1" name="20 Pentágono"/>
          <p:cNvSpPr/>
          <p:nvPr/>
        </p:nvSpPr>
        <p:spPr>
          <a:xfrm>
            <a:off x="8976322" y="6432001"/>
            <a:ext cx="3041431" cy="305923"/>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76" tIns="34291" rIns="68576" bIns="34291" rtlCol="0" anchor="ctr">
            <a:sp3d extrusionH="57150">
              <a:bevelT w="82550" h="38100" prst="coolSlant"/>
              <a:extrusionClr>
                <a:srgbClr val="002060"/>
              </a:extrusionClr>
            </a:sp3d>
          </a:bodyPr>
          <a:lstStyle/>
          <a:p>
            <a:pPr algn="ctr"/>
            <a:r>
              <a:rPr lang="es-ES" sz="1600" b="1" dirty="0">
                <a:solidFill>
                  <a:srgbClr val="002060"/>
                </a:solidFill>
              </a:rPr>
              <a:t>Clic para la siguiente diapositiva</a:t>
            </a:r>
          </a:p>
        </p:txBody>
      </p:sp>
      <p:sp>
        <p:nvSpPr>
          <p:cNvPr id="20" name="19 CuadroTexto">
            <a:hlinkClick r:id="rId4"/>
          </p:cNvPr>
          <p:cNvSpPr txBox="1"/>
          <p:nvPr/>
        </p:nvSpPr>
        <p:spPr>
          <a:xfrm>
            <a:off x="527383" y="1841726"/>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ASOMBROSO JUICIO QUE VIENE A LAS NACIONES</a:t>
            </a:r>
            <a:endParaRPr lang="es-ES" sz="2400" b="1" dirty="0">
              <a:solidFill>
                <a:srgbClr val="002060"/>
              </a:solidFill>
              <a:latin typeface="Arial Narrow" panose="020B0606020202030204" pitchFamily="34" charset="0"/>
              <a:cs typeface="Arial" charset="0"/>
            </a:endParaRPr>
          </a:p>
        </p:txBody>
      </p:sp>
      <p:sp>
        <p:nvSpPr>
          <p:cNvPr id="23" name="22 CuadroTexto">
            <a:hlinkClick r:id="rId5"/>
          </p:cNvPr>
          <p:cNvSpPr txBox="1"/>
          <p:nvPr/>
        </p:nvSpPr>
        <p:spPr>
          <a:xfrm>
            <a:off x="527383" y="2885694"/>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¿QUÉ ES LA APOSTASÍA Y CÓMO </a:t>
            </a:r>
          </a:p>
          <a:p>
            <a:pPr algn="ctr">
              <a:defRPr/>
            </a:pPr>
            <a:r>
              <a:rPr lang="es-ES" sz="2400" b="1" dirty="0">
                <a:solidFill>
                  <a:srgbClr val="002060"/>
                </a:solidFill>
                <a:latin typeface="Arial Narrow" panose="020B0606020202030204" pitchFamily="34" charset="0"/>
                <a:cs typeface="Arial" charset="0"/>
              </a:rPr>
              <a:t>RECONOCERLA?</a:t>
            </a:r>
            <a:endParaRPr lang="es-ES" sz="2400" b="1" dirty="0">
              <a:solidFill>
                <a:srgbClr val="002060"/>
              </a:solidFill>
              <a:latin typeface="Arial Narrow" panose="020B0606020202030204" pitchFamily="34" charset="0"/>
              <a:cs typeface="Arial" charset="0"/>
            </a:endParaRPr>
          </a:p>
        </p:txBody>
      </p:sp>
      <p:sp>
        <p:nvSpPr>
          <p:cNvPr id="8" name="7 CuadroTexto">
            <a:hlinkClick r:id="rId6"/>
          </p:cNvPr>
          <p:cNvSpPr txBox="1"/>
          <p:nvPr/>
        </p:nvSpPr>
        <p:spPr>
          <a:xfrm>
            <a:off x="521836" y="3929663"/>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LA ÚLTIMA GENERACIÓN</a:t>
            </a:r>
            <a:endParaRPr lang="es-ES" sz="2400" b="1" dirty="0">
              <a:solidFill>
                <a:srgbClr val="002060"/>
              </a:solidFill>
              <a:latin typeface="Arial Narrow" panose="020B0606020202030204" pitchFamily="34" charset="0"/>
              <a:cs typeface="Arial" charset="0"/>
            </a:endParaRPr>
          </a:p>
        </p:txBody>
      </p:sp>
      <p:sp>
        <p:nvSpPr>
          <p:cNvPr id="9" name="7 CuadroTexto">
            <a:hlinkClick r:id="rId7"/>
          </p:cNvPr>
          <p:cNvSpPr txBox="1"/>
          <p:nvPr/>
        </p:nvSpPr>
        <p:spPr>
          <a:xfrm>
            <a:off x="503262" y="4604301"/>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JESUCRISTO LA ROCA INAMOVIBLE</a:t>
            </a:r>
            <a:endParaRPr lang="es-ES" sz="2400" b="1" dirty="0">
              <a:solidFill>
                <a:srgbClr val="002060"/>
              </a:solidFill>
              <a:latin typeface="Arial Narrow" panose="020B0606020202030204" pitchFamily="34" charset="0"/>
              <a:cs typeface="Arial" charset="0"/>
            </a:endParaRPr>
          </a:p>
        </p:txBody>
      </p:sp>
      <p:sp>
        <p:nvSpPr>
          <p:cNvPr id="10"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52400">
              <a:extrusionClr>
                <a:srgbClr val="002836"/>
              </a:extrusionClr>
            </a:sp3d>
          </a:bodyPr>
          <a:lstStyle/>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11" name="10 CuadroTexto">
            <a:hlinkClick r:id="rId8"/>
          </p:cNvPr>
          <p:cNvSpPr txBox="1"/>
          <p:nvPr/>
        </p:nvSpPr>
        <p:spPr>
          <a:xfrm>
            <a:off x="6143997" y="4391302"/>
            <a:ext cx="5376597"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LÍDERES </a:t>
            </a:r>
            <a:r>
              <a:rPr lang="es-ES" sz="2400" b="1" dirty="0">
                <a:solidFill>
                  <a:srgbClr val="002060"/>
                </a:solidFill>
                <a:latin typeface="Arial Narrow" panose="020B0606020202030204" pitchFamily="34" charset="0"/>
                <a:cs typeface="Arial" charset="0"/>
              </a:rPr>
              <a:t>QUE APOYAN LA APARICIÓN DEL ANTICRISTO REVELACIÓN M. </a:t>
            </a:r>
            <a:r>
              <a:rPr lang="es-ES" sz="2400" b="1" dirty="0">
                <a:solidFill>
                  <a:srgbClr val="002060"/>
                </a:solidFill>
                <a:latin typeface="Arial Narrow" panose="020B0606020202030204" pitchFamily="34" charset="0"/>
                <a:cs typeface="Arial" charset="0"/>
              </a:rPr>
              <a:t>GÓMEZ</a:t>
            </a:r>
            <a:endParaRPr lang="es-ES" sz="2400" b="1" dirty="0">
              <a:solidFill>
                <a:srgbClr val="002060"/>
              </a:solidFill>
              <a:latin typeface="Arial Narrow" panose="020B0606020202030204" pitchFamily="34" charset="0"/>
              <a:cs typeface="Arial" charset="0"/>
            </a:endParaRPr>
          </a:p>
        </p:txBody>
      </p:sp>
      <p:sp>
        <p:nvSpPr>
          <p:cNvPr id="12" name="11 CuadroTexto">
            <a:hlinkClick r:id="rId9"/>
          </p:cNvPr>
          <p:cNvSpPr txBox="1"/>
          <p:nvPr/>
        </p:nvSpPr>
        <p:spPr>
          <a:xfrm>
            <a:off x="6144000" y="1869175"/>
            <a:ext cx="5376597" cy="1200302"/>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PRIMER </a:t>
            </a:r>
            <a:r>
              <a:rPr lang="es-ES" sz="2400" b="1" dirty="0">
                <a:solidFill>
                  <a:srgbClr val="002060"/>
                </a:solidFill>
                <a:latin typeface="Arial Narrow" panose="020B0606020202030204" pitchFamily="34" charset="0"/>
                <a:cs typeface="Arial" charset="0"/>
              </a:rPr>
              <a:t>ECLIPSE DE SUPERLUNA AZUL DE SANGRE EN 150 AÑOS ESTE 31 DE ENERO DEL 2018 </a:t>
            </a:r>
          </a:p>
        </p:txBody>
      </p:sp>
      <p:sp>
        <p:nvSpPr>
          <p:cNvPr id="15" name="11 CuadroTexto">
            <a:hlinkClick r:id="rId10"/>
          </p:cNvPr>
          <p:cNvSpPr txBox="1"/>
          <p:nvPr/>
        </p:nvSpPr>
        <p:spPr>
          <a:xfrm>
            <a:off x="6143999" y="3301179"/>
            <a:ext cx="5376597"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¿SON MOISÉS Y ELÍAS LOS DOS TESTIGOS DE APOCALIPSIS 11?</a:t>
            </a:r>
            <a:endParaRPr lang="es-ES" sz="2400" b="1" dirty="0">
              <a:solidFill>
                <a:srgbClr val="002060"/>
              </a:solidFill>
              <a:latin typeface="Arial Narrow" panose="020B0606020202030204" pitchFamily="34" charset="0"/>
              <a:cs typeface="Arial" charset="0"/>
            </a:endParaRPr>
          </a:p>
        </p:txBody>
      </p:sp>
      <p:sp>
        <p:nvSpPr>
          <p:cNvPr id="17" name="11 CuadroTexto">
            <a:hlinkClick r:id="rId11"/>
          </p:cNvPr>
          <p:cNvSpPr txBox="1"/>
          <p:nvPr/>
        </p:nvSpPr>
        <p:spPr>
          <a:xfrm>
            <a:off x="487357" y="5728769"/>
            <a:ext cx="4922087"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IMPACTANTE PALABRA PROFÉTICA PARA ARGENTINA</a:t>
            </a:r>
            <a:endParaRPr lang="es-ES" sz="2400" b="1" dirty="0">
              <a:solidFill>
                <a:srgbClr val="002060"/>
              </a:solidFill>
              <a:latin typeface="Arial Narrow" panose="020B0606020202030204" pitchFamily="34" charset="0"/>
              <a:cs typeface="Arial" charset="0"/>
            </a:endParaRPr>
          </a:p>
        </p:txBody>
      </p:sp>
      <p:sp>
        <p:nvSpPr>
          <p:cNvPr id="19" name="10 CuadroTexto">
            <a:hlinkClick r:id="rId12"/>
          </p:cNvPr>
          <p:cNvSpPr txBox="1"/>
          <p:nvPr/>
        </p:nvSpPr>
        <p:spPr>
          <a:xfrm>
            <a:off x="6143997" y="5430296"/>
            <a:ext cx="5376597"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smtClean="0">
                <a:solidFill>
                  <a:srgbClr val="002060"/>
                </a:solidFill>
                <a:latin typeface="Arial Narrow" panose="020B0606020202030204" pitchFamily="34" charset="0"/>
                <a:cs typeface="Arial" charset="0"/>
              </a:rPr>
              <a:t>NI MOISÉS NI ELÍAS SERÁN LOS DOS TESTIGOS DE APOCALIPSIS 11</a:t>
            </a:r>
            <a:endParaRPr lang="es-ES" sz="2400" b="1" dirty="0">
              <a:solidFill>
                <a:srgbClr val="002060"/>
              </a:solidFill>
              <a:latin typeface="Arial Narrow" panose="020B0606020202030204" pitchFamily="34" charset="0"/>
              <a:cs typeface="Arial" charset="0"/>
            </a:endParaRPr>
          </a:p>
        </p:txBody>
      </p:sp>
    </p:spTree>
    <p:extLst>
      <p:ext uri="{BB962C8B-B14F-4D97-AF65-F5344CB8AC3E}">
        <p14:creationId xmlns:p14="http://schemas.microsoft.com/office/powerpoint/2010/main" val="2265831528"/>
      </p:ext>
    </p:extLst>
  </p:cSld>
  <p:clrMapOvr>
    <a:masterClrMapping/>
  </p:clrMapOvr>
  <mc:AlternateContent xmlns:mc="http://schemas.openxmlformats.org/markup-compatibility/2006">
    <mc:Choice xmlns:p14="http://schemas.microsoft.com/office/powerpoint/2010/main" Requires="p14">
      <p:transition spd="slow">
        <p14:ripple/>
      </p:transition>
    </mc:Choice>
    <mc:Fallback>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892800" y="3276600"/>
            <a:ext cx="406400"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z="240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z="240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41600" y="2"/>
            <a:ext cx="65024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12192000" cy="3129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8000" b="1">
                <a:solidFill>
                  <a:srgbClr val="000000"/>
                </a:solidFill>
                <a:latin typeface="Kristen ITC" pitchFamily="66" charset="0"/>
              </a:rPr>
              <a:t>¿Te ha gustado?</a:t>
            </a:r>
            <a:r>
              <a:rPr lang="es-ES" altLang="es-ES" sz="6400">
                <a:solidFill>
                  <a:srgbClr val="000000"/>
                </a:solidFill>
                <a:latin typeface="Kristen ITC" pitchFamily="66" charset="0"/>
              </a:rPr>
              <a:t> </a:t>
            </a:r>
            <a:br>
              <a:rPr lang="es-ES" altLang="es-ES" sz="6400">
                <a:solidFill>
                  <a:srgbClr val="000000"/>
                </a:solidFill>
                <a:latin typeface="Kristen ITC" pitchFamily="66" charset="0"/>
              </a:rPr>
            </a:br>
            <a:r>
              <a:rPr lang="es-ES" altLang="es-ES" sz="5867">
                <a:solidFill>
                  <a:srgbClr val="000000"/>
                </a:solidFill>
                <a:latin typeface="Kristen ITC" pitchFamily="66" charset="0"/>
              </a:rPr>
              <a:t>Puedes ver más entrando </a:t>
            </a:r>
            <a:br>
              <a:rPr lang="es-ES" altLang="es-ES" sz="5867">
                <a:solidFill>
                  <a:srgbClr val="000000"/>
                </a:solidFill>
                <a:latin typeface="Kristen ITC" pitchFamily="66" charset="0"/>
              </a:rPr>
            </a:br>
            <a:r>
              <a:rPr lang="es-ES" altLang="es-ES" sz="5867" b="1">
                <a:solidFill>
                  <a:srgbClr val="40F903"/>
                </a:solidFill>
                <a:latin typeface="Kristen ITC" pitchFamily="66" charset="0"/>
                <a:hlinkClick r:id="rId5"/>
              </a:rPr>
              <a:t>Aquí</a:t>
            </a:r>
            <a:endParaRPr lang="es-ES" altLang="es-ES" sz="5867" b="1">
              <a:solidFill>
                <a:srgbClr val="40F903"/>
              </a:solidFill>
              <a:latin typeface="Kristen ITC" pitchFamily="66" charset="0"/>
            </a:endParaRPr>
          </a:p>
        </p:txBody>
      </p:sp>
      <p:sp>
        <p:nvSpPr>
          <p:cNvPr id="4107" name="Text Box 11"/>
          <p:cNvSpPr txBox="1">
            <a:spLocks noChangeArrowheads="1"/>
          </p:cNvSpPr>
          <p:nvPr/>
        </p:nvSpPr>
        <p:spPr bwMode="auto">
          <a:xfrm>
            <a:off x="1524000" y="4724400"/>
            <a:ext cx="3556000" cy="212365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sz="2400" b="1">
                <a:solidFill>
                  <a:srgbClr val="000000"/>
                </a:solidFill>
                <a:latin typeface="Kristen ITC" pitchFamily="66" charset="0"/>
              </a:rPr>
              <a:t>Además puedes recibir powerpoints en tu correo electrónico suscribiéndote aquí:</a:t>
            </a:r>
            <a:r>
              <a:rPr lang="es-ES_tradnl" altLang="es-ES" sz="2400" b="1">
                <a:solidFill>
                  <a:srgbClr val="0066FF"/>
                </a:solidFill>
              </a:rPr>
              <a:t> </a:t>
            </a:r>
          </a:p>
          <a:p>
            <a:pPr fontAlgn="base">
              <a:spcBef>
                <a:spcPct val="50000"/>
              </a:spcBef>
              <a:spcAft>
                <a:spcPct val="0"/>
              </a:spcAft>
            </a:pPr>
            <a:endParaRPr lang="es-ES" altLang="es-ES" sz="2400"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18400" y="4191000"/>
            <a:ext cx="31496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84800" y="4876800"/>
            <a:ext cx="16256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9718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35052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40386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4572000"/>
            <a:ext cx="711200"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553202"/>
            <a:ext cx="12192000" cy="379656"/>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867">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5486400" y="838200"/>
            <a:ext cx="6434667" cy="210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8327764"/>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592</TotalTime>
  <Words>2046</Words>
  <Application>Microsoft Office PowerPoint</Application>
  <PresentationFormat>Panorámica</PresentationFormat>
  <Paragraphs>142</Paragraphs>
  <Slides>31</Slides>
  <Notes>3</Notes>
  <HiddenSlides>0</HiddenSlides>
  <MMClips>1</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31</vt:i4>
      </vt:variant>
    </vt:vector>
  </HeadingPairs>
  <TitlesOfParts>
    <vt:vector size="41" baseType="lpstr">
      <vt:lpstr>Arial</vt:lpstr>
      <vt:lpstr>Arial Black</vt:lpstr>
      <vt:lpstr>Arial Narrow</vt:lpstr>
      <vt:lpstr>Berlin Sans FB Demi</vt:lpstr>
      <vt:lpstr>Brush Script MT</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AMD</dc:creator>
  <cp:lastModifiedBy>AMD</cp:lastModifiedBy>
  <cp:revision>39</cp:revision>
  <dcterms:created xsi:type="dcterms:W3CDTF">2018-07-25T00:39:26Z</dcterms:created>
  <dcterms:modified xsi:type="dcterms:W3CDTF">2018-07-26T04:21:16Z</dcterms:modified>
</cp:coreProperties>
</file>