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7" r:id="rId4"/>
    <p:sldId id="266" r:id="rId5"/>
    <p:sldId id="265" r:id="rId6"/>
    <p:sldId id="264" r:id="rId7"/>
    <p:sldId id="263" r:id="rId8"/>
    <p:sldId id="262" r:id="rId9"/>
    <p:sldId id="261" r:id="rId10"/>
    <p:sldId id="271" r:id="rId11"/>
    <p:sldId id="270" r:id="rId12"/>
    <p:sldId id="269" r:id="rId13"/>
    <p:sldId id="268" r:id="rId14"/>
    <p:sldId id="260" r:id="rId15"/>
    <p:sldId id="259" r:id="rId16"/>
    <p:sldId id="275" r:id="rId17"/>
    <p:sldId id="274" r:id="rId18"/>
    <p:sldId id="276"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VpKTs4eJ/zErYKvFSDe+w==" hashData="HsVtNLystSRDV2OdX5phVS39cI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29F729"/>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8E8E8F-8899-4D91-BC6E-BAACB7C1B172}" type="datetimeFigureOut">
              <a:rPr lang="es-ES" smtClean="0"/>
              <a:pPr/>
              <a:t>04/06/2014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1799F3F-05E7-4DAE-A5CE-6B096135E530}"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D7D73D4-84D8-4C98-AADE-99B7DD8EBE7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8E8E8F-8899-4D91-BC6E-BAACB7C1B172}" type="datetimeFigureOut">
              <a:rPr lang="es-ES" smtClean="0"/>
              <a:pPr/>
              <a:t>04/06/2014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799F3F-05E7-4DAE-A5CE-6B096135E530}"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5C73E08-F3EF-4F81-AA85-7187C77774FA}"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gif"/></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4.png"/><Relationship Id="rId7" Type="http://schemas.openxmlformats.org/officeDocument/2006/relationships/image" Target="../media/image2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pic>
        <p:nvPicPr>
          <p:cNvPr id="1027" name="Picture 3" descr="C:\Users\Usuario\Desktop\descargas\zzzzzzzzzzzzzzzzzzzzzzzzzzzzzzzzzzzzzzzzzzzzzzzzzzzzzzzzzzzzzzzzzzzzzzzzzzzzzzzzzzzzzzzzzzzzzzzzzzzz\img-P-microwave-R-82STW[1] (FILEminimizer).jpg"/>
          <p:cNvPicPr>
            <a:picLocks noChangeAspect="1" noChangeArrowheads="1"/>
          </p:cNvPicPr>
          <p:nvPr/>
        </p:nvPicPr>
        <p:blipFill>
          <a:blip r:embed="rId4" cstate="print"/>
          <a:srcRect/>
          <a:stretch>
            <a:fillRect/>
          </a:stretch>
        </p:blipFill>
        <p:spPr bwMode="auto">
          <a:xfrm>
            <a:off x="1763688" y="908720"/>
            <a:ext cx="5544616" cy="3222053"/>
          </a:xfrm>
          <a:prstGeom prst="rect">
            <a:avLst/>
          </a:prstGeom>
          <a:noFill/>
        </p:spPr>
      </p:pic>
      <p:pic>
        <p:nvPicPr>
          <p:cNvPr id="1031" name="Picture 7" descr="http://es.bloggif.com/tmp/32ecd1b35fad69403eac721ca317b1ae/text.gif?1401824225"/>
          <p:cNvPicPr>
            <a:picLocks noChangeAspect="1" noChangeArrowheads="1" noCrop="1"/>
          </p:cNvPicPr>
          <p:nvPr/>
        </p:nvPicPr>
        <p:blipFill>
          <a:blip r:embed="rId5" cstate="print"/>
          <a:srcRect/>
          <a:stretch>
            <a:fillRect/>
          </a:stretch>
        </p:blipFill>
        <p:spPr bwMode="auto">
          <a:xfrm>
            <a:off x="251520" y="4221088"/>
            <a:ext cx="8605465" cy="704851"/>
          </a:xfrm>
          <a:prstGeom prst="rect">
            <a:avLst/>
          </a:prstGeom>
          <a:noFill/>
        </p:spPr>
      </p:pic>
      <p:pic>
        <p:nvPicPr>
          <p:cNvPr id="1033" name="Picture 9" descr="http://es.bloggif.com/tmp/32ecd1b35fad69403eac721ca317b1ae/text.gif?1401824274"/>
          <p:cNvPicPr>
            <a:picLocks noChangeAspect="1" noChangeArrowheads="1" noCrop="1"/>
          </p:cNvPicPr>
          <p:nvPr/>
        </p:nvPicPr>
        <p:blipFill>
          <a:blip r:embed="rId6" cstate="print"/>
          <a:srcRect/>
          <a:stretch>
            <a:fillRect/>
          </a:stretch>
        </p:blipFill>
        <p:spPr bwMode="auto">
          <a:xfrm>
            <a:off x="971600" y="5013176"/>
            <a:ext cx="6991350" cy="704851"/>
          </a:xfrm>
          <a:prstGeom prst="rect">
            <a:avLst/>
          </a:prstGeom>
          <a:noFill/>
        </p:spPr>
      </p:pic>
      <p:pic>
        <p:nvPicPr>
          <p:cNvPr id="1035" name="Picture 11" descr="http://es.bloggif.com/tmp/32ecd1b35fad69403eac721ca317b1ae/text.gif?1401824310"/>
          <p:cNvPicPr>
            <a:picLocks noChangeAspect="1" noChangeArrowheads="1" noCrop="1"/>
          </p:cNvPicPr>
          <p:nvPr/>
        </p:nvPicPr>
        <p:blipFill>
          <a:blip r:embed="rId7" cstate="print"/>
          <a:srcRect/>
          <a:stretch>
            <a:fillRect/>
          </a:stretch>
        </p:blipFill>
        <p:spPr bwMode="auto">
          <a:xfrm>
            <a:off x="2411760" y="5805264"/>
            <a:ext cx="3857625" cy="581026"/>
          </a:xfrm>
          <a:prstGeom prst="rect">
            <a:avLst/>
          </a:prstGeom>
          <a:noFill/>
        </p:spPr>
      </p:pic>
      <p:pic>
        <p:nvPicPr>
          <p:cNvPr id="1037" name="Picture 13" descr="http://es.bloggif.com/tmp/32ecd1b35fad69403eac721ca317b1ae/text.gif?1401824425"/>
          <p:cNvPicPr>
            <a:picLocks noChangeAspect="1" noChangeArrowheads="1" noCrop="1"/>
          </p:cNvPicPr>
          <p:nvPr/>
        </p:nvPicPr>
        <p:blipFill>
          <a:blip r:embed="rId8" cstate="print"/>
          <a:srcRect/>
          <a:stretch>
            <a:fillRect/>
          </a:stretch>
        </p:blipFill>
        <p:spPr bwMode="auto">
          <a:xfrm>
            <a:off x="7092280" y="6237312"/>
            <a:ext cx="1815852" cy="428626"/>
          </a:xfrm>
          <a:prstGeom prst="rect">
            <a:avLst/>
          </a:prstGeom>
          <a:noFill/>
        </p:spPr>
      </p:pic>
      <p:pic>
        <p:nvPicPr>
          <p:cNvPr id="1038" name="Picture 14" descr="C:\Users\Usuario\Desktop\descargas\ZNECESARIO PARA PPS\0_aecd6_72cfef0b_S[1].gif"/>
          <p:cNvPicPr>
            <a:picLocks noChangeAspect="1" noChangeArrowheads="1" noCrop="1"/>
          </p:cNvPicPr>
          <p:nvPr/>
        </p:nvPicPr>
        <p:blipFill>
          <a:blip r:embed="rId9" cstate="print"/>
          <a:srcRect/>
          <a:stretch>
            <a:fillRect/>
          </a:stretch>
        </p:blipFill>
        <p:spPr bwMode="auto">
          <a:xfrm>
            <a:off x="7956376" y="5013176"/>
            <a:ext cx="523875" cy="1104900"/>
          </a:xfrm>
          <a:prstGeom prst="rect">
            <a:avLst/>
          </a:prstGeom>
          <a:noFill/>
        </p:spPr>
      </p:pic>
      <p:pic>
        <p:nvPicPr>
          <p:cNvPr id="1040" name="Picture 16" descr="http://es.bloggif.com/tmp/32ecd1b35fad69403eac721ca317b1ae/text.gif?1401824505"/>
          <p:cNvPicPr>
            <a:picLocks noChangeAspect="1" noChangeArrowheads="1" noCrop="1"/>
          </p:cNvPicPr>
          <p:nvPr/>
        </p:nvPicPr>
        <p:blipFill>
          <a:blip r:embed="rId10" cstate="print"/>
          <a:srcRect/>
          <a:stretch>
            <a:fillRect/>
          </a:stretch>
        </p:blipFill>
        <p:spPr bwMode="auto">
          <a:xfrm>
            <a:off x="2267744" y="260648"/>
            <a:ext cx="4324350" cy="504826"/>
          </a:xfrm>
          <a:prstGeom prst="rect">
            <a:avLst/>
          </a:prstGeom>
          <a:noFill/>
        </p:spPr>
      </p:pic>
      <p:pic>
        <p:nvPicPr>
          <p:cNvPr id="1041" name="Picture 17" descr="C:\Users\Usuario\Desktop\descargas\ZNECESARIO PARA PPS\cd[1].gif"/>
          <p:cNvPicPr>
            <a:picLocks noChangeAspect="1" noChangeArrowheads="1" noCrop="1"/>
          </p:cNvPicPr>
          <p:nvPr/>
        </p:nvPicPr>
        <p:blipFill>
          <a:blip r:embed="rId11" cstate="print"/>
          <a:srcRect/>
          <a:stretch>
            <a:fillRect/>
          </a:stretch>
        </p:blipFill>
        <p:spPr bwMode="auto">
          <a:xfrm>
            <a:off x="539552" y="5877272"/>
            <a:ext cx="1019745" cy="717409"/>
          </a:xfrm>
          <a:prstGeom prst="rect">
            <a:avLst/>
          </a:prstGeom>
          <a:noFill/>
        </p:spPr>
      </p:pic>
    </p:spTree>
  </p:cSld>
  <p:clrMapOvr>
    <a:masterClrMapping/>
  </p:clrMapOvr>
  <p:transition>
    <p:sndAc>
      <p:stSnd loop="1">
        <p:snd r:embed="rId2" name="Kylie Minogue - Cant get you out of my head.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251520" y="692696"/>
            <a:ext cx="8640960" cy="5078313"/>
          </a:xfrm>
          <a:prstGeom prst="rect">
            <a:avLst/>
          </a:prstGeom>
          <a:noFill/>
        </p:spPr>
        <p:txBody>
          <a:bodyPr wrap="square" rtlCol="0">
            <a:spAutoFit/>
          </a:bodyPr>
          <a:lstStyle/>
          <a:p>
            <a:pPr algn="just"/>
            <a:r>
              <a:rPr lang="es-ES" sz="3600" dirty="0">
                <a:latin typeface="Arial Black" pitchFamily="34" charset="0"/>
              </a:rPr>
              <a:t>Calentar, descongelar, gratinar y, como mucho, hacer palomitas son las funciones más típicas de este pequeño electrodoméstico pero ¿sabías que se pueden hacer muchas cosas más? Descubrimos algunas funciones del microondas que, probablemente, </a:t>
            </a:r>
            <a:r>
              <a:rPr lang="es-ES" sz="3600" dirty="0" smtClean="0">
                <a:latin typeface="Arial Black" pitchFamily="34" charset="0"/>
              </a:rPr>
              <a:t>desconoces.</a:t>
            </a:r>
            <a:endParaRPr lang="es-ES" sz="3600" dirty="0">
              <a:latin typeface="Arial Black" pitchFamily="34" charset="0"/>
            </a:endParaRPr>
          </a:p>
        </p:txBody>
      </p:sp>
      <p:pic>
        <p:nvPicPr>
          <p:cNvPr id="5" name="Picture 2" descr="C:\Users\Usuario\Desktop\descargas\SEPARADORES GIF\3673a25ea392[1].gif"/>
          <p:cNvPicPr>
            <a:picLocks noChangeAspect="1" noChangeArrowheads="1" noCrop="1"/>
          </p:cNvPicPr>
          <p:nvPr/>
        </p:nvPicPr>
        <p:blipFill>
          <a:blip r:embed="rId2"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2"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2"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2"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2"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2"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2"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2"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2"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2" cstate="print"/>
          <a:srcRect/>
          <a:stretch>
            <a:fillRect/>
          </a:stretch>
        </p:blipFill>
        <p:spPr bwMode="auto">
          <a:xfrm rot="5400000">
            <a:off x="7248525" y="4962525"/>
            <a:ext cx="3667125" cy="12382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475656" y="332656"/>
            <a:ext cx="6192688" cy="369332"/>
          </a:xfrm>
          <a:prstGeom prst="rect">
            <a:avLst/>
          </a:prstGeom>
          <a:noFill/>
        </p:spPr>
        <p:txBody>
          <a:bodyPr wrap="square" rtlCol="0">
            <a:spAutoFit/>
          </a:bodyPr>
          <a:lstStyle/>
          <a:p>
            <a:r>
              <a:rPr lang="es-ES" b="1" dirty="0">
                <a:latin typeface="Arial Black" pitchFamily="34" charset="0"/>
              </a:rPr>
              <a:t>1. Ablandar las legumbres antes de cocinarlas</a:t>
            </a:r>
            <a:endParaRPr lang="es-ES" dirty="0">
              <a:latin typeface="Arial Black" pitchFamily="34" charset="0"/>
            </a:endParaRPr>
          </a:p>
        </p:txBody>
      </p:sp>
      <p:pic>
        <p:nvPicPr>
          <p:cNvPr id="17413" name="Picture 5" descr="C:\Users\Usuario\Desktop\descargas\zzzzzzzzzzzzzzzzzzzzzzzzzzzzzzzzzzzzzzzzzzzzzzzzzzzzzzzzzzzzzzzzzzzzzzzzzzzzzzzzzzzzzzzzzzzzzzzzzzzz\garbanzos secos[1] (FILEminimizer).gif"/>
          <p:cNvPicPr>
            <a:picLocks noChangeAspect="1" noChangeArrowheads="1"/>
          </p:cNvPicPr>
          <p:nvPr/>
        </p:nvPicPr>
        <p:blipFill>
          <a:blip r:embed="rId2" cstate="print"/>
          <a:srcRect/>
          <a:stretch>
            <a:fillRect/>
          </a:stretch>
        </p:blipFill>
        <p:spPr bwMode="auto">
          <a:xfrm>
            <a:off x="2483768" y="764704"/>
            <a:ext cx="4021780" cy="2088232"/>
          </a:xfrm>
          <a:prstGeom prst="rect">
            <a:avLst/>
          </a:prstGeom>
          <a:noFill/>
        </p:spPr>
      </p:pic>
      <p:sp>
        <p:nvSpPr>
          <p:cNvPr id="6" name="5 CuadroTexto"/>
          <p:cNvSpPr txBox="1"/>
          <p:nvPr/>
        </p:nvSpPr>
        <p:spPr>
          <a:xfrm>
            <a:off x="323528" y="2996952"/>
            <a:ext cx="8352928" cy="3416320"/>
          </a:xfrm>
          <a:prstGeom prst="rect">
            <a:avLst/>
          </a:prstGeom>
          <a:noFill/>
        </p:spPr>
        <p:txBody>
          <a:bodyPr wrap="square" rtlCol="0">
            <a:spAutoFit/>
          </a:bodyPr>
          <a:lstStyle/>
          <a:p>
            <a:pPr algn="just"/>
            <a:r>
              <a:rPr lang="es-ES" dirty="0">
                <a:latin typeface="Arial Black" pitchFamily="34" charset="0"/>
              </a:rPr>
              <a:t>¿Cuántas veces has querido hacer una fabada o un cocido y no has podido porque se te había olvidado poner las judías o los garbanzos -</a:t>
            </a:r>
            <a:r>
              <a:rPr lang="es-ES" dirty="0" smtClean="0">
                <a:latin typeface="Arial Black" pitchFamily="34" charset="0"/>
              </a:rPr>
              <a:t>las </a:t>
            </a:r>
            <a:r>
              <a:rPr lang="es-ES" dirty="0">
                <a:latin typeface="Arial Black" pitchFamily="34" charset="0"/>
              </a:rPr>
              <a:t>lentejas no es necesario- a remojo la noche antes? Pues con el microondas podrías haberlo hecho.</a:t>
            </a:r>
          </a:p>
          <a:p>
            <a:pPr algn="just"/>
            <a:endParaRPr lang="es-ES" dirty="0" smtClean="0">
              <a:latin typeface="Arial Black" pitchFamily="34" charset="0"/>
            </a:endParaRPr>
          </a:p>
          <a:p>
            <a:pPr algn="just"/>
            <a:r>
              <a:rPr lang="es-ES" dirty="0" smtClean="0">
                <a:latin typeface="Arial Black" pitchFamily="34" charset="0"/>
              </a:rPr>
              <a:t>Para </a:t>
            </a:r>
            <a:r>
              <a:rPr lang="es-ES" dirty="0">
                <a:latin typeface="Arial Black" pitchFamily="34" charset="0"/>
              </a:rPr>
              <a:t>conseguir el efecto de una noche en agua en las legumbres, sólo hay que meter tres cantidades de agua por cada medida de judías o garbanzos en un recipiente apto para microondas y ponerlo a la máxima potencia hasta que hierva (unos 15 minutos).</a:t>
            </a:r>
          </a:p>
          <a:p>
            <a:pPr algn="just"/>
            <a:r>
              <a:rPr lang="es-ES" dirty="0">
                <a:latin typeface="Arial Black" pitchFamily="34" charset="0"/>
              </a:rPr>
              <a:t>Hay que dejarlas reposar una hora antes de sacarlas, enjuagarlas con agua fresca y proceder a cocinarlas. </a:t>
            </a:r>
          </a:p>
        </p:txBody>
      </p:sp>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547664" y="404664"/>
            <a:ext cx="6120680" cy="369332"/>
          </a:xfrm>
          <a:prstGeom prst="rect">
            <a:avLst/>
          </a:prstGeom>
          <a:noFill/>
        </p:spPr>
        <p:txBody>
          <a:bodyPr wrap="square" rtlCol="0">
            <a:spAutoFit/>
          </a:bodyPr>
          <a:lstStyle/>
          <a:p>
            <a:pPr algn="ctr"/>
            <a:r>
              <a:rPr lang="es-ES" b="1" dirty="0">
                <a:latin typeface="Arial Black" pitchFamily="34" charset="0"/>
              </a:rPr>
              <a:t>2. </a:t>
            </a:r>
            <a:r>
              <a:rPr lang="es-ES" b="1" dirty="0" smtClean="0">
                <a:latin typeface="Arial Black" pitchFamily="34" charset="0"/>
              </a:rPr>
              <a:t>Des apelmazar </a:t>
            </a:r>
            <a:r>
              <a:rPr lang="es-ES" b="1" dirty="0">
                <a:latin typeface="Arial Black" pitchFamily="34" charset="0"/>
              </a:rPr>
              <a:t>el azúcar</a:t>
            </a:r>
            <a:endParaRPr lang="es-ES" dirty="0">
              <a:latin typeface="Arial Black" pitchFamily="34" charset="0"/>
            </a:endParaRPr>
          </a:p>
        </p:txBody>
      </p:sp>
      <p:pic>
        <p:nvPicPr>
          <p:cNvPr id="18435" name="Picture 3" descr="C:\Users\Usuario\Desktop\descargas\zzzzzzzzzzzzzzzzzzzzzzzzzzzzzzzzzzzzzzzzzzzzzzzzzzzzzzzzzzzzzzzzzzzzzzzzzzzzzzzzzzzzzzzzzzzzzzzzzzzz\azucar-rar1[1] (FILEminimizer).jpg"/>
          <p:cNvPicPr>
            <a:picLocks noChangeAspect="1" noChangeArrowheads="1"/>
          </p:cNvPicPr>
          <p:nvPr/>
        </p:nvPicPr>
        <p:blipFill>
          <a:blip r:embed="rId2" cstate="print"/>
          <a:srcRect/>
          <a:stretch>
            <a:fillRect/>
          </a:stretch>
        </p:blipFill>
        <p:spPr bwMode="auto">
          <a:xfrm>
            <a:off x="3275856" y="764704"/>
            <a:ext cx="2679700" cy="1908175"/>
          </a:xfrm>
          <a:prstGeom prst="rect">
            <a:avLst/>
          </a:prstGeom>
          <a:noFill/>
        </p:spPr>
      </p:pic>
      <p:sp>
        <p:nvSpPr>
          <p:cNvPr id="5" name="4 CuadroTexto"/>
          <p:cNvSpPr txBox="1"/>
          <p:nvPr/>
        </p:nvSpPr>
        <p:spPr>
          <a:xfrm>
            <a:off x="395536" y="2996952"/>
            <a:ext cx="8280920" cy="3447098"/>
          </a:xfrm>
          <a:prstGeom prst="rect">
            <a:avLst/>
          </a:prstGeom>
          <a:noFill/>
        </p:spPr>
        <p:txBody>
          <a:bodyPr wrap="square" rtlCol="0">
            <a:spAutoFit/>
          </a:bodyPr>
          <a:lstStyle/>
          <a:p>
            <a:pPr algn="just"/>
            <a:r>
              <a:rPr lang="es-ES" sz="2000" dirty="0">
                <a:latin typeface="Arial Black" pitchFamily="34" charset="0"/>
              </a:rPr>
              <a:t>Con el microondas se acabó tener que pelear con los terrones duros que se forman en el azúcar, especialmente el azúcar moreno, después de que la humedad se haya evaporado al tenerla mucho tiempo almacenada.</a:t>
            </a:r>
          </a:p>
          <a:p>
            <a:pPr algn="just"/>
            <a:endParaRPr lang="es-ES" sz="2000" dirty="0" smtClean="0">
              <a:latin typeface="Arial Black" pitchFamily="34" charset="0"/>
            </a:endParaRPr>
          </a:p>
          <a:p>
            <a:pPr algn="just"/>
            <a:r>
              <a:rPr lang="es-ES" sz="2000" dirty="0" smtClean="0">
                <a:latin typeface="Arial Black" pitchFamily="34" charset="0"/>
              </a:rPr>
              <a:t>Lo </a:t>
            </a:r>
            <a:r>
              <a:rPr lang="es-ES" sz="2000" dirty="0">
                <a:latin typeface="Arial Black" pitchFamily="34" charset="0"/>
              </a:rPr>
              <a:t>único para </a:t>
            </a:r>
            <a:r>
              <a:rPr lang="es-ES" sz="2000" dirty="0" smtClean="0">
                <a:latin typeface="Arial Black" pitchFamily="34" charset="0"/>
              </a:rPr>
              <a:t>des apelmazar </a:t>
            </a:r>
            <a:r>
              <a:rPr lang="es-ES" sz="2000" dirty="0">
                <a:latin typeface="Arial Black" pitchFamily="34" charset="0"/>
              </a:rPr>
              <a:t>esos bloques de azúcar que hay que hacer es meter el azúcar el un bol, cubrirlo con un papel de cocina húmedo y calentarlo entre 20 y 40 segundos.</a:t>
            </a:r>
          </a:p>
          <a:p>
            <a:endParaRPr lang="es-ES" dirty="0"/>
          </a:p>
        </p:txBody>
      </p:sp>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619672" y="404664"/>
            <a:ext cx="5544616" cy="369332"/>
          </a:xfrm>
          <a:prstGeom prst="rect">
            <a:avLst/>
          </a:prstGeom>
          <a:noFill/>
        </p:spPr>
        <p:txBody>
          <a:bodyPr wrap="square" rtlCol="0">
            <a:spAutoFit/>
          </a:bodyPr>
          <a:lstStyle/>
          <a:p>
            <a:pPr algn="ctr"/>
            <a:r>
              <a:rPr lang="es-ES" b="1" dirty="0">
                <a:latin typeface="Arial Black" pitchFamily="34" charset="0"/>
              </a:rPr>
              <a:t>3. Deshidratar las hierbas</a:t>
            </a:r>
            <a:endParaRPr lang="es-ES" dirty="0">
              <a:latin typeface="Arial Black" pitchFamily="34" charset="0"/>
            </a:endParaRPr>
          </a:p>
        </p:txBody>
      </p:sp>
      <p:pic>
        <p:nvPicPr>
          <p:cNvPr id="19457" name="Picture 1" descr="C:\Users\Usuario\Desktop\descargas\zzzzzzzzzzzzzzzzzzzzzzzzzzzzzzzzzzzzzzzzzzzzzzzzzzzzzzzzzzzzzzzzzzzzzzzzzzzzzzzzzzzzzzzzzzzzzzzzzzzz\foods03-990x761[1] (FILEminimizer).jpg"/>
          <p:cNvPicPr>
            <a:picLocks noChangeAspect="1" noChangeArrowheads="1"/>
          </p:cNvPicPr>
          <p:nvPr/>
        </p:nvPicPr>
        <p:blipFill>
          <a:blip r:embed="rId2" cstate="print"/>
          <a:srcRect/>
          <a:stretch>
            <a:fillRect/>
          </a:stretch>
        </p:blipFill>
        <p:spPr bwMode="auto">
          <a:xfrm>
            <a:off x="2483768" y="836712"/>
            <a:ext cx="3703960" cy="1872208"/>
          </a:xfrm>
          <a:prstGeom prst="rect">
            <a:avLst/>
          </a:prstGeom>
          <a:noFill/>
        </p:spPr>
      </p:pic>
      <p:sp>
        <p:nvSpPr>
          <p:cNvPr id="4" name="3 CuadroTexto"/>
          <p:cNvSpPr txBox="1"/>
          <p:nvPr/>
        </p:nvSpPr>
        <p:spPr>
          <a:xfrm>
            <a:off x="251520" y="2780928"/>
            <a:ext cx="8496944" cy="4062651"/>
          </a:xfrm>
          <a:prstGeom prst="rect">
            <a:avLst/>
          </a:prstGeom>
          <a:noFill/>
        </p:spPr>
        <p:txBody>
          <a:bodyPr wrap="square" rtlCol="0">
            <a:spAutoFit/>
          </a:bodyPr>
          <a:lstStyle/>
          <a:p>
            <a:pPr algn="just"/>
            <a:r>
              <a:rPr lang="es-ES" sz="2000" dirty="0">
                <a:latin typeface="Arial Black" pitchFamily="34" charset="0"/>
              </a:rPr>
              <a:t>Las hierbas y especias deshidratadas suelen ser bastante más caras que las hierbas frescas, que, también muchas veces se pueden coger en el campo o plantar en casa en el jardín o en pequeñas macetitas.</a:t>
            </a:r>
          </a:p>
          <a:p>
            <a:pPr algn="just"/>
            <a:endParaRPr lang="es-ES" sz="2000" dirty="0" smtClean="0">
              <a:latin typeface="Arial Black" pitchFamily="34" charset="0"/>
            </a:endParaRPr>
          </a:p>
          <a:p>
            <a:pPr algn="just"/>
            <a:r>
              <a:rPr lang="es-ES" sz="2000" dirty="0" smtClean="0">
                <a:latin typeface="Arial Black" pitchFamily="34" charset="0"/>
              </a:rPr>
              <a:t>Con </a:t>
            </a:r>
            <a:r>
              <a:rPr lang="es-ES" sz="2000" dirty="0">
                <a:latin typeface="Arial Black" pitchFamily="34" charset="0"/>
              </a:rPr>
              <a:t>el microondas podemos deshidratarlas en un momento sin tener que almacenar hierbas frescas y secas. Sólo hay que poner una capa de la hierbas que queramos deshidratar en un plato para microondas, cubrirlas con un papel de cocina y calentarlas durante un minuto. Si no están lo suficientemente secas, ir probando de 20 en 20 segundos.</a:t>
            </a:r>
          </a:p>
          <a:p>
            <a:endParaRPr lang="es-ES" dirty="0"/>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83568" y="476672"/>
            <a:ext cx="7128792" cy="369332"/>
          </a:xfrm>
          <a:prstGeom prst="rect">
            <a:avLst/>
          </a:prstGeom>
          <a:noFill/>
        </p:spPr>
        <p:txBody>
          <a:bodyPr wrap="square" rtlCol="0">
            <a:spAutoFit/>
          </a:bodyPr>
          <a:lstStyle/>
          <a:p>
            <a:pPr algn="ctr"/>
            <a:r>
              <a:rPr lang="es-ES" b="1" dirty="0">
                <a:latin typeface="Arial Black" pitchFamily="34" charset="0"/>
              </a:rPr>
              <a:t>4. Se acabaron las lágrimas al pelar las cebollas.</a:t>
            </a:r>
            <a:endParaRPr lang="es-ES" dirty="0">
              <a:latin typeface="Arial Black" pitchFamily="34" charset="0"/>
            </a:endParaRPr>
          </a:p>
        </p:txBody>
      </p:sp>
      <p:pic>
        <p:nvPicPr>
          <p:cNvPr id="20481" name="Picture 1" descr="C:\Users\Usuario\Desktop\descargas\zzzzzzzzzzzzzzzzzzzzzzzzzzzzzzzzzzzzzzzzzzzzzzzzzzzzzzzzzzzzzzzzzzzzzzzzzzzzzzzzzzzzzzzzzzzzzzzzzzzz\Groceries-9[1] (FILEminimizer).jpg"/>
          <p:cNvPicPr>
            <a:picLocks noChangeAspect="1" noChangeArrowheads="1"/>
          </p:cNvPicPr>
          <p:nvPr/>
        </p:nvPicPr>
        <p:blipFill>
          <a:blip r:embed="rId2" cstate="print"/>
          <a:srcRect/>
          <a:stretch>
            <a:fillRect/>
          </a:stretch>
        </p:blipFill>
        <p:spPr bwMode="auto">
          <a:xfrm>
            <a:off x="2339752" y="908720"/>
            <a:ext cx="3785222" cy="2736304"/>
          </a:xfrm>
          <a:prstGeom prst="rect">
            <a:avLst/>
          </a:prstGeom>
          <a:noFill/>
        </p:spPr>
      </p:pic>
      <p:sp>
        <p:nvSpPr>
          <p:cNvPr id="4" name="3 CuadroTexto"/>
          <p:cNvSpPr txBox="1"/>
          <p:nvPr/>
        </p:nvSpPr>
        <p:spPr>
          <a:xfrm>
            <a:off x="323528" y="3717032"/>
            <a:ext cx="8208912" cy="2585323"/>
          </a:xfrm>
          <a:prstGeom prst="rect">
            <a:avLst/>
          </a:prstGeom>
          <a:noFill/>
        </p:spPr>
        <p:txBody>
          <a:bodyPr wrap="square" rtlCol="0">
            <a:spAutoFit/>
          </a:bodyPr>
          <a:lstStyle/>
          <a:p>
            <a:pPr algn="just"/>
            <a:r>
              <a:rPr lang="es-ES" sz="2400" dirty="0">
                <a:latin typeface="Arial Black" pitchFamily="34" charset="0"/>
              </a:rPr>
              <a:t>Y no, el microondas no va secar tus lágrimas y consolarte cual amigo fiel después de haber estado pelando cebollas. Pero puede evitarte el mal trago, si, antes de pelarlas y cortarlas, metes las cebollas durante 30 segundos en el microondas. Te ahorrará muchas lágrimas.</a:t>
            </a:r>
          </a:p>
          <a:p>
            <a:endParaRPr lang="es-ES" dirty="0"/>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331640" y="476672"/>
            <a:ext cx="6120680" cy="369332"/>
          </a:xfrm>
          <a:prstGeom prst="rect">
            <a:avLst/>
          </a:prstGeom>
          <a:noFill/>
        </p:spPr>
        <p:txBody>
          <a:bodyPr wrap="square" rtlCol="0">
            <a:spAutoFit/>
          </a:bodyPr>
          <a:lstStyle/>
          <a:p>
            <a:pPr algn="ctr"/>
            <a:r>
              <a:rPr lang="es-ES" b="1" dirty="0">
                <a:latin typeface="Arial Black" pitchFamily="34" charset="0"/>
              </a:rPr>
              <a:t>5. Devolver el frescor al pan.</a:t>
            </a:r>
            <a:endParaRPr lang="es-ES" dirty="0">
              <a:latin typeface="Arial Black" pitchFamily="34" charset="0"/>
            </a:endParaRPr>
          </a:p>
        </p:txBody>
      </p:sp>
      <p:graphicFrame>
        <p:nvGraphicFramePr>
          <p:cNvPr id="21505" name="Object 1"/>
          <p:cNvGraphicFramePr>
            <a:graphicFrameLocks noChangeAspect="1"/>
          </p:cNvGraphicFramePr>
          <p:nvPr/>
        </p:nvGraphicFramePr>
        <p:xfrm>
          <a:off x="2411760" y="980728"/>
          <a:ext cx="3864918" cy="2341783"/>
        </p:xfrm>
        <a:graphic>
          <a:graphicData uri="http://schemas.openxmlformats.org/presentationml/2006/ole">
            <p:oleObj spid="_x0000_s21505" name="Imagen" r:id="rId3" imgW="6287378" imgH="3809524" progId="StaticMetafile">
              <p:embed/>
            </p:oleObj>
          </a:graphicData>
        </a:graphic>
      </p:graphicFrame>
      <p:sp>
        <p:nvSpPr>
          <p:cNvPr id="5" name="4 CuadroTexto"/>
          <p:cNvSpPr txBox="1"/>
          <p:nvPr/>
        </p:nvSpPr>
        <p:spPr>
          <a:xfrm>
            <a:off x="323528" y="3645024"/>
            <a:ext cx="8280920" cy="2677656"/>
          </a:xfrm>
          <a:prstGeom prst="rect">
            <a:avLst/>
          </a:prstGeom>
          <a:noFill/>
        </p:spPr>
        <p:txBody>
          <a:bodyPr wrap="square" rtlCol="0">
            <a:spAutoFit/>
          </a:bodyPr>
          <a:lstStyle/>
          <a:p>
            <a:pPr algn="just"/>
            <a:r>
              <a:rPr lang="es-ES" sz="2400" dirty="0">
                <a:latin typeface="Arial Black" pitchFamily="34" charset="0"/>
              </a:rPr>
              <a:t>Cuando el pan se ha puesto correoso, sólo hay que meterlo en el microondas envuelto con un paño húmedo y calentarlo poco a poco, de 10 en 10 segundos para que recobre su frescura y esponjosidad. El mismo proceso nos sirve para que las galletas, patatas </a:t>
            </a:r>
            <a:r>
              <a:rPr lang="es-ES" sz="2400" dirty="0" smtClean="0">
                <a:latin typeface="Arial Black" pitchFamily="34" charset="0"/>
              </a:rPr>
              <a:t>fritas o </a:t>
            </a:r>
            <a:r>
              <a:rPr lang="es-ES" sz="2400" dirty="0">
                <a:latin typeface="Arial Black" pitchFamily="34" charset="0"/>
              </a:rPr>
              <a:t>los picos que se quedan revenidos vuelvan a estar crujientes. </a:t>
            </a:r>
          </a:p>
        </p:txBody>
      </p:sp>
      <p:pic>
        <p:nvPicPr>
          <p:cNvPr id="6" name="Picture 2" descr="C:\Users\Usuario\Desktop\descargas\SEPARADORES GIF\3673a25ea392[1].gif"/>
          <p:cNvPicPr>
            <a:picLocks noChangeAspect="1" noChangeArrowheads="1" noCrop="1"/>
          </p:cNvPicPr>
          <p:nvPr/>
        </p:nvPicPr>
        <p:blipFill>
          <a:blip r:embed="rId4" cstate="print"/>
          <a:srcRect/>
          <a:stretch>
            <a:fillRect/>
          </a:stretch>
        </p:blipFill>
        <p:spPr bwMode="auto">
          <a:xfrm>
            <a:off x="0"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4" cstate="print"/>
          <a:srcRect/>
          <a:stretch>
            <a:fillRect/>
          </a:stretch>
        </p:blipFill>
        <p:spPr bwMode="auto">
          <a:xfrm>
            <a:off x="5476875"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4" cstate="print"/>
          <a:srcRect/>
          <a:stretch>
            <a:fillRect/>
          </a:stretch>
        </p:blipFill>
        <p:spPr bwMode="auto">
          <a:xfrm>
            <a:off x="2915816" y="0"/>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4" cstate="print"/>
          <a:srcRect/>
          <a:stretch>
            <a:fillRect/>
          </a:stretch>
        </p:blipFill>
        <p:spPr bwMode="auto">
          <a:xfrm>
            <a:off x="0"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4" cstate="print"/>
          <a:srcRect/>
          <a:stretch>
            <a:fillRect/>
          </a:stretch>
        </p:blipFill>
        <p:spPr bwMode="auto">
          <a:xfrm>
            <a:off x="5476875"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4" cstate="print"/>
          <a:srcRect/>
          <a:stretch>
            <a:fillRect/>
          </a:stretch>
        </p:blipFill>
        <p:spPr bwMode="auto">
          <a:xfrm>
            <a:off x="2915816" y="6734175"/>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4" cstate="print"/>
          <a:srcRect/>
          <a:stretch>
            <a:fillRect/>
          </a:stretch>
        </p:blipFill>
        <p:spPr bwMode="auto">
          <a:xfrm rot="5400000">
            <a:off x="-1771650" y="1771650"/>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4" cstate="print"/>
          <a:srcRect/>
          <a:stretch>
            <a:fillRect/>
          </a:stretch>
        </p:blipFill>
        <p:spPr bwMode="auto">
          <a:xfrm rot="5400000">
            <a:off x="-1771650" y="4962525"/>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4" cstate="print"/>
          <a:srcRect/>
          <a:stretch>
            <a:fillRect/>
          </a:stretch>
        </p:blipFill>
        <p:spPr bwMode="auto">
          <a:xfrm rot="5400000">
            <a:off x="7248525" y="1771650"/>
            <a:ext cx="3667125" cy="123825"/>
          </a:xfrm>
          <a:prstGeom prst="rect">
            <a:avLst/>
          </a:prstGeom>
          <a:noFill/>
        </p:spPr>
      </p:pic>
      <p:pic>
        <p:nvPicPr>
          <p:cNvPr id="15" name="Picture 2" descr="C:\Users\Usuario\Desktop\descargas\SEPARADORES GIF\3673a25ea392[1].gif"/>
          <p:cNvPicPr>
            <a:picLocks noChangeAspect="1" noChangeArrowheads="1" noCrop="1"/>
          </p:cNvPicPr>
          <p:nvPr/>
        </p:nvPicPr>
        <p:blipFill>
          <a:blip r:embed="rId4"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187624" y="476672"/>
            <a:ext cx="6696744" cy="369332"/>
          </a:xfrm>
          <a:prstGeom prst="rect">
            <a:avLst/>
          </a:prstGeom>
          <a:noFill/>
        </p:spPr>
        <p:txBody>
          <a:bodyPr wrap="square" rtlCol="0">
            <a:spAutoFit/>
          </a:bodyPr>
          <a:lstStyle/>
          <a:p>
            <a:pPr algn="ctr"/>
            <a:r>
              <a:rPr lang="es-ES" b="1" dirty="0">
                <a:latin typeface="Arial Black" pitchFamily="34" charset="0"/>
              </a:rPr>
              <a:t>6. Reblandecer la piel de verduras y tubérculos.</a:t>
            </a:r>
            <a:endParaRPr lang="es-ES" dirty="0">
              <a:latin typeface="Arial Black" pitchFamily="34" charset="0"/>
            </a:endParaRPr>
          </a:p>
        </p:txBody>
      </p:sp>
      <p:sp>
        <p:nvSpPr>
          <p:cNvPr id="3" name="2 CuadroTexto"/>
          <p:cNvSpPr txBox="1"/>
          <p:nvPr/>
        </p:nvSpPr>
        <p:spPr>
          <a:xfrm>
            <a:off x="323528" y="3164681"/>
            <a:ext cx="8352928" cy="3693319"/>
          </a:xfrm>
          <a:prstGeom prst="rect">
            <a:avLst/>
          </a:prstGeom>
          <a:noFill/>
        </p:spPr>
        <p:txBody>
          <a:bodyPr wrap="square" rtlCol="0">
            <a:spAutoFit/>
          </a:bodyPr>
          <a:lstStyle/>
          <a:p>
            <a:pPr algn="just"/>
            <a:r>
              <a:rPr lang="es-ES" dirty="0">
                <a:latin typeface="Arial Black" pitchFamily="34" charset="0"/>
              </a:rPr>
              <a:t>Pelar algunas cucurbitáceas, como el calabacín o la calabaza, y tubérculos como la patata o los nabos, puede ser una tarea muy engorrosa por la dureza de su piel. Para ablandarla sólo hay que poner la pieza correspondiente en el microondas durante dos o tres minutos, dependiendo del tamaño, y su piel será mucho más flexible.</a:t>
            </a:r>
          </a:p>
          <a:p>
            <a:pPr algn="just"/>
            <a:endParaRPr lang="es-ES" dirty="0" smtClean="0">
              <a:latin typeface="Arial Black" pitchFamily="34" charset="0"/>
            </a:endParaRPr>
          </a:p>
          <a:p>
            <a:pPr algn="just"/>
            <a:r>
              <a:rPr lang="es-ES" dirty="0" smtClean="0">
                <a:latin typeface="Arial Black" pitchFamily="34" charset="0"/>
              </a:rPr>
              <a:t>También </a:t>
            </a:r>
            <a:r>
              <a:rPr lang="es-ES" dirty="0">
                <a:latin typeface="Arial Black" pitchFamily="34" charset="0"/>
              </a:rPr>
              <a:t>funciona con los tomates que queremos pelar para preparar salsas. Después de lavarlos y cortarlos por la mitad, se ponen boca abajo durante 4 o 5 minutos. La piel empezará a desprenderse sola. Es el momento de sacarlos y dejarlos enfriar. Luego podrán pelarse con la </a:t>
            </a:r>
            <a:r>
              <a:rPr lang="es-ES" dirty="0" smtClean="0">
                <a:latin typeface="Arial Black" pitchFamily="34" charset="0"/>
              </a:rPr>
              <a:t>mano</a:t>
            </a:r>
            <a:r>
              <a:rPr lang="es-ES" dirty="0">
                <a:latin typeface="Arial Black" pitchFamily="34" charset="0"/>
              </a:rPr>
              <a:t>.</a:t>
            </a:r>
          </a:p>
          <a:p>
            <a:endParaRPr lang="es-ES" dirty="0"/>
          </a:p>
        </p:txBody>
      </p:sp>
      <p:pic>
        <p:nvPicPr>
          <p:cNvPr id="22529" name="Picture 1" descr="C:\Users\Usuario\Desktop\descargas\zzzzzzzzzzzzzzzzzzzzzzzzzzzzzzzzzzzzzzzzzzzzzzzzzzzzzzzzzzzzzzzzzzzzzzzzzzzzzzzzzzzzzzzzzzzzzzzzzzzz\DSC02027[1].jpg"/>
          <p:cNvPicPr>
            <a:picLocks noChangeAspect="1" noChangeArrowheads="1"/>
          </p:cNvPicPr>
          <p:nvPr/>
        </p:nvPicPr>
        <p:blipFill>
          <a:blip r:embed="rId2" cstate="print"/>
          <a:srcRect/>
          <a:stretch>
            <a:fillRect/>
          </a:stretch>
        </p:blipFill>
        <p:spPr bwMode="auto">
          <a:xfrm>
            <a:off x="2699792" y="836712"/>
            <a:ext cx="3048000" cy="2286000"/>
          </a:xfrm>
          <a:prstGeom prst="rect">
            <a:avLst/>
          </a:prstGeom>
          <a:noFill/>
        </p:spPr>
      </p:pic>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259632" y="548680"/>
            <a:ext cx="6480720" cy="369332"/>
          </a:xfrm>
          <a:prstGeom prst="rect">
            <a:avLst/>
          </a:prstGeom>
          <a:noFill/>
        </p:spPr>
        <p:txBody>
          <a:bodyPr wrap="square" rtlCol="0">
            <a:spAutoFit/>
          </a:bodyPr>
          <a:lstStyle/>
          <a:p>
            <a:pPr algn="ctr"/>
            <a:r>
              <a:rPr lang="es-ES" b="1" dirty="0">
                <a:latin typeface="Arial Black" pitchFamily="34" charset="0"/>
              </a:rPr>
              <a:t>7. Ablandar la miel.</a:t>
            </a:r>
            <a:endParaRPr lang="es-ES" dirty="0">
              <a:latin typeface="Arial Black" pitchFamily="34" charset="0"/>
            </a:endParaRPr>
          </a:p>
        </p:txBody>
      </p:sp>
      <p:sp>
        <p:nvSpPr>
          <p:cNvPr id="3" name="2 CuadroTexto"/>
          <p:cNvSpPr txBox="1"/>
          <p:nvPr/>
        </p:nvSpPr>
        <p:spPr>
          <a:xfrm>
            <a:off x="467544" y="3429000"/>
            <a:ext cx="8208912" cy="3108543"/>
          </a:xfrm>
          <a:prstGeom prst="rect">
            <a:avLst/>
          </a:prstGeom>
          <a:noFill/>
        </p:spPr>
        <p:txBody>
          <a:bodyPr wrap="square" rtlCol="0">
            <a:spAutoFit/>
          </a:bodyPr>
          <a:lstStyle/>
          <a:p>
            <a:pPr algn="just"/>
            <a:r>
              <a:rPr lang="es-ES" sz="2800" dirty="0">
                <a:latin typeface="Arial Black" pitchFamily="34" charset="0"/>
              </a:rPr>
              <a:t>Algunas veces la miel se endurece tanto que no podemos utilizarla cuando la necesitamos. Para que se ablande podemos meterla en el microondas, si viene en tarro de cristal, y calentarla durante 30 o 40 segundos hasta que recupere su textura original. </a:t>
            </a:r>
          </a:p>
        </p:txBody>
      </p:sp>
      <p:pic>
        <p:nvPicPr>
          <p:cNvPr id="12289" name="Picture 1" descr="C:\Users\Usuario\Desktop\descargas\zzzzzzzzzzzzzzzzzzzzzzzzzzzzzzzzzzzzzzzzzzzzzzzzzzzzzzzzzzzzzzzzzzzzzzzzzzzzzzzzzzzzzzzzzzzzzzzzzzzz\miel-pura-de-abejas-multifloral-a-granelsomos-apicultores-13332-MLA20076429686_042014-O[1] (FILEminimizer).jpg"/>
          <p:cNvPicPr>
            <a:picLocks noChangeAspect="1" noChangeArrowheads="1"/>
          </p:cNvPicPr>
          <p:nvPr/>
        </p:nvPicPr>
        <p:blipFill>
          <a:blip r:embed="rId2" cstate="print"/>
          <a:srcRect/>
          <a:stretch>
            <a:fillRect/>
          </a:stretch>
        </p:blipFill>
        <p:spPr bwMode="auto">
          <a:xfrm>
            <a:off x="2843808" y="908720"/>
            <a:ext cx="3264363" cy="2448272"/>
          </a:xfrm>
          <a:prstGeom prst="rect">
            <a:avLst/>
          </a:prstGeom>
          <a:noFill/>
        </p:spPr>
      </p:pic>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331640" y="332656"/>
            <a:ext cx="6192688" cy="369332"/>
          </a:xfrm>
          <a:prstGeom prst="rect">
            <a:avLst/>
          </a:prstGeom>
          <a:noFill/>
        </p:spPr>
        <p:txBody>
          <a:bodyPr wrap="square" rtlCol="0">
            <a:spAutoFit/>
          </a:bodyPr>
          <a:lstStyle/>
          <a:p>
            <a:pPr algn="ctr"/>
            <a:r>
              <a:rPr lang="es-ES" b="1" dirty="0">
                <a:latin typeface="Arial Black" pitchFamily="34" charset="0"/>
              </a:rPr>
              <a:t>8. Subir la masa de levadura.</a:t>
            </a:r>
            <a:endParaRPr lang="es-ES" dirty="0">
              <a:latin typeface="Arial Black" pitchFamily="34" charset="0"/>
            </a:endParaRPr>
          </a:p>
        </p:txBody>
      </p:sp>
      <p:pic>
        <p:nvPicPr>
          <p:cNvPr id="13313" name="Picture 1" descr="C:\Users\Usuario\Desktop\descargas\zzzzzzzzzzzzzzzzzzzzzzzzzzzzzzzzzzzzzzzzzzzzzzzzzzzzzzzzzzzzzzzzzzzzzzzzzzzzzzzzzzzzzzzzzzzzzzzzzzzz\00008780[1] (FILEminimizer).jpg"/>
          <p:cNvPicPr>
            <a:picLocks noChangeAspect="1" noChangeArrowheads="1"/>
          </p:cNvPicPr>
          <p:nvPr/>
        </p:nvPicPr>
        <p:blipFill>
          <a:blip r:embed="rId2" cstate="print"/>
          <a:srcRect/>
          <a:stretch>
            <a:fillRect/>
          </a:stretch>
        </p:blipFill>
        <p:spPr bwMode="auto">
          <a:xfrm>
            <a:off x="3131840" y="764704"/>
            <a:ext cx="2544763" cy="1908175"/>
          </a:xfrm>
          <a:prstGeom prst="rect">
            <a:avLst/>
          </a:prstGeom>
          <a:noFill/>
        </p:spPr>
      </p:pic>
      <p:sp>
        <p:nvSpPr>
          <p:cNvPr id="4" name="3 CuadroTexto"/>
          <p:cNvSpPr txBox="1"/>
          <p:nvPr/>
        </p:nvSpPr>
        <p:spPr>
          <a:xfrm>
            <a:off x="323528" y="2996952"/>
            <a:ext cx="8280920" cy="3477875"/>
          </a:xfrm>
          <a:prstGeom prst="rect">
            <a:avLst/>
          </a:prstGeom>
          <a:noFill/>
        </p:spPr>
        <p:txBody>
          <a:bodyPr wrap="square" rtlCol="0">
            <a:spAutoFit/>
          </a:bodyPr>
          <a:lstStyle/>
          <a:p>
            <a:pPr algn="just"/>
            <a:r>
              <a:rPr lang="es-ES" sz="2000" dirty="0">
                <a:latin typeface="Arial Black" pitchFamily="34" charset="0"/>
              </a:rPr>
              <a:t>A los aficionados a la repostería, les puede venir muy bien este truco ya que la levadura puede tardar hasta una hora o más en subir a temperatura ambiente. Con el microondas este proceso se reduce a unos 15 minutos.</a:t>
            </a:r>
          </a:p>
          <a:p>
            <a:pPr algn="just"/>
            <a:endParaRPr lang="es-ES" sz="2000" dirty="0" smtClean="0">
              <a:latin typeface="Arial Black" pitchFamily="34" charset="0"/>
            </a:endParaRPr>
          </a:p>
          <a:p>
            <a:pPr algn="just"/>
            <a:r>
              <a:rPr lang="es-ES" sz="2000" dirty="0" smtClean="0">
                <a:latin typeface="Arial Black" pitchFamily="34" charset="0"/>
              </a:rPr>
              <a:t>Pon </a:t>
            </a:r>
            <a:r>
              <a:rPr lang="es-ES" sz="2000" dirty="0">
                <a:latin typeface="Arial Black" pitchFamily="34" charset="0"/>
              </a:rPr>
              <a:t>un cuarto de litro de agua al fondo del microondas y la masa en un bol cubierto con un papel de film en el centro. Se calienta a baja potencia durante 3 minutos y se deja reposar dentro durante otros 3 minutos. Se vuelve a calentar otros 3 minutos más y 6 minutos de reposo. La levadura habrá doblado su tamaño.</a:t>
            </a:r>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403648" y="476672"/>
            <a:ext cx="6336704" cy="369332"/>
          </a:xfrm>
          <a:prstGeom prst="rect">
            <a:avLst/>
          </a:prstGeom>
          <a:noFill/>
        </p:spPr>
        <p:txBody>
          <a:bodyPr wrap="square" rtlCol="0">
            <a:spAutoFit/>
          </a:bodyPr>
          <a:lstStyle/>
          <a:p>
            <a:pPr algn="ctr"/>
            <a:r>
              <a:rPr lang="es-ES" b="1" dirty="0">
                <a:latin typeface="Arial Black" pitchFamily="34" charset="0"/>
              </a:rPr>
              <a:t>9. Esterilizar frascos.</a:t>
            </a:r>
            <a:endParaRPr lang="es-ES" dirty="0">
              <a:latin typeface="Arial Black" pitchFamily="34" charset="0"/>
            </a:endParaRPr>
          </a:p>
        </p:txBody>
      </p:sp>
      <p:pic>
        <p:nvPicPr>
          <p:cNvPr id="14337" name="Picture 1" descr="C:\Users\Usuario\Desktop\descargas\zzzzzzzzzzzzzzzzzzzzzzzzzzzzzzzzzzzzzzzzzzzzzzzzzzzzzzzzzzzzzzzzzzzzzzzzzzzzzzzzzzzzzzzzzzzzzzzzzzzz\DSCN5250[1] (FILEminimizer).JPG"/>
          <p:cNvPicPr>
            <a:picLocks noChangeAspect="1" noChangeArrowheads="1"/>
          </p:cNvPicPr>
          <p:nvPr/>
        </p:nvPicPr>
        <p:blipFill>
          <a:blip r:embed="rId2" cstate="print"/>
          <a:srcRect/>
          <a:stretch>
            <a:fillRect/>
          </a:stretch>
        </p:blipFill>
        <p:spPr bwMode="auto">
          <a:xfrm>
            <a:off x="2843808" y="836712"/>
            <a:ext cx="3343920" cy="1944216"/>
          </a:xfrm>
          <a:prstGeom prst="rect">
            <a:avLst/>
          </a:prstGeom>
          <a:noFill/>
        </p:spPr>
      </p:pic>
      <p:sp>
        <p:nvSpPr>
          <p:cNvPr id="4" name="3 CuadroTexto"/>
          <p:cNvSpPr txBox="1"/>
          <p:nvPr/>
        </p:nvSpPr>
        <p:spPr>
          <a:xfrm>
            <a:off x="467544" y="3140968"/>
            <a:ext cx="8064896" cy="3323987"/>
          </a:xfrm>
          <a:prstGeom prst="rect">
            <a:avLst/>
          </a:prstGeom>
          <a:noFill/>
        </p:spPr>
        <p:txBody>
          <a:bodyPr wrap="square" rtlCol="0">
            <a:spAutoFit/>
          </a:bodyPr>
          <a:lstStyle/>
          <a:p>
            <a:pPr algn="just"/>
            <a:r>
              <a:rPr lang="es-ES" b="1" dirty="0"/>
              <a:t> </a:t>
            </a:r>
            <a:r>
              <a:rPr lang="es-ES" sz="2400" b="1" dirty="0">
                <a:latin typeface="Arial Black" pitchFamily="34" charset="0"/>
              </a:rPr>
              <a:t>En vez de hervir al baño maría los frascos donde vamos a guardar las conservas caseras, podemos esterilizarlos en el microondas en mucho menos tiempo.</a:t>
            </a:r>
          </a:p>
          <a:p>
            <a:pPr algn="just"/>
            <a:r>
              <a:rPr lang="es-ES" sz="2400" b="1" dirty="0">
                <a:latin typeface="Arial Black" pitchFamily="34" charset="0"/>
              </a:rPr>
              <a:t>Sólo hay que quitarles la tapa, echar un poquito de agua y calentarlos hasta que hierva el agua. Ya están listos para que guardemos las conservas que hayamos preparados.</a:t>
            </a:r>
          </a:p>
          <a:p>
            <a:endParaRPr lang="es-ES" dirty="0"/>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115616" y="548680"/>
            <a:ext cx="6984776" cy="369332"/>
          </a:xfrm>
          <a:prstGeom prst="rect">
            <a:avLst/>
          </a:prstGeom>
          <a:noFill/>
        </p:spPr>
        <p:txBody>
          <a:bodyPr wrap="square" rtlCol="0">
            <a:spAutoFit/>
          </a:bodyPr>
          <a:lstStyle/>
          <a:p>
            <a:pPr algn="ctr"/>
            <a:r>
              <a:rPr lang="es-ES" b="1" dirty="0">
                <a:latin typeface="Arial Black" pitchFamily="34" charset="0"/>
              </a:rPr>
              <a:t>10. Hacer aceites aromatizados.</a:t>
            </a:r>
            <a:endParaRPr lang="es-ES" dirty="0">
              <a:latin typeface="Arial Black" pitchFamily="34" charset="0"/>
            </a:endParaRPr>
          </a:p>
        </p:txBody>
      </p:sp>
      <p:pic>
        <p:nvPicPr>
          <p:cNvPr id="15361" name="Picture 1" descr="C:\Users\Usuario\Desktop\descargas\zzzzzzzzzzzzzzzzzzzzzzzzzzzzzzzzzzzzzzzzzzzzzzzzzzzzzzzzzzzzzzzzzzzzzzzzzzzzzzzzzzzzzzzzzzzzzzzzzzzz\13 006[1] (FILEminimizer).jpg"/>
          <p:cNvPicPr>
            <a:picLocks noChangeAspect="1" noChangeArrowheads="1"/>
          </p:cNvPicPr>
          <p:nvPr/>
        </p:nvPicPr>
        <p:blipFill>
          <a:blip r:embed="rId2" cstate="print"/>
          <a:srcRect/>
          <a:stretch>
            <a:fillRect/>
          </a:stretch>
        </p:blipFill>
        <p:spPr bwMode="auto">
          <a:xfrm>
            <a:off x="1043608" y="908720"/>
            <a:ext cx="6867525" cy="1997968"/>
          </a:xfrm>
          <a:prstGeom prst="rect">
            <a:avLst/>
          </a:prstGeom>
          <a:noFill/>
        </p:spPr>
      </p:pic>
      <p:sp>
        <p:nvSpPr>
          <p:cNvPr id="4" name="3 CuadroTexto"/>
          <p:cNvSpPr txBox="1"/>
          <p:nvPr/>
        </p:nvSpPr>
        <p:spPr>
          <a:xfrm>
            <a:off x="395536" y="3068960"/>
            <a:ext cx="8280920" cy="3477875"/>
          </a:xfrm>
          <a:prstGeom prst="rect">
            <a:avLst/>
          </a:prstGeom>
          <a:noFill/>
        </p:spPr>
        <p:txBody>
          <a:bodyPr wrap="square" rtlCol="0">
            <a:spAutoFit/>
          </a:bodyPr>
          <a:lstStyle/>
          <a:p>
            <a:pPr algn="just"/>
            <a:r>
              <a:rPr lang="es-ES" sz="2000" dirty="0">
                <a:latin typeface="Arial Black" pitchFamily="34" charset="0"/>
              </a:rPr>
              <a:t>El aceite con ajo o laurel o romero o guindilla puede dar un toque especial a algunas recetas o incluso es ideal para las tostadas del desayuno o el aperitivo pero podemos tardar varias semanas en conseguir que el aceite coja el sabor de la especia de la que queremos darle el toque.</a:t>
            </a:r>
          </a:p>
          <a:p>
            <a:pPr algn="just"/>
            <a:endParaRPr lang="es-ES" sz="2000" dirty="0" smtClean="0">
              <a:latin typeface="Arial Black" pitchFamily="34" charset="0"/>
            </a:endParaRPr>
          </a:p>
          <a:p>
            <a:pPr algn="just"/>
            <a:r>
              <a:rPr lang="es-ES" sz="2000" dirty="0" smtClean="0">
                <a:latin typeface="Arial Black" pitchFamily="34" charset="0"/>
              </a:rPr>
              <a:t>Para </a:t>
            </a:r>
            <a:r>
              <a:rPr lang="es-ES" sz="2000" dirty="0">
                <a:latin typeface="Arial Black" pitchFamily="34" charset="0"/>
              </a:rPr>
              <a:t>hacer pequeñas dosis que nos saquen del apuro, podemos utilizar el microondas, metiendo una pequeña cantidad de aceite con lo que queramos mezclarlo y calentarlo durante 30-40 segundos</a:t>
            </a:r>
            <a:r>
              <a:rPr lang="es-ES" sz="2000" dirty="0" smtClean="0">
                <a:latin typeface="Arial Black" pitchFamily="34" charset="0"/>
              </a:rPr>
              <a:t>.</a:t>
            </a:r>
            <a:endParaRPr lang="es-ES" sz="2000" dirty="0">
              <a:latin typeface="Arial Black" pitchFamily="34" charset="0"/>
            </a:endParaRPr>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331640" y="548680"/>
            <a:ext cx="6984776" cy="369332"/>
          </a:xfrm>
          <a:prstGeom prst="rect">
            <a:avLst/>
          </a:prstGeom>
          <a:noFill/>
        </p:spPr>
        <p:txBody>
          <a:bodyPr wrap="square" rtlCol="0">
            <a:spAutoFit/>
          </a:bodyPr>
          <a:lstStyle/>
          <a:p>
            <a:pPr algn="ctr"/>
            <a:r>
              <a:rPr lang="es-ES" b="1" dirty="0">
                <a:latin typeface="Arial Black" pitchFamily="34" charset="0"/>
              </a:rPr>
              <a:t>11. Ablandar la máscara de pestañas.</a:t>
            </a:r>
            <a:endParaRPr lang="es-ES" dirty="0">
              <a:latin typeface="Arial Black" pitchFamily="34" charset="0"/>
            </a:endParaRPr>
          </a:p>
        </p:txBody>
      </p:sp>
      <p:pic>
        <p:nvPicPr>
          <p:cNvPr id="23553" name="Picture 1" descr="C:\Users\Usuario\Desktop\descargas\zzzzzzzzzzzzzzzzzzzzzzzzzzzzzzzzzzzzzzzzzzzzzzzzzzzzzzzzzzzzzzzzzzzzzzzzzzzzzzzzzzzzzzzzzzzzzzzzzzzz\mÃ¡scara3[1].jpeg"/>
          <p:cNvPicPr>
            <a:picLocks noChangeAspect="1" noChangeArrowheads="1"/>
          </p:cNvPicPr>
          <p:nvPr/>
        </p:nvPicPr>
        <p:blipFill>
          <a:blip r:embed="rId2" cstate="print"/>
          <a:srcRect/>
          <a:stretch>
            <a:fillRect/>
          </a:stretch>
        </p:blipFill>
        <p:spPr bwMode="auto">
          <a:xfrm>
            <a:off x="2987824" y="980728"/>
            <a:ext cx="2959026" cy="1584176"/>
          </a:xfrm>
          <a:prstGeom prst="rect">
            <a:avLst/>
          </a:prstGeom>
          <a:noFill/>
        </p:spPr>
      </p:pic>
      <p:sp>
        <p:nvSpPr>
          <p:cNvPr id="4" name="3 CuadroTexto"/>
          <p:cNvSpPr txBox="1"/>
          <p:nvPr/>
        </p:nvSpPr>
        <p:spPr>
          <a:xfrm>
            <a:off x="395536" y="2852936"/>
            <a:ext cx="8208912" cy="2954655"/>
          </a:xfrm>
          <a:prstGeom prst="rect">
            <a:avLst/>
          </a:prstGeom>
          <a:noFill/>
        </p:spPr>
        <p:txBody>
          <a:bodyPr wrap="square" rtlCol="0">
            <a:spAutoFit/>
          </a:bodyPr>
          <a:lstStyle/>
          <a:p>
            <a:pPr algn="just"/>
            <a:r>
              <a:rPr lang="es-ES" sz="2400" dirty="0">
                <a:latin typeface="Arial Black" pitchFamily="34" charset="0"/>
              </a:rPr>
              <a:t>La máscara de pestañas tiende a secarse rápidamente y más si no se utiliza con frecuencia. No hace falta salir corriendo a comprar un rímel nuevo para terminar de maquillarte, basta con meterlo en el microondas junto a un vaso de agua. En 30-40 segundos estará como nueva.</a:t>
            </a:r>
          </a:p>
          <a:p>
            <a:endParaRPr lang="es-ES" dirty="0"/>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971600" y="548680"/>
            <a:ext cx="7056784" cy="369332"/>
          </a:xfrm>
          <a:prstGeom prst="rect">
            <a:avLst/>
          </a:prstGeom>
          <a:noFill/>
        </p:spPr>
        <p:txBody>
          <a:bodyPr wrap="square" rtlCol="0">
            <a:spAutoFit/>
          </a:bodyPr>
          <a:lstStyle/>
          <a:p>
            <a:pPr algn="ctr"/>
            <a:r>
              <a:rPr lang="es-ES" b="1" dirty="0">
                <a:latin typeface="Arial Black" pitchFamily="34" charset="0"/>
              </a:rPr>
              <a:t>12. Desinfectar trapos de cocina.</a:t>
            </a:r>
            <a:endParaRPr lang="es-ES" dirty="0">
              <a:latin typeface="Arial Black" pitchFamily="34" charset="0"/>
            </a:endParaRPr>
          </a:p>
        </p:txBody>
      </p:sp>
      <p:pic>
        <p:nvPicPr>
          <p:cNvPr id="24577" name="Picture 1" descr="C:\Users\Usuario\Desktop\descargas\zzzzzzzzzzzzzzzzzzzzzzzzzzzzzzzzzzzzzzzzzzzzzzzzzzzzzzzzzzzzzzzzzzzzzzzzzzzzzzzzzzzzzzzzzzzzzzzzzzzz\b_prodotti-121231-relf03587777ad246f894462427fc740dd8[1] (FILEminimizer).jpg"/>
          <p:cNvPicPr>
            <a:picLocks noChangeAspect="1" noChangeArrowheads="1"/>
          </p:cNvPicPr>
          <p:nvPr/>
        </p:nvPicPr>
        <p:blipFill>
          <a:blip r:embed="rId2" cstate="print"/>
          <a:srcRect/>
          <a:stretch>
            <a:fillRect/>
          </a:stretch>
        </p:blipFill>
        <p:spPr bwMode="auto">
          <a:xfrm>
            <a:off x="2123728" y="908720"/>
            <a:ext cx="4776192" cy="1656184"/>
          </a:xfrm>
          <a:prstGeom prst="rect">
            <a:avLst/>
          </a:prstGeom>
          <a:noFill/>
        </p:spPr>
      </p:pic>
      <p:sp>
        <p:nvSpPr>
          <p:cNvPr id="4" name="3 CuadroTexto"/>
          <p:cNvSpPr txBox="1"/>
          <p:nvPr/>
        </p:nvSpPr>
        <p:spPr>
          <a:xfrm>
            <a:off x="395536" y="2708920"/>
            <a:ext cx="8280920" cy="3693319"/>
          </a:xfrm>
          <a:prstGeom prst="rect">
            <a:avLst/>
          </a:prstGeom>
          <a:noFill/>
        </p:spPr>
        <p:txBody>
          <a:bodyPr wrap="square" rtlCol="0">
            <a:spAutoFit/>
          </a:bodyPr>
          <a:lstStyle/>
          <a:p>
            <a:pPr algn="just"/>
            <a:r>
              <a:rPr lang="es-ES" dirty="0">
                <a:latin typeface="Arial Black" pitchFamily="34" charset="0"/>
              </a:rPr>
              <a:t>Las esponjas y los paños de limpieza se ensucian enseguida y es un trastorno, y un gasto innecesario, tener que poner la lavadora para poder volver a utilizarlos por lo que, podemos ponerlos en el microondas durante algunos minutos a máxima potencia para eliminar el 99% de las bacterias.</a:t>
            </a:r>
          </a:p>
          <a:p>
            <a:pPr algn="just"/>
            <a:r>
              <a:rPr lang="es-ES" dirty="0">
                <a:latin typeface="Arial Black" pitchFamily="34" charset="0"/>
              </a:rPr>
              <a:t>Esto mismo nos sirve para los calcetines o algunas prendas de algodón no demasiado grandes. Sumergidas en un recipiente </a:t>
            </a:r>
            <a:r>
              <a:rPr lang="es-ES" dirty="0" smtClean="0">
                <a:latin typeface="Arial Black" pitchFamily="34" charset="0"/>
              </a:rPr>
              <a:t>con </a:t>
            </a:r>
            <a:r>
              <a:rPr lang="es-ES" dirty="0">
                <a:latin typeface="Arial Black" pitchFamily="34" charset="0"/>
              </a:rPr>
              <a:t>agua con jabón, se calientan durante 10 minutos a máxima potencia.</a:t>
            </a:r>
          </a:p>
          <a:p>
            <a:pPr algn="just"/>
            <a:r>
              <a:rPr lang="es-ES" dirty="0">
                <a:latin typeface="Arial Black" pitchFamily="34" charset="0"/>
              </a:rPr>
              <a:t>Las tablas de cortar de plástico pueden desinfectarse también en el microondas durante un minuto, después de lavarlas y pasarles un limón por la superficie.</a:t>
            </a:r>
          </a:p>
          <a:p>
            <a:endParaRPr lang="es-ES" dirty="0"/>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187624" y="476672"/>
            <a:ext cx="6624736" cy="369332"/>
          </a:xfrm>
          <a:prstGeom prst="rect">
            <a:avLst/>
          </a:prstGeom>
          <a:noFill/>
        </p:spPr>
        <p:txBody>
          <a:bodyPr wrap="square" rtlCol="0">
            <a:spAutoFit/>
          </a:bodyPr>
          <a:lstStyle/>
          <a:p>
            <a:pPr algn="ctr"/>
            <a:r>
              <a:rPr lang="es-ES" b="1" dirty="0">
                <a:latin typeface="Arial Black" pitchFamily="34" charset="0"/>
              </a:rPr>
              <a:t>13. Tostar frutos secos.</a:t>
            </a:r>
            <a:endParaRPr lang="es-ES" dirty="0">
              <a:latin typeface="Arial Black" pitchFamily="34" charset="0"/>
            </a:endParaRPr>
          </a:p>
        </p:txBody>
      </p:sp>
      <p:pic>
        <p:nvPicPr>
          <p:cNvPr id="29698" name="Picture 2" descr="C:\Users\Usuario\Desktop\descargas\zzzzzzzzzzzzzzzzzzzzzzzzzzzzzzzzzzzzzzzzzzzzzzzzzzzzzzzzzzzzzzzzzzzzzzzzzzzzzzzzzzzzzzzzzzzzzzzzzzzz\italian07[1] (FILEminimizer).jpg"/>
          <p:cNvPicPr>
            <a:picLocks noChangeAspect="1" noChangeArrowheads="1"/>
          </p:cNvPicPr>
          <p:nvPr/>
        </p:nvPicPr>
        <p:blipFill>
          <a:blip r:embed="rId2" cstate="print"/>
          <a:srcRect/>
          <a:stretch>
            <a:fillRect/>
          </a:stretch>
        </p:blipFill>
        <p:spPr bwMode="auto">
          <a:xfrm>
            <a:off x="2051720" y="836712"/>
            <a:ext cx="4896544" cy="2592288"/>
          </a:xfrm>
          <a:prstGeom prst="rect">
            <a:avLst/>
          </a:prstGeom>
          <a:noFill/>
        </p:spPr>
      </p:pic>
      <p:sp>
        <p:nvSpPr>
          <p:cNvPr id="4" name="3 CuadroTexto"/>
          <p:cNvSpPr txBox="1"/>
          <p:nvPr/>
        </p:nvSpPr>
        <p:spPr>
          <a:xfrm>
            <a:off x="395536" y="3410902"/>
            <a:ext cx="8280920" cy="3447098"/>
          </a:xfrm>
          <a:prstGeom prst="rect">
            <a:avLst/>
          </a:prstGeom>
          <a:noFill/>
        </p:spPr>
        <p:txBody>
          <a:bodyPr wrap="square" rtlCol="0">
            <a:spAutoFit/>
          </a:bodyPr>
          <a:lstStyle/>
          <a:p>
            <a:pPr algn="just"/>
            <a:r>
              <a:rPr lang="es-ES" sz="2000" dirty="0">
                <a:latin typeface="Arial Black" pitchFamily="34" charset="0"/>
              </a:rPr>
              <a:t>Los frutos secos se pueden comer tanto crudos como tostados por lo que si los compramos crudos podemos hacerlos nosotros mismos en casa y decidir cómo queremos tomarlos cada vez.</a:t>
            </a:r>
          </a:p>
          <a:p>
            <a:pPr algn="just"/>
            <a:r>
              <a:rPr lang="es-ES" sz="2000" dirty="0">
                <a:latin typeface="Arial Black" pitchFamily="34" charset="0"/>
              </a:rPr>
              <a:t>Se ponen las nueces, los cacahuetes, las avellanas o las pipas crudas bien extendidas en un plato para microondas. Se van tostando a intervalos de un minuto, removiendo cada vez hasta que estén crujientes y huelan a tostado. Dependiendo del tipo de fruto seco pueden tardar desde 3 hasta ocho minutos.</a:t>
            </a:r>
          </a:p>
          <a:p>
            <a:endParaRPr lang="es-ES" dirty="0"/>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35696" y="548680"/>
            <a:ext cx="4824536" cy="369332"/>
          </a:xfrm>
          <a:prstGeom prst="rect">
            <a:avLst/>
          </a:prstGeom>
        </p:spPr>
        <p:txBody>
          <a:bodyPr wrap="square">
            <a:spAutoFit/>
          </a:bodyPr>
          <a:lstStyle/>
          <a:p>
            <a:pPr algn="ctr"/>
            <a:r>
              <a:rPr lang="es-ES" b="1" dirty="0">
                <a:latin typeface="Arial Black" pitchFamily="34" charset="0"/>
              </a:rPr>
              <a:t>14. Hacer espuma para el café.</a:t>
            </a:r>
            <a:endParaRPr lang="es-ES" dirty="0">
              <a:latin typeface="Arial Black" pitchFamily="34" charset="0"/>
            </a:endParaRPr>
          </a:p>
        </p:txBody>
      </p:sp>
      <p:pic>
        <p:nvPicPr>
          <p:cNvPr id="30722" name="Picture 2" descr="C:\Users\Usuario\Desktop\descargas\zzzzzzzzzzzzzzzzzzzzzzzzzzzzzzzzzzzzzzzzzzzzzzzzzzzzzzzzzzzzzzzzzzzzzzzzzzzzzzzzzzzzzzzzzzzzzzzzzzzz\imagesLZ4Y6U91.jpg"/>
          <p:cNvPicPr>
            <a:picLocks noChangeAspect="1" noChangeArrowheads="1"/>
          </p:cNvPicPr>
          <p:nvPr/>
        </p:nvPicPr>
        <p:blipFill>
          <a:blip r:embed="rId2" cstate="print"/>
          <a:srcRect/>
          <a:stretch>
            <a:fillRect/>
          </a:stretch>
        </p:blipFill>
        <p:spPr bwMode="auto">
          <a:xfrm>
            <a:off x="2987824" y="908720"/>
            <a:ext cx="2466975" cy="1847850"/>
          </a:xfrm>
          <a:prstGeom prst="rect">
            <a:avLst/>
          </a:prstGeom>
          <a:noFill/>
        </p:spPr>
      </p:pic>
      <p:sp>
        <p:nvSpPr>
          <p:cNvPr id="4" name="3 CuadroTexto"/>
          <p:cNvSpPr txBox="1"/>
          <p:nvPr/>
        </p:nvSpPr>
        <p:spPr>
          <a:xfrm>
            <a:off x="323528" y="2924944"/>
            <a:ext cx="8280920" cy="3477875"/>
          </a:xfrm>
          <a:prstGeom prst="rect">
            <a:avLst/>
          </a:prstGeom>
          <a:noFill/>
        </p:spPr>
        <p:txBody>
          <a:bodyPr wrap="square" rtlCol="0">
            <a:spAutoFit/>
          </a:bodyPr>
          <a:lstStyle/>
          <a:p>
            <a:pPr algn="just"/>
            <a:r>
              <a:rPr lang="es-ES" sz="2000" dirty="0">
                <a:latin typeface="Arial Black" pitchFamily="34" charset="0"/>
              </a:rPr>
              <a:t>El microondas puede convertirse en un aliado perfecto si te gusta el café con espuma como la de las cafeterías sin la necesidad de salir a la calle o tener que comprar una cafetera especial.</a:t>
            </a:r>
          </a:p>
          <a:p>
            <a:pPr algn="just"/>
            <a:r>
              <a:rPr lang="es-ES" sz="2000" dirty="0">
                <a:latin typeface="Arial Black" pitchFamily="34" charset="0"/>
              </a:rPr>
              <a:t>Sólo tienes que llenar un bote hasta la mitad de leche, taparlo y agitarlo durante unos 30 segundos hasta que la leche forme espuma. Quita la tapa y mételo en el microondas durante 30 segundos. Después sólo tienes que echar la leche con cuidado de que no caiga la espuma para poder echarla después como colofón a ese estupendo café digno de cualquier cafetero profesional</a:t>
            </a:r>
            <a:r>
              <a:rPr lang="es-ES" sz="2000" dirty="0" smtClean="0">
                <a:latin typeface="Arial Black" pitchFamily="34" charset="0"/>
              </a:rPr>
              <a:t>.</a:t>
            </a:r>
            <a:endParaRPr lang="es-ES" sz="2000" dirty="0">
              <a:latin typeface="Arial Black" pitchFamily="34" charset="0"/>
            </a:endParaRPr>
          </a:p>
        </p:txBody>
      </p:sp>
      <p:pic>
        <p:nvPicPr>
          <p:cNvPr id="5"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0"/>
            <a:ext cx="3667125" cy="123825"/>
          </a:xfrm>
          <a:prstGeom prst="rect">
            <a:avLst/>
          </a:prstGeom>
          <a:noFill/>
        </p:spPr>
      </p:pic>
      <p:pic>
        <p:nvPicPr>
          <p:cNvPr id="6"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0"/>
            <a:ext cx="3667125" cy="123825"/>
          </a:xfrm>
          <a:prstGeom prst="rect">
            <a:avLst/>
          </a:prstGeom>
          <a:noFill/>
        </p:spPr>
      </p:pic>
      <p:pic>
        <p:nvPicPr>
          <p:cNvPr id="7"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0"/>
            <a:ext cx="3667125" cy="123825"/>
          </a:xfrm>
          <a:prstGeom prst="rect">
            <a:avLst/>
          </a:prstGeom>
          <a:noFill/>
        </p:spPr>
      </p:pic>
      <p:pic>
        <p:nvPicPr>
          <p:cNvPr id="8"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0" y="6734175"/>
            <a:ext cx="3667125" cy="123825"/>
          </a:xfrm>
          <a:prstGeom prst="rect">
            <a:avLst/>
          </a:prstGeom>
          <a:noFill/>
        </p:spPr>
      </p:pic>
      <p:pic>
        <p:nvPicPr>
          <p:cNvPr id="9"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5476875" y="6734175"/>
            <a:ext cx="3667125" cy="123825"/>
          </a:xfrm>
          <a:prstGeom prst="rect">
            <a:avLst/>
          </a:prstGeom>
          <a:noFill/>
        </p:spPr>
      </p:pic>
      <p:pic>
        <p:nvPicPr>
          <p:cNvPr id="10" name="Picture 2" descr="C:\Users\Usuario\Desktop\descargas\SEPARADORES GIF\3673a25ea392[1].gif"/>
          <p:cNvPicPr>
            <a:picLocks noChangeAspect="1" noChangeArrowheads="1" noCrop="1"/>
          </p:cNvPicPr>
          <p:nvPr/>
        </p:nvPicPr>
        <p:blipFill>
          <a:blip r:embed="rId3" cstate="print"/>
          <a:srcRect/>
          <a:stretch>
            <a:fillRect/>
          </a:stretch>
        </p:blipFill>
        <p:spPr bwMode="auto">
          <a:xfrm>
            <a:off x="2915816" y="6734175"/>
            <a:ext cx="3667125" cy="123825"/>
          </a:xfrm>
          <a:prstGeom prst="rect">
            <a:avLst/>
          </a:prstGeom>
          <a:noFill/>
        </p:spPr>
      </p:pic>
      <p:pic>
        <p:nvPicPr>
          <p:cNvPr id="11"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1771650"/>
            <a:ext cx="3667125" cy="123825"/>
          </a:xfrm>
          <a:prstGeom prst="rect">
            <a:avLst/>
          </a:prstGeom>
          <a:noFill/>
        </p:spPr>
      </p:pic>
      <p:pic>
        <p:nvPicPr>
          <p:cNvPr id="12"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1771650" y="4962525"/>
            <a:ext cx="3667125" cy="123825"/>
          </a:xfrm>
          <a:prstGeom prst="rect">
            <a:avLst/>
          </a:prstGeom>
          <a:noFill/>
        </p:spPr>
      </p:pic>
      <p:pic>
        <p:nvPicPr>
          <p:cNvPr id="13"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1771650"/>
            <a:ext cx="3667125" cy="123825"/>
          </a:xfrm>
          <a:prstGeom prst="rect">
            <a:avLst/>
          </a:prstGeom>
          <a:noFill/>
        </p:spPr>
      </p:pic>
      <p:pic>
        <p:nvPicPr>
          <p:cNvPr id="14" name="Picture 2" descr="C:\Users\Usuario\Desktop\descargas\SEPARADORES GIF\3673a25ea392[1].gif"/>
          <p:cNvPicPr>
            <a:picLocks noChangeAspect="1" noChangeArrowheads="1" noCrop="1"/>
          </p:cNvPicPr>
          <p:nvPr/>
        </p:nvPicPr>
        <p:blipFill>
          <a:blip r:embed="rId3" cstate="print"/>
          <a:srcRect/>
          <a:stretch>
            <a:fillRect/>
          </a:stretch>
        </p:blipFill>
        <p:spPr bwMode="auto">
          <a:xfrm rot="5400000">
            <a:off x="7248525" y="4962525"/>
            <a:ext cx="3667125" cy="12382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95</TotalTime>
  <Words>1365</Words>
  <Application>Microsoft Office PowerPoint</Application>
  <PresentationFormat>Presentación en pantalla (4:3)</PresentationFormat>
  <Paragraphs>62</Paragraphs>
  <Slides>17</Slides>
  <Notes>0</Notes>
  <HiddenSlides>0</HiddenSlides>
  <MMClips>1</MMClips>
  <ScaleCrop>false</ScaleCrop>
  <HeadingPairs>
    <vt:vector size="6" baseType="variant">
      <vt:variant>
        <vt:lpstr>Tema</vt:lpstr>
      </vt:variant>
      <vt:variant>
        <vt:i4>2</vt:i4>
      </vt:variant>
      <vt:variant>
        <vt:lpstr>Servidores OLE incrustados</vt:lpstr>
      </vt:variant>
      <vt:variant>
        <vt:i4>1</vt:i4>
      </vt:variant>
      <vt:variant>
        <vt:lpstr>Títulos de diapositiva</vt:lpstr>
      </vt:variant>
      <vt:variant>
        <vt:i4>17</vt:i4>
      </vt:variant>
    </vt:vector>
  </HeadingPairs>
  <TitlesOfParts>
    <vt:vector size="20" baseType="lpstr">
      <vt:lpstr>Tema de Office</vt:lpstr>
      <vt:lpstr>Diseño predeterminado</vt:lpstr>
      <vt:lpstr>Imagen</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12</cp:revision>
  <dcterms:created xsi:type="dcterms:W3CDTF">2014-06-03T19:29:52Z</dcterms:created>
  <dcterms:modified xsi:type="dcterms:W3CDTF">2014-06-03T22:05:09Z</dcterms:modified>
</cp:coreProperties>
</file>