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327" r:id="rId3"/>
    <p:sldId id="471" r:id="rId4"/>
    <p:sldId id="472" r:id="rId5"/>
    <p:sldId id="473" r:id="rId6"/>
    <p:sldId id="455" r:id="rId7"/>
    <p:sldId id="464" r:id="rId8"/>
    <p:sldId id="456" r:id="rId9"/>
    <p:sldId id="457" r:id="rId10"/>
    <p:sldId id="459" r:id="rId11"/>
    <p:sldId id="469" r:id="rId12"/>
    <p:sldId id="460" r:id="rId13"/>
    <p:sldId id="466" r:id="rId14"/>
    <p:sldId id="461" r:id="rId15"/>
    <p:sldId id="462" r:id="rId16"/>
    <p:sldId id="463" r:id="rId17"/>
    <p:sldId id="467" r:id="rId18"/>
    <p:sldId id="468" r:id="rId19"/>
    <p:sldId id="465" r:id="rId20"/>
    <p:sldId id="458" r:id="rId21"/>
    <p:sldId id="470" r:id="rId22"/>
    <p:sldId id="396" r:id="rId23"/>
    <p:sldId id="474" r:id="rId24"/>
  </p:sldIdLst>
  <p:sldSz cx="9290050" cy="685800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WggF/zz++JofMR1MvmNM/A" hashData="+ENMs3Lulq4d/MNVhOb7NmLrQ0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14" y="-882"/>
      </p:cViewPr>
      <p:guideLst>
        <p:guide orient="horz" pos="2160"/>
        <p:guide pos="29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17B2FC3B-DB09-4BDB-BC28-D85DA309E5A2}" type="datetimeFigureOut">
              <a:rPr lang="es-ES"/>
              <a:pPr>
                <a:defRPr/>
              </a:pPr>
              <a:t>18/01/2017</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5C0126B2-2ADA-4CE1-BBF7-79A247768BCF}"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AE485E0-DCB9-440A-BEFA-E97B9F5DC6A7}" type="datetimeFigureOut">
              <a:rPr lang="es-ES"/>
              <a:pPr>
                <a:defRPr/>
              </a:pPr>
              <a:t>18/01/2017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E4D9D7B-2537-4575-9072-135A9EA38663}" type="slidenum">
              <a:rPr lang="es-ES"/>
              <a:pPr>
                <a:defRPr/>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5008DC9-263C-4DAC-B29E-E0765467D2C1}" type="datetimeFigureOut">
              <a:rPr lang="es-ES"/>
              <a:pPr>
                <a:defRPr/>
              </a:pPr>
              <a:t>18/01/2017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F89279C-82BD-4644-8F55-DEA8E73DEB3C}" type="slidenum">
              <a:rPr lang="es-ES"/>
              <a:pPr>
                <a:defRPr/>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3"/>
            <a:ext cx="789654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B52B75E-3456-4A89-9906-04891AEA9396}" type="datetimeFigureOut">
              <a:rPr lang="es-ES"/>
              <a:pPr>
                <a:defRPr/>
              </a:pPr>
              <a:t>18/01/2017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B0A9DE5-89B4-4866-AA17-F7FFC88F466B}" type="slidenum">
              <a:rPr lang="es-ES"/>
              <a:pPr>
                <a:defRPr/>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3"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065DA17-AA10-4CF2-8693-7A68DAA3B1CC}" type="datetimeFigureOut">
              <a:rPr lang="es-ES"/>
              <a:pPr>
                <a:defRPr/>
              </a:pPr>
              <a:t>18/01/2017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8E3D135-3B51-4F78-BD13-8403E492D671}" type="slidenum">
              <a:rPr lang="es-ES"/>
              <a:pPr>
                <a:defRPr/>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7"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7"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8E88BC3-790B-4B8B-ADF4-FC9DC04833AD}" type="datetimeFigureOut">
              <a:rPr lang="es-ES"/>
              <a:pPr>
                <a:defRPr/>
              </a:pPr>
              <a:t>18/01/2017</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81D2E15-9576-4899-A2F1-418B22F75D01}" type="slidenum">
              <a:rPr lang="es-ES"/>
              <a:pPr>
                <a:defRPr/>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A6BC08-45DA-4E9C-873B-0430AE18130B}" type="datetimeFigureOut">
              <a:rPr lang="es-ES"/>
              <a:pPr>
                <a:defRPr/>
              </a:pPr>
              <a:t>18/01/2017</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08BD594-CDB9-4DB4-AB4D-0E0F394AF33A}" type="slidenum">
              <a:rPr lang="es-ES"/>
              <a:pPr>
                <a:defRPr/>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B90DF00E-A4DF-482B-A2D8-69A384B0EC8B}" type="datetimeFigureOut">
              <a:rPr lang="es-ES"/>
              <a:pPr>
                <a:defRPr/>
              </a:pPr>
              <a:t>18/01/2017</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2D1068D-4653-4441-B7B9-39E654F28C79}" type="slidenum">
              <a:rPr lang="es-ES"/>
              <a:pPr>
                <a:defRPr/>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3" y="273053"/>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AD780DC-119A-46AC-9EAB-77247D250656}" type="datetimeFigureOut">
              <a:rPr lang="es-ES"/>
              <a:pPr>
                <a:defRPr/>
              </a:pPr>
              <a:t>18/01/2017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9F7B6F8-38F8-4D07-82AC-2E4E5FAB75ED}" type="slidenum">
              <a:rPr lang="es-ES"/>
              <a:pPr>
                <a:defRPr/>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F3EC4C5-C79B-4F7C-A068-C50F74D0376F}" type="datetimeFigureOut">
              <a:rPr lang="es-ES"/>
              <a:pPr>
                <a:defRPr/>
              </a:pPr>
              <a:t>18/01/2017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BFE1F93-AE90-41B3-B972-2F65D488EB24}" type="slidenum">
              <a:rPr lang="es-ES"/>
              <a:pPr>
                <a:defRPr/>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224AE94-99BE-433B-BD2A-7AB0C189E45A}" type="datetimeFigureOut">
              <a:rPr lang="es-ES"/>
              <a:pPr>
                <a:defRPr/>
              </a:pPr>
              <a:t>18/01/2017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349F8BD-DD78-47A5-92CF-E5129A9A428B}" type="slidenum">
              <a:rPr lang="es-ES"/>
              <a:pPr>
                <a:defRPr/>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1"/>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1"/>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263F2E7-7C5C-4500-9D90-A59CD26D3B73}" type="datetimeFigureOut">
              <a:rPr lang="es-ES"/>
              <a:pPr>
                <a:defRPr/>
              </a:pPr>
              <a:t>18/01/2017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8DF22BB-10D3-4615-85D3-C84D7801E500}" type="slidenum">
              <a:rPr lang="es-ES"/>
              <a:pPr>
                <a:defRPr/>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3D4A8"/>
            </a:gs>
            <a:gs pos="25000">
              <a:srgbClr val="21D6E0"/>
            </a:gs>
            <a:gs pos="75000">
              <a:srgbClr val="0087E6"/>
            </a:gs>
            <a:gs pos="100000">
              <a:srgbClr val="005CBF"/>
            </a:gs>
          </a:gsLst>
          <a:lin ang="5400000"/>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65138" y="274638"/>
            <a:ext cx="835977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65138" y="1600200"/>
            <a:ext cx="8359775"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65138" y="6356350"/>
            <a:ext cx="2166937"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78EC5236-8FCB-4F34-9919-F9467B4F3058}" type="datetimeFigureOut">
              <a:rPr lang="es-ES"/>
              <a:pPr>
                <a:defRPr/>
              </a:pPr>
              <a:t>18/01/2017</a:t>
            </a:fld>
            <a:endParaRPr lang="es-ES"/>
          </a:p>
        </p:txBody>
      </p:sp>
      <p:sp>
        <p:nvSpPr>
          <p:cNvPr id="5" name="4 Marcador de pie de página"/>
          <p:cNvSpPr>
            <a:spLocks noGrp="1"/>
          </p:cNvSpPr>
          <p:nvPr>
            <p:ph type="ftr" sz="quarter" idx="3"/>
          </p:nvPr>
        </p:nvSpPr>
        <p:spPr>
          <a:xfrm>
            <a:off x="3173413" y="6356350"/>
            <a:ext cx="2943225"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657975" y="6356350"/>
            <a:ext cx="2166938"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D3EA5D7C-EF18-4185-8344-962E1788FD94}"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random/>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5138" y="6245225"/>
            <a:ext cx="2166937"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1400">
                <a:latin typeface="+mn-lt"/>
                <a:cs typeface="+mn-cs"/>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hyperlink" Target="http://lavozdelmuro.net/wp-content/uploads/2015/08/asi-funcionan-las-cosas-1.gif"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hyperlink" Target="http://lavozdelmuro.net/how-it-works/"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7.png"/><Relationship Id="rId18" Type="http://schemas.openxmlformats.org/officeDocument/2006/relationships/image" Target="../media/image3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3.png"/><Relationship Id="rId11" Type="http://schemas.openxmlformats.org/officeDocument/2006/relationships/image" Target="../media/image26.png"/><Relationship Id="rId5" Type="http://schemas.openxmlformats.org/officeDocument/2006/relationships/hyperlink" Target="http://www.mispps.com/" TargetMode="External"/><Relationship Id="rId15" Type="http://schemas.openxmlformats.org/officeDocument/2006/relationships/image" Target="../media/image28.png"/><Relationship Id="rId10" Type="http://schemas.openxmlformats.org/officeDocument/2006/relationships/hyperlink" Target="https://www.facebook.com/mispps" TargetMode="External"/><Relationship Id="rId4" Type="http://schemas.openxmlformats.org/officeDocument/2006/relationships/image" Target="../media/image22.png"/><Relationship Id="rId9" Type="http://schemas.openxmlformats.org/officeDocument/2006/relationships/image" Target="../media/image2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9290051" cy="6858000"/>
          </a:xfrm>
          <a:prstGeom prst="rect">
            <a:avLst/>
          </a:prstGeom>
          <a:noFill/>
        </p:spPr>
      </p:pic>
      <p:pic>
        <p:nvPicPr>
          <p:cNvPr id="3075" name="Image 2" descr="swirlrainbw3.gif"/>
          <p:cNvPicPr>
            <a:picLocks noChangeAspect="1"/>
          </p:cNvPicPr>
          <p:nvPr/>
        </p:nvPicPr>
        <p:blipFill>
          <a:blip r:embed="rId4"/>
          <a:srcRect/>
          <a:stretch>
            <a:fillRect/>
          </a:stretch>
        </p:blipFill>
        <p:spPr bwMode="auto">
          <a:xfrm rot="5400000">
            <a:off x="-3393281" y="3393281"/>
            <a:ext cx="6858000" cy="71438"/>
          </a:xfrm>
          <a:prstGeom prst="rect">
            <a:avLst/>
          </a:prstGeom>
          <a:noFill/>
          <a:ln w="9525">
            <a:noFill/>
            <a:miter lim="800000"/>
            <a:headEnd/>
            <a:tailEnd/>
          </a:ln>
        </p:spPr>
      </p:pic>
      <p:pic>
        <p:nvPicPr>
          <p:cNvPr id="3076" name="Image 2" descr="swirlrainbw3.gif"/>
          <p:cNvPicPr>
            <a:picLocks noChangeAspect="1"/>
          </p:cNvPicPr>
          <p:nvPr/>
        </p:nvPicPr>
        <p:blipFill>
          <a:blip r:embed="rId4"/>
          <a:srcRect/>
          <a:stretch>
            <a:fillRect/>
          </a:stretch>
        </p:blipFill>
        <p:spPr bwMode="auto">
          <a:xfrm rot="5400000">
            <a:off x="5825332" y="3393281"/>
            <a:ext cx="6858000" cy="71437"/>
          </a:xfrm>
          <a:prstGeom prst="rect">
            <a:avLst/>
          </a:prstGeom>
          <a:noFill/>
          <a:ln w="9525">
            <a:noFill/>
            <a:miter lim="800000"/>
            <a:headEnd/>
            <a:tailEnd/>
          </a:ln>
        </p:spPr>
      </p:pic>
      <p:pic>
        <p:nvPicPr>
          <p:cNvPr id="3077" name="Image 2" descr="swirlrainbw3.gif"/>
          <p:cNvPicPr>
            <a:picLocks noChangeAspect="1"/>
          </p:cNvPicPr>
          <p:nvPr/>
        </p:nvPicPr>
        <p:blipFill>
          <a:blip r:embed="rId4"/>
          <a:srcRect/>
          <a:stretch>
            <a:fillRect/>
          </a:stretch>
        </p:blipFill>
        <p:spPr bwMode="auto">
          <a:xfrm rot="10800000">
            <a:off x="0" y="0"/>
            <a:ext cx="9290050" cy="69850"/>
          </a:xfrm>
          <a:prstGeom prst="rect">
            <a:avLst/>
          </a:prstGeom>
          <a:noFill/>
          <a:ln w="9525">
            <a:noFill/>
            <a:miter lim="800000"/>
            <a:headEnd/>
            <a:tailEnd/>
          </a:ln>
        </p:spPr>
      </p:pic>
      <p:pic>
        <p:nvPicPr>
          <p:cNvPr id="3078" name="Image 2" descr="swirlrainbw3.gif"/>
          <p:cNvPicPr>
            <a:picLocks noChangeAspect="1"/>
          </p:cNvPicPr>
          <p:nvPr/>
        </p:nvPicPr>
        <p:blipFill>
          <a:blip r:embed="rId4"/>
          <a:srcRect/>
          <a:stretch>
            <a:fillRect/>
          </a:stretch>
        </p:blipFill>
        <p:spPr bwMode="auto">
          <a:xfrm rot="10800000">
            <a:off x="0" y="6783388"/>
            <a:ext cx="9290050" cy="74612"/>
          </a:xfrm>
          <a:prstGeom prst="rect">
            <a:avLst/>
          </a:prstGeom>
          <a:noFill/>
          <a:ln w="9525">
            <a:noFill/>
            <a:miter lim="800000"/>
            <a:headEnd/>
            <a:tailEnd/>
          </a:ln>
        </p:spPr>
      </p:pic>
      <p:sp>
        <p:nvSpPr>
          <p:cNvPr id="3079" name="Rectangle 17"/>
          <p:cNvSpPr>
            <a:spLocks noChangeArrowheads="1"/>
          </p:cNvSpPr>
          <p:nvPr/>
        </p:nvSpPr>
        <p:spPr bwMode="auto">
          <a:xfrm>
            <a:off x="363538" y="5857875"/>
            <a:ext cx="120650" cy="311150"/>
          </a:xfrm>
          <a:prstGeom prst="rect">
            <a:avLst/>
          </a:prstGeom>
          <a:noFill/>
          <a:ln w="9525">
            <a:solidFill>
              <a:srgbClr val="E31C07"/>
            </a:solidFill>
            <a:miter lim="800000"/>
            <a:headEnd/>
            <a:tailEnd/>
          </a:ln>
        </p:spPr>
        <p:txBody>
          <a:bodyPr wrap="none" lIns="33776" tIns="16888" rIns="33776" bIns="16888">
            <a:spAutoFit/>
          </a:bodyPr>
          <a:lstStyle/>
          <a:p>
            <a:pPr defTabSz="815975"/>
            <a:r>
              <a:rPr lang="fr-CA">
                <a:latin typeface="Calibri" pitchFamily="34" charset="0"/>
              </a:rPr>
              <a:t> </a:t>
            </a:r>
            <a:endParaRPr lang="es-ES" b="1" i="1">
              <a:latin typeface="Calibri" pitchFamily="34" charset="0"/>
            </a:endParaRPr>
          </a:p>
        </p:txBody>
      </p:sp>
      <p:pic>
        <p:nvPicPr>
          <p:cNvPr id="3080" name="Picture 2" descr="CARA"/>
          <p:cNvPicPr>
            <a:picLocks noChangeAspect="1" noChangeArrowheads="1"/>
          </p:cNvPicPr>
          <p:nvPr/>
        </p:nvPicPr>
        <p:blipFill>
          <a:blip r:embed="rId5"/>
          <a:srcRect/>
          <a:stretch>
            <a:fillRect/>
          </a:stretch>
        </p:blipFill>
        <p:spPr bwMode="auto">
          <a:xfrm>
            <a:off x="363538" y="5715000"/>
            <a:ext cx="709612" cy="766763"/>
          </a:xfrm>
          <a:prstGeom prst="rect">
            <a:avLst/>
          </a:prstGeom>
          <a:noFill/>
          <a:ln w="38100">
            <a:solidFill>
              <a:srgbClr val="1CDEF8"/>
            </a:solidFill>
            <a:miter lim="800000"/>
            <a:headEnd/>
            <a:tailEnd/>
          </a:ln>
        </p:spPr>
      </p:pic>
      <p:sp>
        <p:nvSpPr>
          <p:cNvPr id="19" name="18 Rectángulo"/>
          <p:cNvSpPr/>
          <p:nvPr/>
        </p:nvSpPr>
        <p:spPr>
          <a:xfrm>
            <a:off x="2011363" y="4572000"/>
            <a:ext cx="2735262" cy="1066800"/>
          </a:xfrm>
          <a:prstGeom prst="rect">
            <a:avLst/>
          </a:prstGeom>
        </p:spPr>
        <p:txBody>
          <a:bodyPr lIns="81272" tIns="40636" rIns="81272" bIns="40636">
            <a:spAutoFit/>
          </a:bodyPr>
          <a:lstStyle/>
          <a:p>
            <a:pPr algn="ctr" fontAlgn="auto">
              <a:spcBef>
                <a:spcPts val="0"/>
              </a:spcBef>
              <a:spcAft>
                <a:spcPts val="0"/>
              </a:spcAft>
              <a:defRPr/>
            </a:pP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982663" y="857250"/>
            <a:ext cx="7265987" cy="4714875"/>
          </a:xfrm>
          <a:prstGeom prst="rect">
            <a:avLst/>
          </a:prstGeom>
        </p:spPr>
        <p:txBody>
          <a:bodyPr wrap="none" fromWordArt="1">
            <a:prstTxWarp prst="textPlain">
              <a:avLst>
                <a:gd name="adj" fmla="val 50000"/>
              </a:avLst>
            </a:prstTxWarp>
          </a:bodyPr>
          <a:lstStyle/>
          <a:p>
            <a:pPr algn="ctr"/>
            <a:r>
              <a:rPr lang="es-ES" sz="32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Como   funcionan</a:t>
            </a:r>
          </a:p>
          <a:p>
            <a:pPr algn="ctr"/>
            <a:r>
              <a:rPr lang="es-ES" sz="32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algunas  cosas</a:t>
            </a:r>
          </a:p>
          <a:p>
            <a:pPr algn="ctr"/>
            <a:r>
              <a:rPr lang="es-ES" sz="32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2.º</a:t>
            </a:r>
          </a:p>
        </p:txBody>
      </p:sp>
      <p:pic>
        <p:nvPicPr>
          <p:cNvPr id="12"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16001" y="5643578"/>
            <a:ext cx="2040922" cy="934064"/>
          </a:xfrm>
          <a:prstGeom prst="rect">
            <a:avLst/>
          </a:prstGeom>
          <a:noFill/>
        </p:spPr>
      </p:pic>
    </p:spTree>
  </p:cSld>
  <p:clrMapOvr>
    <a:masterClrMapping/>
  </p:clrMapOvr>
  <p:transition spd="slow" advTm="12000">
    <p:random/>
    <p:sndAc>
      <p:stSnd loop="1">
        <p:snd r:embed="rId2" name="01 la cumparsi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3 Rectángulo"/>
          <p:cNvSpPr>
            <a:spLocks noChangeArrowheads="1"/>
          </p:cNvSpPr>
          <p:nvPr/>
        </p:nvSpPr>
        <p:spPr bwMode="auto">
          <a:xfrm>
            <a:off x="1930400" y="2428875"/>
            <a:ext cx="5429250" cy="1938338"/>
          </a:xfrm>
          <a:prstGeom prst="rect">
            <a:avLst/>
          </a:prstGeom>
          <a:noFill/>
          <a:ln w="9525">
            <a:noFill/>
            <a:miter lim="800000"/>
            <a:headEnd/>
            <a:tailEnd/>
          </a:ln>
        </p:spPr>
        <p:txBody>
          <a:bodyPr>
            <a:spAutoFit/>
          </a:bodyPr>
          <a:lstStyle/>
          <a:p>
            <a:pPr algn="ctr"/>
            <a:r>
              <a:rPr lang="es-ES" sz="4000" b="1">
                <a:latin typeface="Agency FB" pitchFamily="34" charset="0"/>
              </a:rPr>
              <a:t>Increíbles animaciones que muestran cómo funcionan las cosas del día a día</a:t>
            </a:r>
          </a:p>
        </p:txBody>
      </p:sp>
      <p:sp>
        <p:nvSpPr>
          <p:cNvPr id="3"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fontAlgn="auto">
              <a:spcBef>
                <a:spcPts val="0"/>
              </a:spcBef>
              <a:spcAft>
                <a:spcPts val="0"/>
              </a:spcAft>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fontAlgn="auto">
              <a:spcBef>
                <a:spcPts val="0"/>
              </a:spcBef>
              <a:spcAft>
                <a:spcPts val="0"/>
              </a:spcAft>
              <a:defRPr/>
            </a:pPr>
            <a:endParaRPr lang="es-ES" dirty="0"/>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Rectángulo"/>
          <p:cNvSpPr>
            <a:spLocks noChangeArrowheads="1"/>
          </p:cNvSpPr>
          <p:nvPr/>
        </p:nvSpPr>
        <p:spPr bwMode="auto">
          <a:xfrm>
            <a:off x="1787525" y="1714500"/>
            <a:ext cx="6037263" cy="3970338"/>
          </a:xfrm>
          <a:prstGeom prst="rect">
            <a:avLst/>
          </a:prstGeom>
          <a:noFill/>
          <a:ln w="9525">
            <a:noFill/>
            <a:miter lim="800000"/>
            <a:headEnd/>
            <a:tailEnd/>
          </a:ln>
        </p:spPr>
        <p:txBody>
          <a:bodyPr>
            <a:spAutoFit/>
          </a:bodyPr>
          <a:lstStyle/>
          <a:p>
            <a:pPr algn="ctr"/>
            <a:r>
              <a:rPr lang="es-ES" sz="2800" b="1">
                <a:latin typeface="Agency FB" pitchFamily="34" charset="0"/>
              </a:rPr>
              <a:t>El mundo que nos rodea es un lugar increíble. Hay tantas cosas interesantes que no siempre tenemos la oportunidad de apreciarlas, pero afortunadamente  ha recopilado una lista de GIFs que nos muestran cómo funcionan realmente varias cosas que seguramente desconocías, desde inventos creados por el hombre hasta principios matemáticos y fenómenos naturales</a:t>
            </a:r>
            <a:r>
              <a:rPr lang="es-ES" sz="2400" b="1">
                <a:latin typeface="Agency FB" pitchFamily="34" charset="0"/>
              </a:rPr>
              <a:t>.</a:t>
            </a:r>
          </a:p>
        </p:txBody>
      </p:sp>
      <p:sp>
        <p:nvSpPr>
          <p:cNvPr id="3"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fontAlgn="auto">
              <a:spcBef>
                <a:spcPts val="0"/>
              </a:spcBef>
              <a:spcAft>
                <a:spcPts val="0"/>
              </a:spcAft>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fontAlgn="auto">
              <a:spcBef>
                <a:spcPts val="0"/>
              </a:spcBef>
              <a:spcAft>
                <a:spcPts val="0"/>
              </a:spcAft>
              <a:defRPr/>
            </a:pPr>
            <a:endParaRPr lang="es-ES" dirty="0"/>
          </a:p>
        </p:txBody>
      </p:sp>
    </p:spTree>
  </p:cSld>
  <p:clrMapOvr>
    <a:masterClrMapping/>
  </p:clrMapOvr>
  <p:transition spd="slow" advTm="2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Rectángulo"/>
          <p:cNvSpPr>
            <a:spLocks noChangeArrowheads="1"/>
          </p:cNvSpPr>
          <p:nvPr/>
        </p:nvSpPr>
        <p:spPr bwMode="auto">
          <a:xfrm>
            <a:off x="2073275" y="2214563"/>
            <a:ext cx="4645025" cy="2246312"/>
          </a:xfrm>
          <a:prstGeom prst="rect">
            <a:avLst/>
          </a:prstGeom>
          <a:noFill/>
          <a:ln w="9525">
            <a:noFill/>
            <a:miter lim="800000"/>
            <a:headEnd/>
            <a:tailEnd/>
          </a:ln>
        </p:spPr>
        <p:txBody>
          <a:bodyPr>
            <a:spAutoFit/>
          </a:bodyPr>
          <a:lstStyle/>
          <a:p>
            <a:r>
              <a:rPr lang="es-ES" sz="2800" b="1">
                <a:latin typeface="Agency FB" pitchFamily="34" charset="0"/>
              </a:rPr>
              <a:t>A continuación te dejamos algunos de nuestros favoritos. Esperamos que se te aclaren algunas dudas existenciales que tenías y puedas dormir por las noches. ¡Adelante!</a:t>
            </a:r>
            <a:endParaRPr lang="es-ES" sz="2800">
              <a:latin typeface="Agency FB" pitchFamily="34" charset="0"/>
            </a:endParaRPr>
          </a:p>
        </p:txBody>
      </p:sp>
      <p:sp>
        <p:nvSpPr>
          <p:cNvPr id="3" name="2 Rectángulo"/>
          <p:cNvSpPr/>
          <p:nvPr/>
        </p:nvSpPr>
        <p:spPr>
          <a:xfrm>
            <a:off x="-429618" y="0"/>
            <a:ext cx="9719668"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fontAlgn="auto">
              <a:spcBef>
                <a:spcPts val="0"/>
              </a:spcBef>
              <a:spcAft>
                <a:spcPts val="0"/>
              </a:spcAft>
              <a:defRPr/>
            </a:pPr>
            <a:endParaRPr lang="es-ES" dirty="0"/>
          </a:p>
        </p:txBody>
      </p:sp>
      <p:sp>
        <p:nvSpPr>
          <p:cNvPr id="4"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fontAlgn="auto">
              <a:spcBef>
                <a:spcPts val="0"/>
              </a:spcBef>
              <a:spcAft>
                <a:spcPts val="0"/>
              </a:spcAft>
              <a:defRPr/>
            </a:pPr>
            <a:endParaRPr lang="es-ES" dirty="0"/>
          </a:p>
        </p:txBody>
      </p:sp>
    </p:spTree>
  </p:cSld>
  <p:clrMapOvr>
    <a:masterClrMapping/>
  </p:clrMapOvr>
  <p:transition spd="slow"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keyword}"/>
          <p:cNvPicPr>
            <a:picLocks noChangeAspect="1" noChangeArrowheads="1" noCrop="1"/>
          </p:cNvPicPr>
          <p:nvPr/>
        </p:nvPicPr>
        <p:blipFill>
          <a:blip r:embed="rId2"/>
          <a:srcRect/>
          <a:stretch>
            <a:fillRect/>
          </a:stretch>
        </p:blipFill>
        <p:spPr bwMode="auto">
          <a:xfrm>
            <a:off x="0" y="0"/>
            <a:ext cx="9290050" cy="7554913"/>
          </a:xfrm>
          <a:prstGeom prst="rect">
            <a:avLst/>
          </a:prstGeom>
          <a:noFill/>
          <a:ln w="9525">
            <a:noFill/>
            <a:miter lim="800000"/>
            <a:headEnd/>
            <a:tailEnd/>
          </a:ln>
        </p:spPr>
      </p:pic>
      <p:sp>
        <p:nvSpPr>
          <p:cNvPr id="7171" name="2 Rectángulo"/>
          <p:cNvSpPr>
            <a:spLocks noChangeArrowheads="1"/>
          </p:cNvSpPr>
          <p:nvPr/>
        </p:nvSpPr>
        <p:spPr bwMode="auto">
          <a:xfrm>
            <a:off x="573088" y="500063"/>
            <a:ext cx="5072062" cy="1200150"/>
          </a:xfrm>
          <a:prstGeom prst="rect">
            <a:avLst/>
          </a:prstGeom>
          <a:noFill/>
          <a:ln w="9525">
            <a:noFill/>
            <a:miter lim="800000"/>
            <a:headEnd/>
            <a:tailEnd/>
          </a:ln>
        </p:spPr>
        <p:txBody>
          <a:bodyPr>
            <a:spAutoFit/>
          </a:bodyPr>
          <a:lstStyle/>
          <a:p>
            <a:r>
              <a:rPr lang="es-ES" sz="2400" b="1">
                <a:solidFill>
                  <a:schemeClr val="bg1"/>
                </a:solidFill>
                <a:latin typeface="Calibri" pitchFamily="34" charset="0"/>
              </a:rPr>
              <a:t>Esto es lo que ocurre cuando haces palomitas de maíz en el microondas un viernes por la noche.</a:t>
            </a:r>
            <a:endParaRPr lang="es-ES" sz="2400">
              <a:solidFill>
                <a:schemeClr val="bg1"/>
              </a:solidFill>
              <a:latin typeface="Calibri" pitchFamily="34" charset="0"/>
            </a:endParaRPr>
          </a:p>
        </p:txBody>
      </p:sp>
    </p:spTree>
  </p:cSld>
  <p:clrMapOvr>
    <a:masterClrMapping/>
  </p:clrMapOvr>
  <p:transition spd="slow" advTm="18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8195" name="Picture 2" descr="asi funcionan las cosas 17"/>
          <p:cNvPicPr>
            <a:picLocks noChangeAspect="1" noChangeArrowheads="1" noCrop="1"/>
          </p:cNvPicPr>
          <p:nvPr/>
        </p:nvPicPr>
        <p:blipFill>
          <a:blip r:embed="rId3"/>
          <a:srcRect/>
          <a:stretch>
            <a:fillRect/>
          </a:stretch>
        </p:blipFill>
        <p:spPr bwMode="auto">
          <a:xfrm>
            <a:off x="0" y="0"/>
            <a:ext cx="9332913" cy="4572000"/>
          </a:xfrm>
          <a:prstGeom prst="rect">
            <a:avLst/>
          </a:prstGeom>
          <a:noFill/>
          <a:ln w="9525">
            <a:noFill/>
            <a:miter lim="800000"/>
            <a:headEnd/>
            <a:tailEnd/>
          </a:ln>
        </p:spPr>
      </p:pic>
      <p:sp>
        <p:nvSpPr>
          <p:cNvPr id="3" name="2 Rectángulo"/>
          <p:cNvSpPr/>
          <p:nvPr/>
        </p:nvSpPr>
        <p:spPr>
          <a:xfrm>
            <a:off x="501621" y="4786322"/>
            <a:ext cx="6786610" cy="1938992"/>
          </a:xfrm>
          <a:prstGeom prst="rect">
            <a:avLst/>
          </a:prstGeom>
        </p:spPr>
        <p:txBody>
          <a:bodyPr>
            <a:spAutoFit/>
          </a:bodyPr>
          <a:lstStyle/>
          <a:p>
            <a:pPr fontAlgn="auto">
              <a:spcBef>
                <a:spcPts val="0"/>
              </a:spcBef>
              <a:spcAft>
                <a:spcPts val="0"/>
              </a:spcAft>
              <a:defRPr/>
            </a:pPr>
            <a:r>
              <a:rPr lang="es-ES" sz="2400" b="1" dirty="0">
                <a:effectLst>
                  <a:glow rad="228600">
                    <a:schemeClr val="accent3">
                      <a:satMod val="175000"/>
                      <a:alpha val="40000"/>
                    </a:schemeClr>
                  </a:glow>
                </a:effectLst>
                <a:latin typeface="+mn-lt"/>
                <a:cs typeface="+mn-cs"/>
              </a:rPr>
              <a:t>La segadora es un invento que aceleró considerablemente el trabajo de recolección en el campo. Su idea principal es la del siguiente </a:t>
            </a:r>
            <a:r>
              <a:rPr lang="es-ES" sz="2400" b="1" dirty="0" err="1">
                <a:effectLst>
                  <a:glow rad="228600">
                    <a:schemeClr val="accent3">
                      <a:satMod val="175000"/>
                      <a:alpha val="40000"/>
                    </a:schemeClr>
                  </a:glow>
                </a:effectLst>
                <a:latin typeface="+mn-lt"/>
                <a:cs typeface="+mn-cs"/>
              </a:rPr>
              <a:t>gif</a:t>
            </a:r>
            <a:r>
              <a:rPr lang="es-ES" sz="2400" b="1" dirty="0">
                <a:effectLst>
                  <a:glow rad="228600">
                    <a:schemeClr val="accent3">
                      <a:satMod val="175000"/>
                      <a:alpha val="40000"/>
                    </a:schemeClr>
                  </a:glow>
                </a:effectLst>
                <a:latin typeface="+mn-lt"/>
                <a:cs typeface="+mn-cs"/>
              </a:rPr>
              <a:t>, aunque muchas marcas tienen sus variaciones dependiendo de las especificaciones.</a:t>
            </a:r>
            <a:endParaRPr lang="es-ES" sz="2400" dirty="0">
              <a:effectLst>
                <a:glow rad="228600">
                  <a:schemeClr val="accent3">
                    <a:satMod val="175000"/>
                    <a:alpha val="40000"/>
                  </a:schemeClr>
                </a:glow>
              </a:effectLst>
              <a:latin typeface="+mn-lt"/>
              <a:cs typeface="+mn-cs"/>
            </a:endParaRPr>
          </a:p>
        </p:txBody>
      </p:sp>
    </p:spTree>
  </p:cSld>
  <p:clrMapOvr>
    <a:masterClrMapping/>
  </p:clrMapOvr>
  <p:transition spd="slow"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keyword}"/>
          <p:cNvPicPr>
            <a:picLocks noChangeAspect="1" noChangeArrowheads="1" noCrop="1"/>
          </p:cNvPicPr>
          <p:nvPr/>
        </p:nvPicPr>
        <p:blipFill>
          <a:blip r:embed="rId2"/>
          <a:srcRect/>
          <a:stretch>
            <a:fillRect/>
          </a:stretch>
        </p:blipFill>
        <p:spPr bwMode="auto">
          <a:xfrm>
            <a:off x="0" y="0"/>
            <a:ext cx="9310688" cy="6858000"/>
          </a:xfrm>
          <a:prstGeom prst="rect">
            <a:avLst/>
          </a:prstGeom>
          <a:noFill/>
          <a:ln w="9525">
            <a:noFill/>
            <a:miter lim="800000"/>
            <a:headEnd/>
            <a:tailEnd/>
          </a:ln>
        </p:spPr>
      </p:pic>
      <p:sp>
        <p:nvSpPr>
          <p:cNvPr id="3" name="2 Rectángulo"/>
          <p:cNvSpPr/>
          <p:nvPr/>
        </p:nvSpPr>
        <p:spPr>
          <a:xfrm>
            <a:off x="644497" y="428604"/>
            <a:ext cx="4071966" cy="1569660"/>
          </a:xfrm>
          <a:prstGeom prst="rect">
            <a:avLst/>
          </a:prstGeom>
        </p:spPr>
        <p:txBody>
          <a:bodyPr>
            <a:spAutoFit/>
          </a:bodyPr>
          <a:lstStyle/>
          <a:p>
            <a:pPr fontAlgn="auto">
              <a:spcBef>
                <a:spcPts val="0"/>
              </a:spcBef>
              <a:spcAft>
                <a:spcPts val="0"/>
              </a:spcAft>
              <a:defRPr/>
            </a:pPr>
            <a:r>
              <a:rPr lang="es-ES" sz="2400" b="1" dirty="0" err="1">
                <a:solidFill>
                  <a:schemeClr val="bg1"/>
                </a:solidFill>
                <a:effectLst>
                  <a:glow rad="228600">
                    <a:schemeClr val="accent3">
                      <a:satMod val="175000"/>
                      <a:alpha val="40000"/>
                    </a:schemeClr>
                  </a:glow>
                </a:effectLst>
                <a:latin typeface="+mn-lt"/>
                <a:cs typeface="+mn-cs"/>
              </a:rPr>
              <a:t>Wow</a:t>
            </a:r>
            <a:r>
              <a:rPr lang="es-ES" sz="2400" b="1" dirty="0">
                <a:solidFill>
                  <a:schemeClr val="bg1"/>
                </a:solidFill>
                <a:effectLst>
                  <a:glow rad="228600">
                    <a:schemeClr val="accent3">
                      <a:satMod val="175000"/>
                      <a:alpha val="40000"/>
                    </a:schemeClr>
                  </a:glow>
                </a:effectLst>
                <a:latin typeface="+mn-lt"/>
                <a:cs typeface="+mn-cs"/>
              </a:rPr>
              <a:t>, ¡la fuerza que tienen los cocodrilos para impulsarse de esta manera fuera del agua es increíble!</a:t>
            </a:r>
            <a:endParaRPr lang="es-ES" sz="2400" dirty="0">
              <a:solidFill>
                <a:schemeClr val="bg1"/>
              </a:solidFill>
              <a:effectLst>
                <a:glow rad="228600">
                  <a:schemeClr val="accent3">
                    <a:satMod val="175000"/>
                    <a:alpha val="40000"/>
                  </a:schemeClr>
                </a:glow>
              </a:effectLst>
              <a:latin typeface="+mn-lt"/>
              <a:cs typeface="+mn-cs"/>
            </a:endParaRPr>
          </a:p>
        </p:txBody>
      </p:sp>
    </p:spTree>
  </p:cSld>
  <p:clrMapOvr>
    <a:masterClrMapping/>
  </p:clrMapOvr>
  <p:transition spd="slow" advTm="22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0243" name="Picture 2" descr="{keyword}"/>
          <p:cNvPicPr>
            <a:picLocks noChangeAspect="1" noChangeArrowheads="1" noCrop="1"/>
          </p:cNvPicPr>
          <p:nvPr/>
        </p:nvPicPr>
        <p:blipFill>
          <a:blip r:embed="rId3"/>
          <a:srcRect/>
          <a:stretch>
            <a:fillRect/>
          </a:stretch>
        </p:blipFill>
        <p:spPr bwMode="auto">
          <a:xfrm>
            <a:off x="501650" y="0"/>
            <a:ext cx="4872038" cy="6867525"/>
          </a:xfrm>
          <a:prstGeom prst="rect">
            <a:avLst/>
          </a:prstGeom>
          <a:noFill/>
          <a:ln w="9525">
            <a:noFill/>
            <a:miter lim="800000"/>
            <a:headEnd/>
            <a:tailEnd/>
          </a:ln>
        </p:spPr>
      </p:pic>
      <p:sp>
        <p:nvSpPr>
          <p:cNvPr id="3" name="2 Rectángulo"/>
          <p:cNvSpPr/>
          <p:nvPr/>
        </p:nvSpPr>
        <p:spPr>
          <a:xfrm>
            <a:off x="6145223" y="5143512"/>
            <a:ext cx="2710999" cy="1323439"/>
          </a:xfrm>
          <a:prstGeom prst="rect">
            <a:avLst/>
          </a:prstGeom>
        </p:spPr>
        <p:txBody>
          <a:bodyPr wrap="none">
            <a:spAutoFit/>
          </a:bodyPr>
          <a:lstStyle/>
          <a:p>
            <a:pPr algn="ctr" fontAlgn="auto">
              <a:spcBef>
                <a:spcPts val="0"/>
              </a:spcBef>
              <a:spcAft>
                <a:spcPts val="0"/>
              </a:spcAft>
              <a:defRPr/>
            </a:pPr>
            <a:r>
              <a:rPr lang="es-ES" sz="4000" b="1" dirty="0">
                <a:solidFill>
                  <a:schemeClr val="bg1"/>
                </a:solidFill>
                <a:effectLst>
                  <a:glow rad="228600">
                    <a:schemeClr val="accent3">
                      <a:satMod val="175000"/>
                      <a:alpha val="40000"/>
                    </a:schemeClr>
                  </a:glow>
                </a:effectLst>
                <a:latin typeface="+mn-lt"/>
                <a:cs typeface="+mn-cs"/>
              </a:rPr>
              <a:t>La física de </a:t>
            </a:r>
          </a:p>
          <a:p>
            <a:pPr algn="ctr" fontAlgn="auto">
              <a:spcBef>
                <a:spcPts val="0"/>
              </a:spcBef>
              <a:spcAft>
                <a:spcPts val="0"/>
              </a:spcAft>
              <a:defRPr/>
            </a:pPr>
            <a:r>
              <a:rPr lang="es-ES" sz="4000" b="1" dirty="0">
                <a:solidFill>
                  <a:schemeClr val="bg1"/>
                </a:solidFill>
                <a:effectLst>
                  <a:glow rad="228600">
                    <a:schemeClr val="accent3">
                      <a:satMod val="175000"/>
                      <a:alpha val="40000"/>
                    </a:schemeClr>
                  </a:glow>
                </a:effectLst>
                <a:latin typeface="+mn-lt"/>
                <a:cs typeface="+mn-cs"/>
              </a:rPr>
              <a:t>los muelles.</a:t>
            </a:r>
            <a:endParaRPr lang="es-ES" sz="4000" dirty="0">
              <a:solidFill>
                <a:schemeClr val="bg1"/>
              </a:solidFill>
              <a:effectLst>
                <a:glow rad="228600">
                  <a:schemeClr val="accent3">
                    <a:satMod val="175000"/>
                    <a:alpha val="40000"/>
                  </a:schemeClr>
                </a:glow>
              </a:effectLst>
              <a:latin typeface="+mn-lt"/>
              <a:cs typeface="+mn-cs"/>
            </a:endParaRPr>
          </a:p>
        </p:txBody>
      </p:sp>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266" name="Picture 2" descr="{keyword}"/>
          <p:cNvPicPr>
            <a:picLocks noChangeAspect="1" noChangeArrowheads="1" noCrop="1"/>
          </p:cNvPicPr>
          <p:nvPr/>
        </p:nvPicPr>
        <p:blipFill>
          <a:blip r:embed="rId2"/>
          <a:srcRect/>
          <a:stretch>
            <a:fillRect/>
          </a:stretch>
        </p:blipFill>
        <p:spPr bwMode="auto">
          <a:xfrm>
            <a:off x="1573213" y="0"/>
            <a:ext cx="6438900" cy="7429500"/>
          </a:xfrm>
          <a:prstGeom prst="rect">
            <a:avLst/>
          </a:prstGeom>
          <a:noFill/>
          <a:ln w="9525">
            <a:noFill/>
            <a:miter lim="800000"/>
            <a:headEnd/>
            <a:tailEnd/>
          </a:ln>
        </p:spPr>
      </p:pic>
      <p:sp>
        <p:nvSpPr>
          <p:cNvPr id="11267" name="2 Rectángulo"/>
          <p:cNvSpPr>
            <a:spLocks noChangeArrowheads="1"/>
          </p:cNvSpPr>
          <p:nvPr/>
        </p:nvSpPr>
        <p:spPr bwMode="auto">
          <a:xfrm>
            <a:off x="573088" y="571500"/>
            <a:ext cx="1928812" cy="1938338"/>
          </a:xfrm>
          <a:prstGeom prst="rect">
            <a:avLst/>
          </a:prstGeom>
          <a:noFill/>
          <a:ln w="9525">
            <a:noFill/>
            <a:miter lim="800000"/>
            <a:headEnd/>
            <a:tailEnd/>
          </a:ln>
        </p:spPr>
        <p:txBody>
          <a:bodyPr>
            <a:spAutoFit/>
          </a:bodyPr>
          <a:lstStyle/>
          <a:p>
            <a:r>
              <a:rPr lang="es-ES" sz="2400" b="1">
                <a:solidFill>
                  <a:schemeClr val="bg1"/>
                </a:solidFill>
                <a:latin typeface="Calibri" pitchFamily="34" charset="0"/>
              </a:rPr>
              <a:t>El desarrollo embrionario de la cara </a:t>
            </a:r>
          </a:p>
          <a:p>
            <a:r>
              <a:rPr lang="es-ES" sz="2400" b="1">
                <a:solidFill>
                  <a:schemeClr val="bg1"/>
                </a:solidFill>
                <a:latin typeface="Calibri" pitchFamily="34" charset="0"/>
              </a:rPr>
              <a:t>de un feto humano.</a:t>
            </a:r>
            <a:endParaRPr lang="es-ES" sz="2400">
              <a:solidFill>
                <a:schemeClr val="bg1"/>
              </a:solidFill>
              <a:latin typeface="Calibri" pitchFamily="34" charset="0"/>
            </a:endParaRPr>
          </a:p>
        </p:txBody>
      </p:sp>
    </p:spTree>
  </p:cSld>
  <p:clrMapOvr>
    <a:masterClrMapping/>
  </p:clrMapOvr>
  <p:transition spd="slow" advTm="18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asi funcionan las cosas 1">
            <a:hlinkClick r:id="rId2"/>
          </p:cNvPr>
          <p:cNvPicPr>
            <a:picLocks noChangeAspect="1" noChangeArrowheads="1" noCrop="1"/>
          </p:cNvPicPr>
          <p:nvPr/>
        </p:nvPicPr>
        <p:blipFill>
          <a:blip r:embed="rId3"/>
          <a:srcRect/>
          <a:stretch>
            <a:fillRect/>
          </a:stretch>
        </p:blipFill>
        <p:spPr bwMode="auto">
          <a:xfrm>
            <a:off x="0" y="0"/>
            <a:ext cx="9290050" cy="6858000"/>
          </a:xfrm>
          <a:prstGeom prst="rect">
            <a:avLst/>
          </a:prstGeom>
          <a:noFill/>
          <a:ln w="9525">
            <a:noFill/>
            <a:miter lim="800000"/>
            <a:headEnd/>
            <a:tailEnd/>
          </a:ln>
        </p:spPr>
      </p:pic>
      <p:sp>
        <p:nvSpPr>
          <p:cNvPr id="12291" name="2 Rectángulo"/>
          <p:cNvSpPr>
            <a:spLocks noChangeArrowheads="1"/>
          </p:cNvSpPr>
          <p:nvPr/>
        </p:nvSpPr>
        <p:spPr bwMode="auto">
          <a:xfrm>
            <a:off x="287338" y="428625"/>
            <a:ext cx="2928937" cy="1938338"/>
          </a:xfrm>
          <a:prstGeom prst="rect">
            <a:avLst/>
          </a:prstGeom>
          <a:noFill/>
          <a:ln w="9525">
            <a:noFill/>
            <a:miter lim="800000"/>
            <a:headEnd/>
            <a:tailEnd/>
          </a:ln>
        </p:spPr>
        <p:txBody>
          <a:bodyPr>
            <a:spAutoFit/>
          </a:bodyPr>
          <a:lstStyle/>
          <a:p>
            <a:r>
              <a:rPr lang="es-ES" sz="2400" b="1">
                <a:solidFill>
                  <a:schemeClr val="bg1"/>
                </a:solidFill>
                <a:latin typeface="Calibri" pitchFamily="34" charset="0"/>
              </a:rPr>
              <a:t>Así es como una luz blanca se divide en el espectro de colores visibles que nuestro ojo percibe.</a:t>
            </a:r>
            <a:endParaRPr lang="es-ES" sz="2400">
              <a:solidFill>
                <a:schemeClr val="bg1"/>
              </a:solidFill>
              <a:latin typeface="Calibri" pitchFamily="34" charset="0"/>
            </a:endParaRPr>
          </a:p>
        </p:txBody>
      </p:sp>
    </p:spTree>
  </p:cSld>
  <p:clrMapOvr>
    <a:masterClrMapping/>
  </p:clrMapOvr>
  <p:transition spd="slow" advTm="20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asi funcionan las cosas 21"/>
          <p:cNvPicPr>
            <a:picLocks noChangeAspect="1" noChangeArrowheads="1" noCrop="1"/>
          </p:cNvPicPr>
          <p:nvPr/>
        </p:nvPicPr>
        <p:blipFill>
          <a:blip r:embed="rId2"/>
          <a:srcRect/>
          <a:stretch>
            <a:fillRect/>
          </a:stretch>
        </p:blipFill>
        <p:spPr bwMode="auto">
          <a:xfrm>
            <a:off x="0" y="0"/>
            <a:ext cx="9290050" cy="6858000"/>
          </a:xfrm>
          <a:prstGeom prst="rect">
            <a:avLst/>
          </a:prstGeom>
          <a:noFill/>
          <a:ln w="9525">
            <a:noFill/>
            <a:miter lim="800000"/>
            <a:headEnd/>
            <a:tailEnd/>
          </a:ln>
        </p:spPr>
      </p:pic>
      <p:sp>
        <p:nvSpPr>
          <p:cNvPr id="3" name="2 Rectángulo"/>
          <p:cNvSpPr/>
          <p:nvPr/>
        </p:nvSpPr>
        <p:spPr>
          <a:xfrm>
            <a:off x="501621" y="571480"/>
            <a:ext cx="4071966" cy="1200329"/>
          </a:xfrm>
          <a:prstGeom prst="rect">
            <a:avLst/>
          </a:prstGeom>
        </p:spPr>
        <p:txBody>
          <a:bodyPr>
            <a:spAutoFit/>
          </a:bodyPr>
          <a:lstStyle/>
          <a:p>
            <a:pPr fontAlgn="auto">
              <a:spcBef>
                <a:spcPts val="0"/>
              </a:spcBef>
              <a:spcAft>
                <a:spcPts val="0"/>
              </a:spcAft>
              <a:defRPr/>
            </a:pPr>
            <a:r>
              <a:rPr lang="es-ES" sz="2400" b="1" dirty="0">
                <a:solidFill>
                  <a:schemeClr val="bg1"/>
                </a:solidFill>
                <a:effectLst>
                  <a:glow rad="228600">
                    <a:schemeClr val="accent3">
                      <a:satMod val="175000"/>
                      <a:alpha val="40000"/>
                    </a:schemeClr>
                  </a:glow>
                </a:effectLst>
                <a:latin typeface="+mn-lt"/>
                <a:cs typeface="+mn-cs"/>
              </a:rPr>
              <a:t>Con estas maquinas que doblan los pequeños tubos de metal se fabrican las cadenas.</a:t>
            </a:r>
            <a:endParaRPr lang="es-ES" sz="2400" dirty="0">
              <a:solidFill>
                <a:schemeClr val="bg1"/>
              </a:solidFill>
              <a:effectLst>
                <a:glow rad="228600">
                  <a:schemeClr val="accent3">
                    <a:satMod val="175000"/>
                    <a:alpha val="40000"/>
                  </a:schemeClr>
                </a:glow>
              </a:effectLst>
              <a:latin typeface="+mn-lt"/>
              <a:cs typeface="+mn-cs"/>
            </a:endParaRPr>
          </a:p>
        </p:txBody>
      </p:sp>
    </p:spTree>
  </p:cSld>
  <p:clrMapOvr>
    <a:masterClrMapping/>
  </p:clrMapOvr>
  <p:transition spd="slow" advTm="1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4339" name="Picture 2" descr="asi funcionan las cosas 6"/>
          <p:cNvPicPr>
            <a:picLocks noChangeAspect="1" noChangeArrowheads="1" noCrop="1"/>
          </p:cNvPicPr>
          <p:nvPr/>
        </p:nvPicPr>
        <p:blipFill>
          <a:blip r:embed="rId3"/>
          <a:srcRect/>
          <a:stretch>
            <a:fillRect/>
          </a:stretch>
        </p:blipFill>
        <p:spPr bwMode="auto">
          <a:xfrm>
            <a:off x="501650" y="357188"/>
            <a:ext cx="4222750" cy="6124575"/>
          </a:xfrm>
          <a:prstGeom prst="rect">
            <a:avLst/>
          </a:prstGeom>
          <a:noFill/>
          <a:ln w="9525">
            <a:noFill/>
            <a:miter lim="800000"/>
            <a:headEnd/>
            <a:tailEnd/>
          </a:ln>
        </p:spPr>
      </p:pic>
      <p:sp>
        <p:nvSpPr>
          <p:cNvPr id="3" name="2 Rectángulo"/>
          <p:cNvSpPr/>
          <p:nvPr/>
        </p:nvSpPr>
        <p:spPr>
          <a:xfrm>
            <a:off x="5073653" y="3571876"/>
            <a:ext cx="3786214" cy="2677656"/>
          </a:xfrm>
          <a:prstGeom prst="rect">
            <a:avLst/>
          </a:prstGeom>
        </p:spPr>
        <p:txBody>
          <a:bodyPr>
            <a:spAutoFit/>
          </a:bodyPr>
          <a:lstStyle/>
          <a:p>
            <a:pPr fontAlgn="auto">
              <a:spcBef>
                <a:spcPts val="0"/>
              </a:spcBef>
              <a:spcAft>
                <a:spcPts val="0"/>
              </a:spcAft>
              <a:defRPr/>
            </a:pPr>
            <a:r>
              <a:rPr lang="es-ES" sz="2800" b="1" dirty="0">
                <a:solidFill>
                  <a:schemeClr val="bg1"/>
                </a:solidFill>
                <a:effectLst>
                  <a:glow rad="228600">
                    <a:schemeClr val="accent3">
                      <a:satMod val="175000"/>
                      <a:alpha val="40000"/>
                    </a:schemeClr>
                  </a:glow>
                </a:effectLst>
                <a:latin typeface="+mn-lt"/>
                <a:cs typeface="+mn-cs"/>
              </a:rPr>
              <a:t>La lavadora facilitó enormemente la tarea de tener que lavar la ropa en casa. Mira ahora cómo desempeña su labor desde dentro.</a:t>
            </a:r>
            <a:endParaRPr lang="es-ES" sz="2800" dirty="0">
              <a:solidFill>
                <a:schemeClr val="bg1"/>
              </a:solidFill>
              <a:effectLst>
                <a:glow rad="228600">
                  <a:schemeClr val="accent3">
                    <a:satMod val="175000"/>
                    <a:alpha val="40000"/>
                  </a:schemeClr>
                </a:glow>
              </a:effectLst>
              <a:latin typeface="+mn-lt"/>
              <a:cs typeface="+mn-cs"/>
            </a:endParaRPr>
          </a:p>
        </p:txBody>
      </p:sp>
    </p:spTree>
  </p:cSld>
  <p:clrMapOvr>
    <a:masterClrMapping/>
  </p:clrMapOvr>
  <p:transition spd="slow" advTm="2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si funcionan las cosas 20"/>
          <p:cNvPicPr>
            <a:picLocks noChangeAspect="1" noChangeArrowheads="1" noCrop="1"/>
          </p:cNvPicPr>
          <p:nvPr/>
        </p:nvPicPr>
        <p:blipFill>
          <a:blip r:embed="rId2"/>
          <a:srcRect/>
          <a:stretch>
            <a:fillRect/>
          </a:stretch>
        </p:blipFill>
        <p:spPr bwMode="auto">
          <a:xfrm>
            <a:off x="0" y="0"/>
            <a:ext cx="9290050" cy="6858000"/>
          </a:xfrm>
          <a:prstGeom prst="rect">
            <a:avLst/>
          </a:prstGeom>
          <a:noFill/>
          <a:ln w="9525">
            <a:noFill/>
            <a:miter lim="800000"/>
            <a:headEnd/>
            <a:tailEnd/>
          </a:ln>
        </p:spPr>
      </p:pic>
      <p:sp>
        <p:nvSpPr>
          <p:cNvPr id="15363" name="2 Rectángulo"/>
          <p:cNvSpPr>
            <a:spLocks noChangeArrowheads="1"/>
          </p:cNvSpPr>
          <p:nvPr/>
        </p:nvSpPr>
        <p:spPr bwMode="auto">
          <a:xfrm>
            <a:off x="0" y="1595438"/>
            <a:ext cx="2573338" cy="5262562"/>
          </a:xfrm>
          <a:prstGeom prst="rect">
            <a:avLst/>
          </a:prstGeom>
          <a:solidFill>
            <a:srgbClr val="FFFF00">
              <a:alpha val="63921"/>
            </a:srgbClr>
          </a:solidFill>
          <a:ln w="9525">
            <a:noFill/>
            <a:miter lim="800000"/>
            <a:headEnd/>
            <a:tailEnd/>
          </a:ln>
        </p:spPr>
        <p:txBody>
          <a:bodyPr>
            <a:spAutoFit/>
          </a:bodyPr>
          <a:lstStyle/>
          <a:p>
            <a:pPr algn="ctr"/>
            <a:r>
              <a:rPr lang="es-ES" sz="2400" b="1">
                <a:latin typeface="Agency FB" pitchFamily="34" charset="0"/>
              </a:rPr>
              <a:t>¿Conoces la Rueda de Ginebra? Es también conocida como</a:t>
            </a:r>
          </a:p>
          <a:p>
            <a:pPr algn="ctr"/>
            <a:r>
              <a:rPr lang="es-ES" sz="2400" b="1">
                <a:latin typeface="Agency FB" pitchFamily="34" charset="0"/>
              </a:rPr>
              <a:t> Cruz de Malta</a:t>
            </a:r>
          </a:p>
          <a:p>
            <a:pPr algn="ctr"/>
            <a:r>
              <a:rPr lang="es-ES" sz="2400" b="1">
                <a:latin typeface="Agency FB" pitchFamily="34" charset="0"/>
              </a:rPr>
              <a:t> y es la encargada </a:t>
            </a:r>
          </a:p>
          <a:p>
            <a:pPr algn="ctr"/>
            <a:r>
              <a:rPr lang="es-ES" sz="2400" b="1">
                <a:latin typeface="Agency FB" pitchFamily="34" charset="0"/>
              </a:rPr>
              <a:t>de transformar un movimiento continuo en uno pausado. La Rueda de Ginebra se usa bastante en los proyectores de cine, permitiendo que los fotogramas avancen uno por uno.</a:t>
            </a:r>
            <a:endParaRPr lang="es-ES" sz="2400">
              <a:latin typeface="Agency FB" pitchFamily="34" charset="0"/>
            </a:endParaRPr>
          </a:p>
        </p:txBody>
      </p:sp>
    </p:spTree>
  </p:cSld>
  <p:clrMapOvr>
    <a:masterClrMapping/>
  </p:clrMapOvr>
  <p:transition spd="slow" advTm="30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si funcionan las cosas 19"/>
          <p:cNvPicPr>
            <a:picLocks noChangeAspect="1" noChangeArrowheads="1" noCrop="1"/>
          </p:cNvPicPr>
          <p:nvPr/>
        </p:nvPicPr>
        <p:blipFill>
          <a:blip r:embed="rId2"/>
          <a:srcRect/>
          <a:stretch>
            <a:fillRect/>
          </a:stretch>
        </p:blipFill>
        <p:spPr bwMode="auto">
          <a:xfrm>
            <a:off x="-212725" y="0"/>
            <a:ext cx="9502775" cy="7185025"/>
          </a:xfrm>
          <a:prstGeom prst="rect">
            <a:avLst/>
          </a:prstGeom>
          <a:noFill/>
          <a:ln w="9525">
            <a:noFill/>
            <a:miter lim="800000"/>
            <a:headEnd/>
            <a:tailEnd/>
          </a:ln>
        </p:spPr>
      </p:pic>
      <p:sp>
        <p:nvSpPr>
          <p:cNvPr id="3" name="2 Rectángulo"/>
          <p:cNvSpPr/>
          <p:nvPr/>
        </p:nvSpPr>
        <p:spPr>
          <a:xfrm>
            <a:off x="430183" y="5288340"/>
            <a:ext cx="5857916" cy="1569660"/>
          </a:xfrm>
          <a:prstGeom prst="rect">
            <a:avLst/>
          </a:prstGeom>
        </p:spPr>
        <p:txBody>
          <a:bodyPr>
            <a:spAutoFit/>
          </a:bodyPr>
          <a:lstStyle/>
          <a:p>
            <a:pPr fontAlgn="auto">
              <a:spcBef>
                <a:spcPts val="0"/>
              </a:spcBef>
              <a:spcAft>
                <a:spcPts val="0"/>
              </a:spcAft>
              <a:defRPr/>
            </a:pPr>
            <a:r>
              <a:rPr lang="es-ES" sz="2400" b="1" dirty="0">
                <a:effectLst>
                  <a:glow rad="228600">
                    <a:schemeClr val="accent3">
                      <a:satMod val="175000"/>
                      <a:alpha val="40000"/>
                    </a:schemeClr>
                  </a:glow>
                </a:effectLst>
                <a:latin typeface="+mn-lt"/>
                <a:cs typeface="+mn-cs"/>
              </a:rPr>
              <a:t>El fusil de asalto AK-47 es, posiblemente, el más utilizado en los conflictos bélicos a lo largo del siglo XX. Su modo de funcionamiento es el siguiente.</a:t>
            </a:r>
            <a:endParaRPr lang="es-ES" sz="2400" dirty="0">
              <a:effectLst>
                <a:glow rad="228600">
                  <a:schemeClr val="accent3">
                    <a:satMod val="175000"/>
                    <a:alpha val="40000"/>
                  </a:schemeClr>
                </a:glow>
              </a:effectLst>
              <a:latin typeface="+mn-lt"/>
              <a:cs typeface="+mn-cs"/>
            </a:endParaRPr>
          </a:p>
        </p:txBody>
      </p:sp>
    </p:spTree>
  </p:cSld>
  <p:clrMapOvr>
    <a:masterClrMapping/>
  </p:clrMapOvr>
  <p:transition spd="slow" advTm="2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si funcionan las cosas 18"/>
          <p:cNvPicPr>
            <a:picLocks noChangeAspect="1" noChangeArrowheads="1" noCrop="1"/>
          </p:cNvPicPr>
          <p:nvPr/>
        </p:nvPicPr>
        <p:blipFill>
          <a:blip r:embed="rId2"/>
          <a:srcRect/>
          <a:stretch>
            <a:fillRect/>
          </a:stretch>
        </p:blipFill>
        <p:spPr bwMode="auto">
          <a:xfrm>
            <a:off x="0" y="0"/>
            <a:ext cx="9290050" cy="6858000"/>
          </a:xfrm>
          <a:prstGeom prst="rect">
            <a:avLst/>
          </a:prstGeom>
          <a:noFill/>
          <a:ln w="9525">
            <a:noFill/>
            <a:miter lim="800000"/>
            <a:headEnd/>
            <a:tailEnd/>
          </a:ln>
        </p:spPr>
      </p:pic>
      <p:sp>
        <p:nvSpPr>
          <p:cNvPr id="3" name="2 Rectángulo"/>
          <p:cNvSpPr/>
          <p:nvPr/>
        </p:nvSpPr>
        <p:spPr>
          <a:xfrm>
            <a:off x="287307" y="285728"/>
            <a:ext cx="2859075" cy="4401205"/>
          </a:xfrm>
          <a:prstGeom prst="rect">
            <a:avLst/>
          </a:prstGeom>
        </p:spPr>
        <p:txBody>
          <a:bodyPr>
            <a:spAutoFit/>
          </a:bodyPr>
          <a:lstStyle/>
          <a:p>
            <a:pPr fontAlgn="auto">
              <a:spcBef>
                <a:spcPts val="0"/>
              </a:spcBef>
              <a:spcAft>
                <a:spcPts val="0"/>
              </a:spcAft>
              <a:defRPr/>
            </a:pPr>
            <a:r>
              <a:rPr lang="es-ES" sz="2800" b="1" dirty="0">
                <a:effectLst>
                  <a:glow rad="228600">
                    <a:schemeClr val="accent3">
                      <a:satMod val="175000"/>
                      <a:alpha val="40000"/>
                    </a:schemeClr>
                  </a:glow>
                </a:effectLst>
                <a:latin typeface="Agency FB" pitchFamily="34" charset="0"/>
                <a:cs typeface="+mn-cs"/>
              </a:rPr>
              <a:t>Cuando quitas el seguro de una granada de mano un pequeño martillo golpea un encendedor que prende una mecha que a su vez es la encargada de detonar la pólvora </a:t>
            </a:r>
          </a:p>
          <a:p>
            <a:pPr fontAlgn="auto">
              <a:spcBef>
                <a:spcPts val="0"/>
              </a:spcBef>
              <a:spcAft>
                <a:spcPts val="0"/>
              </a:spcAft>
              <a:defRPr/>
            </a:pPr>
            <a:r>
              <a:rPr lang="es-ES" sz="2800" b="1" dirty="0">
                <a:effectLst>
                  <a:glow rad="228600">
                    <a:schemeClr val="accent3">
                      <a:satMod val="175000"/>
                      <a:alpha val="40000"/>
                    </a:schemeClr>
                  </a:glow>
                </a:effectLst>
                <a:latin typeface="Agency FB" pitchFamily="34" charset="0"/>
                <a:cs typeface="+mn-cs"/>
              </a:rPr>
              <a:t>de su interior.</a:t>
            </a:r>
            <a:endParaRPr lang="es-ES" sz="2800" dirty="0">
              <a:effectLst>
                <a:glow rad="228600">
                  <a:schemeClr val="accent3">
                    <a:satMod val="175000"/>
                    <a:alpha val="40000"/>
                  </a:schemeClr>
                </a:glow>
              </a:effectLst>
              <a:latin typeface="Agency FB" pitchFamily="34" charset="0"/>
              <a:cs typeface="+mn-cs"/>
            </a:endParaRPr>
          </a:p>
        </p:txBody>
      </p:sp>
    </p:spTree>
  </p:cSld>
  <p:clrMapOvr>
    <a:masterClrMapping/>
  </p:clrMapOvr>
  <p:transition spd="slow" advTm="21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4" name="Rectangle 1">
            <a:hlinkClick r:id="rId2"/>
          </p:cNvPr>
          <p:cNvSpPr>
            <a:spLocks noChangeArrowheads="1"/>
          </p:cNvSpPr>
          <p:nvPr/>
        </p:nvSpPr>
        <p:spPr bwMode="auto">
          <a:xfrm>
            <a:off x="0" y="0"/>
            <a:ext cx="9290050" cy="369888"/>
          </a:xfrm>
          <a:prstGeom prst="rect">
            <a:avLst/>
          </a:prstGeom>
          <a:noFill/>
          <a:ln w="9525">
            <a:noFill/>
            <a:miter lim="800000"/>
            <a:headEnd/>
            <a:tailEnd/>
          </a:ln>
        </p:spPr>
        <p:txBody>
          <a:bodyPr anchor="ctr">
            <a:spAutoFit/>
          </a:bodyPr>
          <a:lstStyle/>
          <a:p>
            <a:endParaRPr lang="es-ES"/>
          </a:p>
        </p:txBody>
      </p:sp>
      <p:sp>
        <p:nvSpPr>
          <p:cNvPr id="18435" name="Rectangle 2">
            <a:hlinkClick r:id="rId2"/>
          </p:cNvPr>
          <p:cNvSpPr>
            <a:spLocks noChangeArrowheads="1"/>
          </p:cNvSpPr>
          <p:nvPr/>
        </p:nvSpPr>
        <p:spPr bwMode="auto">
          <a:xfrm>
            <a:off x="0" y="0"/>
            <a:ext cx="9290050" cy="369888"/>
          </a:xfrm>
          <a:prstGeom prst="rect">
            <a:avLst/>
          </a:prstGeom>
          <a:noFill/>
          <a:ln w="9525">
            <a:noFill/>
            <a:miter lim="800000"/>
            <a:headEnd/>
            <a:tailEnd/>
          </a:ln>
        </p:spPr>
        <p:txBody>
          <a:bodyPr anchor="ctr">
            <a:spAutoFit/>
          </a:bodyPr>
          <a:lstStyle/>
          <a:p>
            <a:endParaRPr lang="es-ES"/>
          </a:p>
        </p:txBody>
      </p:sp>
      <p:pic>
        <p:nvPicPr>
          <p:cNvPr id="18436" name="Picture 4" descr="asi funcionan las cosas 5"/>
          <p:cNvPicPr>
            <a:picLocks noChangeAspect="1" noChangeArrowheads="1" noCrop="1"/>
          </p:cNvPicPr>
          <p:nvPr/>
        </p:nvPicPr>
        <p:blipFill>
          <a:blip r:embed="rId3"/>
          <a:srcRect/>
          <a:stretch>
            <a:fillRect/>
          </a:stretch>
        </p:blipFill>
        <p:spPr bwMode="auto">
          <a:xfrm>
            <a:off x="1430338" y="0"/>
            <a:ext cx="6729412" cy="6858000"/>
          </a:xfrm>
          <a:prstGeom prst="rect">
            <a:avLst/>
          </a:prstGeom>
          <a:noFill/>
          <a:ln w="9525">
            <a:noFill/>
            <a:miter lim="800000"/>
            <a:headEnd/>
            <a:tailEnd/>
          </a:ln>
        </p:spPr>
      </p:pic>
      <p:sp>
        <p:nvSpPr>
          <p:cNvPr id="18437" name="6 Rectángulo"/>
          <p:cNvSpPr>
            <a:spLocks noChangeArrowheads="1"/>
          </p:cNvSpPr>
          <p:nvPr/>
        </p:nvSpPr>
        <p:spPr bwMode="auto">
          <a:xfrm>
            <a:off x="287338" y="571500"/>
            <a:ext cx="2214562" cy="5632450"/>
          </a:xfrm>
          <a:prstGeom prst="rect">
            <a:avLst/>
          </a:prstGeom>
          <a:noFill/>
          <a:ln w="9525">
            <a:noFill/>
            <a:miter lim="800000"/>
            <a:headEnd/>
            <a:tailEnd/>
          </a:ln>
        </p:spPr>
        <p:txBody>
          <a:bodyPr>
            <a:spAutoFit/>
          </a:bodyPr>
          <a:lstStyle/>
          <a:p>
            <a:r>
              <a:rPr lang="es-ES" sz="2400" b="1">
                <a:solidFill>
                  <a:schemeClr val="bg1"/>
                </a:solidFill>
                <a:latin typeface="Calibri" pitchFamily="34" charset="0"/>
              </a:rPr>
              <a:t>Aquí vemos el funcionamiento de un motor radial. Estos motores se caracterizan </a:t>
            </a:r>
          </a:p>
          <a:p>
            <a:r>
              <a:rPr lang="es-ES" sz="2400" b="1">
                <a:solidFill>
                  <a:schemeClr val="bg1"/>
                </a:solidFill>
                <a:latin typeface="Calibri" pitchFamily="34" charset="0"/>
              </a:rPr>
              <a:t>por la ubicación de los cilindros respecto a su centro. Dicho sistema es muy utilizado como motor para las hélices de los aviones.</a:t>
            </a:r>
            <a:endParaRPr lang="es-ES" sz="2400">
              <a:solidFill>
                <a:schemeClr val="bg1"/>
              </a:solidFill>
              <a:latin typeface="Calibri" pitchFamily="34" charset="0"/>
            </a:endParaRPr>
          </a:p>
        </p:txBody>
      </p:sp>
    </p:spTree>
  </p:cSld>
  <p:clrMapOvr>
    <a:masterClrMapping/>
  </p:clrMapOvr>
  <p:transition spd="slow" advTm="21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asi funcionan las cosas 4"/>
          <p:cNvPicPr>
            <a:picLocks noChangeAspect="1" noChangeArrowheads="1" noCrop="1"/>
          </p:cNvPicPr>
          <p:nvPr/>
        </p:nvPicPr>
        <p:blipFill>
          <a:blip r:embed="rId2"/>
          <a:srcRect/>
          <a:stretch>
            <a:fillRect/>
          </a:stretch>
        </p:blipFill>
        <p:spPr bwMode="auto">
          <a:xfrm>
            <a:off x="0" y="0"/>
            <a:ext cx="9290050" cy="6858000"/>
          </a:xfrm>
          <a:prstGeom prst="rect">
            <a:avLst/>
          </a:prstGeom>
          <a:noFill/>
          <a:ln w="9525">
            <a:noFill/>
            <a:miter lim="800000"/>
            <a:headEnd/>
            <a:tailEnd/>
          </a:ln>
        </p:spPr>
      </p:pic>
      <p:sp>
        <p:nvSpPr>
          <p:cNvPr id="3" name="2 Rectángulo"/>
          <p:cNvSpPr/>
          <p:nvPr/>
        </p:nvSpPr>
        <p:spPr>
          <a:xfrm>
            <a:off x="5216528" y="285728"/>
            <a:ext cx="4073521" cy="1569660"/>
          </a:xfrm>
          <a:prstGeom prst="rect">
            <a:avLst/>
          </a:prstGeom>
        </p:spPr>
        <p:txBody>
          <a:bodyPr>
            <a:spAutoFit/>
          </a:bodyPr>
          <a:lstStyle/>
          <a:p>
            <a:pPr algn="ctr" fontAlgn="auto">
              <a:spcBef>
                <a:spcPts val="0"/>
              </a:spcBef>
              <a:spcAft>
                <a:spcPts val="0"/>
              </a:spcAft>
              <a:defRPr/>
            </a:pPr>
            <a:r>
              <a:rPr lang="es-ES" sz="2400" b="1" dirty="0">
                <a:solidFill>
                  <a:schemeClr val="bg1"/>
                </a:solidFill>
                <a:effectLst>
                  <a:glow rad="228600">
                    <a:schemeClr val="accent3">
                      <a:satMod val="175000"/>
                      <a:alpha val="40000"/>
                    </a:schemeClr>
                  </a:glow>
                </a:effectLst>
                <a:latin typeface="+mn-lt"/>
                <a:cs typeface="+mn-cs"/>
              </a:rPr>
              <a:t>¿Nunca te habías preguntado quién se encarga de enrollar los cucuruchos de helado? pues aquí tienes la respuesta.</a:t>
            </a:r>
            <a:endParaRPr lang="es-ES" sz="2400" dirty="0">
              <a:solidFill>
                <a:schemeClr val="bg1"/>
              </a:solidFill>
              <a:effectLst>
                <a:glow rad="228600">
                  <a:schemeClr val="accent3">
                    <a:satMod val="175000"/>
                    <a:alpha val="40000"/>
                  </a:schemeClr>
                </a:glow>
              </a:effectLst>
              <a:latin typeface="+mn-lt"/>
              <a:cs typeface="+mn-cs"/>
            </a:endParaRPr>
          </a:p>
        </p:txBody>
      </p:sp>
    </p:spTree>
  </p:cSld>
  <p:clrMapOvr>
    <a:masterClrMapping/>
  </p:clrMapOvr>
  <p:transition spd="slow" advTm="20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569949" y="0"/>
            <a:ext cx="9859999" cy="6858000"/>
          </a:xfrm>
          <a:prstGeom prst="rect">
            <a:avLst/>
          </a:prstGeom>
          <a:noFill/>
        </p:spPr>
      </p:pic>
      <p:pic>
        <p:nvPicPr>
          <p:cNvPr id="20483" name="Picture 2" descr="asi funcionan las cosas 14"/>
          <p:cNvPicPr>
            <a:picLocks noChangeAspect="1" noChangeArrowheads="1" noCrop="1"/>
          </p:cNvPicPr>
          <p:nvPr/>
        </p:nvPicPr>
        <p:blipFill>
          <a:blip r:embed="rId3"/>
          <a:srcRect/>
          <a:stretch>
            <a:fillRect/>
          </a:stretch>
        </p:blipFill>
        <p:spPr bwMode="auto">
          <a:xfrm>
            <a:off x="430213" y="214313"/>
            <a:ext cx="6243637" cy="6286500"/>
          </a:xfrm>
          <a:prstGeom prst="rect">
            <a:avLst/>
          </a:prstGeom>
          <a:noFill/>
          <a:ln w="9525">
            <a:noFill/>
            <a:miter lim="800000"/>
            <a:headEnd/>
            <a:tailEnd/>
          </a:ln>
        </p:spPr>
      </p:pic>
      <p:sp>
        <p:nvSpPr>
          <p:cNvPr id="3" name="2 Rectángulo"/>
          <p:cNvSpPr/>
          <p:nvPr/>
        </p:nvSpPr>
        <p:spPr>
          <a:xfrm>
            <a:off x="6968510" y="2571744"/>
            <a:ext cx="2105671" cy="3785652"/>
          </a:xfrm>
          <a:prstGeom prst="rect">
            <a:avLst/>
          </a:prstGeom>
        </p:spPr>
        <p:txBody>
          <a:bodyPr>
            <a:spAutoFit/>
          </a:bodyPr>
          <a:lstStyle/>
          <a:p>
            <a:pPr algn="ctr" fontAlgn="auto">
              <a:spcBef>
                <a:spcPts val="0"/>
              </a:spcBef>
              <a:spcAft>
                <a:spcPts val="0"/>
              </a:spcAft>
              <a:defRPr/>
            </a:pPr>
            <a:r>
              <a:rPr lang="es-ES" sz="2400" b="1" dirty="0">
                <a:solidFill>
                  <a:schemeClr val="bg1"/>
                </a:solidFill>
                <a:effectLst>
                  <a:glow rad="228600">
                    <a:schemeClr val="accent3">
                      <a:satMod val="175000"/>
                      <a:alpha val="40000"/>
                    </a:schemeClr>
                  </a:glow>
                </a:effectLst>
                <a:latin typeface="+mn-lt"/>
                <a:cs typeface="+mn-cs"/>
              </a:rPr>
              <a:t>Ahora sabes como se separan las distintas monedas que introduces en las maquinas expendedoras y no, no es por peso</a:t>
            </a:r>
            <a:r>
              <a:rPr lang="es-ES" b="1" dirty="0">
                <a:solidFill>
                  <a:schemeClr val="bg1"/>
                </a:solidFill>
                <a:effectLst>
                  <a:glow rad="228600">
                    <a:schemeClr val="accent3">
                      <a:satMod val="175000"/>
                      <a:alpha val="40000"/>
                    </a:schemeClr>
                  </a:glow>
                </a:effectLst>
                <a:latin typeface="+mn-lt"/>
                <a:cs typeface="+mn-cs"/>
              </a:rPr>
              <a:t>.</a:t>
            </a:r>
            <a:endParaRPr lang="es-ES" dirty="0">
              <a:solidFill>
                <a:schemeClr val="bg1"/>
              </a:solidFill>
              <a:effectLst>
                <a:glow rad="228600">
                  <a:schemeClr val="accent3">
                    <a:satMod val="175000"/>
                    <a:alpha val="40000"/>
                  </a:schemeClr>
                </a:glow>
              </a:effectLst>
              <a:latin typeface="+mn-lt"/>
              <a:cs typeface="+mn-cs"/>
            </a:endParaRPr>
          </a:p>
        </p:txBody>
      </p:sp>
    </p:spTree>
  </p:cSld>
  <p:clrMapOvr>
    <a:masterClrMapping/>
  </p:clrMapOvr>
  <p:transition spd="slow"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keyword}"/>
          <p:cNvPicPr>
            <a:picLocks noChangeAspect="1" noChangeArrowheads="1" noCrop="1"/>
          </p:cNvPicPr>
          <p:nvPr/>
        </p:nvPicPr>
        <p:blipFill>
          <a:blip r:embed="rId2"/>
          <a:srcRect/>
          <a:stretch>
            <a:fillRect/>
          </a:stretch>
        </p:blipFill>
        <p:spPr bwMode="auto">
          <a:xfrm>
            <a:off x="0" y="0"/>
            <a:ext cx="9437688" cy="6858000"/>
          </a:xfrm>
          <a:prstGeom prst="rect">
            <a:avLst/>
          </a:prstGeom>
          <a:noFill/>
          <a:ln w="9525">
            <a:noFill/>
            <a:miter lim="800000"/>
            <a:headEnd/>
            <a:tailEnd/>
          </a:ln>
        </p:spPr>
      </p:pic>
      <p:sp>
        <p:nvSpPr>
          <p:cNvPr id="21507" name="2 Rectángulo"/>
          <p:cNvSpPr>
            <a:spLocks noChangeArrowheads="1"/>
          </p:cNvSpPr>
          <p:nvPr/>
        </p:nvSpPr>
        <p:spPr bwMode="auto">
          <a:xfrm>
            <a:off x="644525" y="500063"/>
            <a:ext cx="3286125" cy="1938337"/>
          </a:xfrm>
          <a:prstGeom prst="rect">
            <a:avLst/>
          </a:prstGeom>
          <a:noFill/>
          <a:ln w="9525">
            <a:noFill/>
            <a:miter lim="800000"/>
            <a:headEnd/>
            <a:tailEnd/>
          </a:ln>
        </p:spPr>
        <p:txBody>
          <a:bodyPr>
            <a:spAutoFit/>
          </a:bodyPr>
          <a:lstStyle/>
          <a:p>
            <a:r>
              <a:rPr lang="es-ES" sz="2400" b="1">
                <a:solidFill>
                  <a:schemeClr val="bg1"/>
                </a:solidFill>
                <a:latin typeface="Calibri" pitchFamily="34" charset="0"/>
              </a:rPr>
              <a:t>Cuando los perros beben agua hacen un pequeño cuenco con su lengua para poder ingerir más cantidad.</a:t>
            </a:r>
            <a:endParaRPr lang="es-ES" sz="2400">
              <a:solidFill>
                <a:schemeClr val="bg1"/>
              </a:solidFill>
              <a:latin typeface="Calibri" pitchFamily="34" charset="0"/>
            </a:endParaRPr>
          </a:p>
        </p:txBody>
      </p:sp>
    </p:spTree>
  </p:cSld>
  <p:clrMapOvr>
    <a:masterClrMapping/>
  </p:clrMapOvr>
  <p:transition spd="slow" advTm="23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sp>
        <p:nvSpPr>
          <p:cNvPr id="2" name="1 Rectángulo"/>
          <p:cNvSpPr/>
          <p:nvPr/>
        </p:nvSpPr>
        <p:spPr>
          <a:xfrm>
            <a:off x="2311803" y="1500175"/>
            <a:ext cx="4643080" cy="4247317"/>
          </a:xfrm>
          <a:prstGeom prst="rect">
            <a:avLst/>
          </a:prstGeom>
        </p:spPr>
        <p:txBody>
          <a:bodyPr>
            <a:spAutoFit/>
          </a:bodyPr>
          <a:lstStyle/>
          <a:p>
            <a:pPr algn="ctr" fontAlgn="auto">
              <a:spcBef>
                <a:spcPts val="0"/>
              </a:spcBef>
              <a:spcAft>
                <a:spcPts val="0"/>
              </a:spcAft>
              <a:defRPr/>
            </a:pPr>
            <a:r>
              <a:rPr lang="es-ES" sz="5400" b="1" dirty="0">
                <a:solidFill>
                  <a:schemeClr val="bg1"/>
                </a:solidFill>
                <a:effectLst>
                  <a:glow rad="228600">
                    <a:schemeClr val="accent3">
                      <a:satMod val="175000"/>
                      <a:alpha val="40000"/>
                    </a:schemeClr>
                  </a:glow>
                </a:effectLst>
                <a:latin typeface="+mn-lt"/>
                <a:cs typeface="+mn-cs"/>
              </a:rPr>
              <a:t>Espero que te hayan gustado y que hayas aprendido algo nuevo.</a:t>
            </a:r>
            <a:endParaRPr lang="es-ES" sz="5400" dirty="0">
              <a:solidFill>
                <a:schemeClr val="bg1"/>
              </a:solidFill>
              <a:effectLst>
                <a:glow rad="228600">
                  <a:schemeClr val="accent3">
                    <a:satMod val="175000"/>
                    <a:alpha val="40000"/>
                  </a:schemeClr>
                </a:glow>
              </a:effectLst>
              <a:latin typeface="+mn-lt"/>
              <a:cs typeface="+mn-cs"/>
            </a:endParaRPr>
          </a:p>
        </p:txBody>
      </p:sp>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23555" name="Image 2" descr="swirlrainbw3.gif"/>
          <p:cNvPicPr>
            <a:picLocks noChangeAspect="1"/>
          </p:cNvPicPr>
          <p:nvPr/>
        </p:nvPicPr>
        <p:blipFill>
          <a:blip r:embed="rId3"/>
          <a:srcRect/>
          <a:stretch>
            <a:fillRect/>
          </a:stretch>
        </p:blipFill>
        <p:spPr bwMode="auto">
          <a:xfrm rot="5400000">
            <a:off x="-3393281" y="3393281"/>
            <a:ext cx="6858000" cy="71438"/>
          </a:xfrm>
          <a:prstGeom prst="rect">
            <a:avLst/>
          </a:prstGeom>
          <a:noFill/>
          <a:ln w="9525">
            <a:noFill/>
            <a:miter lim="800000"/>
            <a:headEnd/>
            <a:tailEnd/>
          </a:ln>
        </p:spPr>
      </p:pic>
      <p:pic>
        <p:nvPicPr>
          <p:cNvPr id="23556" name="Image 2" descr="swirlrainbw3.gif"/>
          <p:cNvPicPr>
            <a:picLocks noChangeAspect="1"/>
          </p:cNvPicPr>
          <p:nvPr/>
        </p:nvPicPr>
        <p:blipFill>
          <a:blip r:embed="rId3"/>
          <a:srcRect/>
          <a:stretch>
            <a:fillRect/>
          </a:stretch>
        </p:blipFill>
        <p:spPr bwMode="auto">
          <a:xfrm rot="5400000">
            <a:off x="5825332" y="3393281"/>
            <a:ext cx="6858000" cy="71437"/>
          </a:xfrm>
          <a:prstGeom prst="rect">
            <a:avLst/>
          </a:prstGeom>
          <a:noFill/>
          <a:ln w="9525">
            <a:noFill/>
            <a:miter lim="800000"/>
            <a:headEnd/>
            <a:tailEnd/>
          </a:ln>
        </p:spPr>
      </p:pic>
      <p:pic>
        <p:nvPicPr>
          <p:cNvPr id="23557" name="Image 2" descr="swirlrainbw3.gif"/>
          <p:cNvPicPr>
            <a:picLocks noChangeAspect="1"/>
          </p:cNvPicPr>
          <p:nvPr/>
        </p:nvPicPr>
        <p:blipFill>
          <a:blip r:embed="rId3"/>
          <a:srcRect/>
          <a:stretch>
            <a:fillRect/>
          </a:stretch>
        </p:blipFill>
        <p:spPr bwMode="auto">
          <a:xfrm rot="10800000">
            <a:off x="0" y="0"/>
            <a:ext cx="9290050" cy="69850"/>
          </a:xfrm>
          <a:prstGeom prst="rect">
            <a:avLst/>
          </a:prstGeom>
          <a:noFill/>
          <a:ln w="9525">
            <a:noFill/>
            <a:miter lim="800000"/>
            <a:headEnd/>
            <a:tailEnd/>
          </a:ln>
        </p:spPr>
      </p:pic>
      <p:pic>
        <p:nvPicPr>
          <p:cNvPr id="23558" name="Image 2" descr="swirlrainbw3.gif"/>
          <p:cNvPicPr>
            <a:picLocks noChangeAspect="1"/>
          </p:cNvPicPr>
          <p:nvPr/>
        </p:nvPicPr>
        <p:blipFill>
          <a:blip r:embed="rId3"/>
          <a:srcRect/>
          <a:stretch>
            <a:fillRect/>
          </a:stretch>
        </p:blipFill>
        <p:spPr bwMode="auto">
          <a:xfrm rot="10800000">
            <a:off x="0" y="6783388"/>
            <a:ext cx="9290050" cy="74612"/>
          </a:xfrm>
          <a:prstGeom prst="rect">
            <a:avLst/>
          </a:prstGeom>
          <a:noFill/>
          <a:ln w="9525">
            <a:noFill/>
            <a:miter lim="800000"/>
            <a:headEnd/>
            <a:tailEnd/>
          </a:ln>
        </p:spPr>
      </p:pic>
      <p:pic>
        <p:nvPicPr>
          <p:cNvPr id="23559" name="Picture 2" descr="CARA"/>
          <p:cNvPicPr>
            <a:picLocks noChangeAspect="1" noChangeArrowheads="1"/>
          </p:cNvPicPr>
          <p:nvPr/>
        </p:nvPicPr>
        <p:blipFill>
          <a:blip r:embed="rId4"/>
          <a:srcRect/>
          <a:stretch>
            <a:fillRect/>
          </a:stretch>
        </p:blipFill>
        <p:spPr bwMode="auto">
          <a:xfrm>
            <a:off x="558800" y="5803900"/>
            <a:ext cx="611188" cy="684213"/>
          </a:xfrm>
          <a:prstGeom prst="rect">
            <a:avLst/>
          </a:prstGeom>
          <a:noFill/>
          <a:ln w="38100">
            <a:solidFill>
              <a:srgbClr val="1CDEF8"/>
            </a:solidFill>
            <a:miter lim="800000"/>
            <a:headEnd/>
            <a:tailEnd/>
          </a:ln>
        </p:spPr>
      </p:pic>
      <p:sp>
        <p:nvSpPr>
          <p:cNvPr id="19" name="18 Rectángulo"/>
          <p:cNvSpPr/>
          <p:nvPr/>
        </p:nvSpPr>
        <p:spPr>
          <a:xfrm>
            <a:off x="2011363" y="4572000"/>
            <a:ext cx="2735262" cy="1017588"/>
          </a:xfrm>
          <a:prstGeom prst="rect">
            <a:avLst/>
          </a:prstGeom>
        </p:spPr>
        <p:txBody>
          <a:bodyPr lIns="77777" tIns="38889" rIns="77777" bIns="38889">
            <a:spAutoFit/>
          </a:bodyPr>
          <a:lstStyle/>
          <a:p>
            <a:pPr algn="ctr" fontAlgn="auto">
              <a:spcBef>
                <a:spcPts val="0"/>
              </a:spcBef>
              <a:spcAft>
                <a:spcPts val="0"/>
              </a:spcAft>
              <a:defRPr/>
            </a:pP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654050" y="501650"/>
            <a:ext cx="2846388" cy="3146425"/>
          </a:xfrm>
          <a:prstGeom prst="rect">
            <a:avLst/>
          </a:prstGeom>
        </p:spPr>
        <p:txBody>
          <a:bodyPr wrap="none" fromWordArt="1">
            <a:prstTxWarp prst="textPlain">
              <a:avLst>
                <a:gd name="adj" fmla="val 46222"/>
              </a:avLst>
            </a:prstTxWarp>
          </a:bodyPr>
          <a:lstStyle/>
          <a:p>
            <a:pPr algn="ctr"/>
            <a:r>
              <a:rPr lang="es-ES" sz="31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UN FUERTE </a:t>
            </a:r>
          </a:p>
          <a:p>
            <a:pPr algn="ctr"/>
            <a:r>
              <a:rPr lang="es-ES" sz="31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ABRAZO,</a:t>
            </a:r>
          </a:p>
          <a:p>
            <a:pPr algn="ctr"/>
            <a:r>
              <a:rPr lang="es-ES" sz="31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QUE TENGAS</a:t>
            </a:r>
          </a:p>
          <a:p>
            <a:pPr algn="ctr"/>
            <a:r>
              <a:rPr lang="es-ES" sz="3100" kern="10">
                <a:ln w="19050">
                  <a:solidFill>
                    <a:srgbClr val="0000FF"/>
                  </a:solidFill>
                  <a:round/>
                  <a:headEnd/>
                  <a:tailEnd/>
                </a:ln>
                <a:solidFill>
                  <a:srgbClr val="FFFF00"/>
                </a:solidFill>
                <a:effectLst>
                  <a:outerShdw dist="35921" dir="2700000" algn="ctr" rotWithShape="0">
                    <a:srgbClr val="990000"/>
                  </a:outerShdw>
                </a:effectLst>
                <a:latin typeface="Rockwell Extra Bold"/>
              </a:rPr>
              <a:t> UN BUEN DIA</a:t>
            </a:r>
          </a:p>
          <a:p>
            <a:pPr algn="ctr"/>
            <a:endParaRPr lang="es-ES" sz="3100" kern="10">
              <a:ln w="19050">
                <a:solidFill>
                  <a:srgbClr val="0000FF"/>
                </a:solidFill>
                <a:round/>
                <a:headEnd/>
                <a:tailEnd/>
              </a:ln>
              <a:solidFill>
                <a:srgbClr val="FFFF00"/>
              </a:solidFill>
              <a:effectLst>
                <a:outerShdw dist="35921" dir="2700000" algn="ctr" rotWithShape="0">
                  <a:srgbClr val="990000"/>
                </a:outerShdw>
              </a:effectLst>
              <a:latin typeface="Rockwell Extra Bold"/>
            </a:endParaRPr>
          </a:p>
        </p:txBody>
      </p:sp>
      <p:sp>
        <p:nvSpPr>
          <p:cNvPr id="12" name="Text Box 3"/>
          <p:cNvSpPr txBox="1">
            <a:spLocks noChangeArrowheads="1"/>
          </p:cNvSpPr>
          <p:nvPr/>
        </p:nvSpPr>
        <p:spPr bwMode="auto">
          <a:xfrm>
            <a:off x="5410586" y="0"/>
            <a:ext cx="3554072" cy="5345887"/>
          </a:xfrm>
          <a:prstGeom prst="rect">
            <a:avLst/>
          </a:prstGeom>
          <a:noFill/>
          <a:ln w="38100">
            <a:noFill/>
            <a:miter lim="800000"/>
            <a:headEnd/>
            <a:tailEnd/>
          </a:ln>
          <a:effectLst/>
        </p:spPr>
        <p:txBody>
          <a:bodyPr lIns="97346" tIns="48673" rIns="97346" bIns="48673">
            <a:spAutoFit/>
          </a:bodyPr>
          <a:lstStyle/>
          <a:p>
            <a:pPr algn="ctr" defTabSz="973396" eaLnBrk="0" fontAlgn="auto" hangingPunct="0">
              <a:spcBef>
                <a:spcPct val="50000"/>
              </a:spcBef>
              <a:spcAft>
                <a:spcPts val="0"/>
              </a:spcAft>
              <a:defRPr/>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endParaRPr>
          </a:p>
          <a:p>
            <a:pPr algn="ctr" defTabSz="973396" eaLnBrk="0" fontAlgn="auto" hangingPunct="0">
              <a:spcBef>
                <a:spcPct val="50000"/>
              </a:spcBef>
              <a:spcAft>
                <a:spcPts val="0"/>
              </a:spcAft>
              <a:defRPr/>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pPr algn="ctr" defTabSz="973396" eaLnBrk="0" fontAlgn="auto" hangingPunct="0">
                <a:spcBef>
                  <a:spcPct val="50000"/>
                </a:spcBef>
                <a:spcAft>
                  <a:spcPts val="0"/>
                </a:spcAft>
                <a:defRPr/>
              </a:pPr>
              <a:t>miércoles, 18 de enero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endParaRPr>
          </a:p>
          <a:p>
            <a:pPr algn="ctr" defTabSz="973396" eaLnBrk="0" fontAlgn="auto" hangingPunct="0">
              <a:spcBef>
                <a:spcPct val="50000"/>
              </a:spcBef>
              <a:spcAft>
                <a:spcPts val="0"/>
              </a:spcAft>
              <a:defRPr/>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pPr algn="ctr" defTabSz="973396" eaLnBrk="0" fontAlgn="auto" hangingPunct="0">
                <a:spcBef>
                  <a:spcPct val="50000"/>
                </a:spcBef>
                <a:spcAft>
                  <a:spcPts val="0"/>
                </a:spcAft>
                <a:defRPr/>
              </a:pPr>
              <a:t>11:13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horas</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rPr>
              <a:t>.</a:t>
            </a:r>
          </a:p>
          <a:p>
            <a:pPr algn="ctr" defTabSz="973396" eaLnBrk="0" fontAlgn="auto" hangingPunct="0">
              <a:spcBef>
                <a:spcPct val="50000"/>
              </a:spcBef>
              <a:spcAft>
                <a:spcPts val="0"/>
              </a:spcAft>
              <a:defRPr/>
            </a:pPr>
            <a:endParaRPr lang="fr-FR" sz="3400" dirty="0">
              <a:solidFill>
                <a:srgbClr val="FFFF00"/>
              </a:solidFill>
              <a:latin typeface="Comic Sans MS" pitchFamily="66" charset="0"/>
            </a:endParaRPr>
          </a:p>
        </p:txBody>
      </p:sp>
      <p:pic>
        <p:nvPicPr>
          <p:cNvPr id="13"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6000" contrast="65000"/>
          </a:blip>
          <a:srcRect/>
          <a:stretch>
            <a:fillRect/>
          </a:stretch>
        </p:blipFill>
        <p:spPr bwMode="auto">
          <a:xfrm>
            <a:off x="1287439" y="5500702"/>
            <a:ext cx="2040922" cy="934064"/>
          </a:xfrm>
          <a:prstGeom prst="rect">
            <a:avLst/>
          </a:prstGeom>
          <a:noFill/>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0"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1"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89450" y="3276600"/>
            <a:ext cx="311150" cy="304800"/>
          </a:xfrm>
          <a:prstGeom prst="rect">
            <a:avLst/>
          </a:prstGeom>
          <a:noFill/>
          <a:ln w="9525">
            <a:noFill/>
            <a:miter lim="800000"/>
            <a:headEnd/>
            <a:tailEnd/>
          </a:ln>
        </p:spPr>
      </p:pic>
      <p:sp>
        <p:nvSpPr>
          <p:cNvPr id="24579"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p:spPr>
        <p:txBody>
          <a:bodyPr wrap="none" anchor="ctr"/>
          <a:lstStyle/>
          <a:p>
            <a:endParaRPr lang="es-ES"/>
          </a:p>
        </p:txBody>
      </p:sp>
      <p:sp>
        <p:nvSpPr>
          <p:cNvPr id="24580"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p:spPr>
        <p:txBody>
          <a:bodyPr wrap="none" anchor="ctr"/>
          <a:lstStyle/>
          <a:p>
            <a:pPr algn="ctr"/>
            <a:endParaRPr lang="es-ES"/>
          </a:p>
        </p:txBody>
      </p:sp>
      <p:pic>
        <p:nvPicPr>
          <p:cNvPr id="24581" name="Picture 7" descr="logo_grande">
            <a:hlinkClick r:id="rId5"/>
          </p:cNvPr>
          <p:cNvPicPr>
            <a:picLocks noChangeAspect="1" noChangeArrowheads="1"/>
          </p:cNvPicPr>
          <p:nvPr/>
        </p:nvPicPr>
        <p:blipFill>
          <a:blip r:embed="rId6"/>
          <a:srcRect/>
          <a:stretch>
            <a:fillRect/>
          </a:stretch>
        </p:blipFill>
        <p:spPr bwMode="auto">
          <a:xfrm>
            <a:off x="2012950" y="0"/>
            <a:ext cx="4954588" cy="1562100"/>
          </a:xfrm>
          <a:prstGeom prst="rect">
            <a:avLst/>
          </a:prstGeom>
          <a:noFill/>
          <a:ln w="9525">
            <a:noFill/>
            <a:miter lim="800000"/>
            <a:headEnd/>
            <a:tailEnd/>
          </a:ln>
        </p:spPr>
      </p:pic>
      <p:sp>
        <p:nvSpPr>
          <p:cNvPr id="24582" name="Text Box 8"/>
          <p:cNvSpPr txBox="1">
            <a:spLocks noChangeArrowheads="1"/>
          </p:cNvSpPr>
          <p:nvPr/>
        </p:nvSpPr>
        <p:spPr bwMode="auto">
          <a:xfrm>
            <a:off x="0" y="1905000"/>
            <a:ext cx="9290050" cy="2370138"/>
          </a:xfrm>
          <a:prstGeom prst="rect">
            <a:avLst/>
          </a:prstGeom>
          <a:noFill/>
          <a:ln w="9525">
            <a:noFill/>
            <a:miter lim="800000"/>
            <a:headEnd/>
            <a:tailEnd/>
          </a:ln>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24583" name="Text Box 11"/>
          <p:cNvSpPr txBox="1">
            <a:spLocks noChangeArrowheads="1"/>
          </p:cNvSpPr>
          <p:nvPr/>
        </p:nvSpPr>
        <p:spPr bwMode="auto">
          <a:xfrm>
            <a:off x="1160463" y="4724400"/>
            <a:ext cx="2709862" cy="1616075"/>
          </a:xfrm>
          <a:prstGeom prst="rect">
            <a:avLst/>
          </a:prstGeom>
          <a:noFill/>
          <a:ln w="19050">
            <a:noFill/>
            <a:prstDash val="sysDot"/>
            <a:miter lim="800000"/>
            <a:headEnd/>
            <a:tailEnd/>
          </a:ln>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24584" name="Picture 10" descr="email">
            <a:hlinkClick r:id="rId7"/>
          </p:cNvPr>
          <p:cNvPicPr>
            <a:picLocks noChangeAspect="1" noChangeArrowheads="1"/>
          </p:cNvPicPr>
          <p:nvPr/>
        </p:nvPicPr>
        <p:blipFill>
          <a:blip r:embed="rId8"/>
          <a:srcRect/>
          <a:stretch>
            <a:fillRect/>
          </a:stretch>
        </p:blipFill>
        <p:spPr bwMode="auto">
          <a:xfrm>
            <a:off x="5729288" y="4191000"/>
            <a:ext cx="2400300" cy="2362200"/>
          </a:xfrm>
          <a:prstGeom prst="rect">
            <a:avLst/>
          </a:prstGeom>
          <a:noFill/>
          <a:ln w="9525">
            <a:noFill/>
            <a:miter lim="800000"/>
            <a:headEnd/>
            <a:tailEnd/>
          </a:ln>
        </p:spPr>
      </p:pic>
      <p:pic>
        <p:nvPicPr>
          <p:cNvPr id="24585" name="Picture 17" descr="flechas-8"/>
          <p:cNvPicPr>
            <a:picLocks noChangeAspect="1" noChangeArrowheads="1"/>
          </p:cNvPicPr>
          <p:nvPr/>
        </p:nvPicPr>
        <p:blipFill>
          <a:blip r:embed="rId9"/>
          <a:srcRect/>
          <a:stretch>
            <a:fillRect/>
          </a:stretch>
        </p:blipFill>
        <p:spPr bwMode="auto">
          <a:xfrm>
            <a:off x="4103688" y="4876800"/>
            <a:ext cx="1238250" cy="990600"/>
          </a:xfrm>
          <a:prstGeom prst="rect">
            <a:avLst/>
          </a:prstGeom>
          <a:noFill/>
          <a:ln w="9525">
            <a:noFill/>
            <a:miter lim="800000"/>
            <a:headEnd/>
            <a:tailEnd/>
          </a:ln>
        </p:spPr>
      </p:pic>
      <p:pic>
        <p:nvPicPr>
          <p:cNvPr id="24586" name="Picture 21" descr="facebook-icon">
            <a:hlinkClick r:id="rId10"/>
          </p:cNvPr>
          <p:cNvPicPr>
            <a:picLocks noChangeAspect="1" noChangeArrowheads="1"/>
          </p:cNvPicPr>
          <p:nvPr/>
        </p:nvPicPr>
        <p:blipFill>
          <a:blip r:embed="rId11"/>
          <a:srcRect/>
          <a:stretch>
            <a:fillRect/>
          </a:stretch>
        </p:blipFill>
        <p:spPr bwMode="auto">
          <a:xfrm>
            <a:off x="0" y="2971800"/>
            <a:ext cx="541338" cy="533400"/>
          </a:xfrm>
          <a:prstGeom prst="rect">
            <a:avLst/>
          </a:prstGeom>
          <a:noFill/>
          <a:ln w="9525">
            <a:noFill/>
            <a:miter lim="800000"/>
            <a:headEnd/>
            <a:tailEnd/>
          </a:ln>
        </p:spPr>
      </p:pic>
      <p:pic>
        <p:nvPicPr>
          <p:cNvPr id="24587" name="Picture 22" descr="twitter-icon">
            <a:hlinkClick r:id="rId12"/>
          </p:cNvPr>
          <p:cNvPicPr>
            <a:picLocks noChangeAspect="1" noChangeArrowheads="1"/>
          </p:cNvPicPr>
          <p:nvPr/>
        </p:nvPicPr>
        <p:blipFill>
          <a:blip r:embed="rId13"/>
          <a:srcRect/>
          <a:stretch>
            <a:fillRect/>
          </a:stretch>
        </p:blipFill>
        <p:spPr bwMode="auto">
          <a:xfrm>
            <a:off x="0" y="3505200"/>
            <a:ext cx="541338" cy="533400"/>
          </a:xfrm>
          <a:prstGeom prst="rect">
            <a:avLst/>
          </a:prstGeom>
          <a:noFill/>
          <a:ln w="9525">
            <a:noFill/>
            <a:miter lim="800000"/>
            <a:headEnd/>
            <a:tailEnd/>
          </a:ln>
        </p:spPr>
      </p:pic>
      <p:pic>
        <p:nvPicPr>
          <p:cNvPr id="24588" name="Picture 23" descr="Web-Google-plus-Metro-icon">
            <a:hlinkClick r:id="rId14"/>
          </p:cNvPr>
          <p:cNvPicPr>
            <a:picLocks noChangeAspect="1" noChangeArrowheads="1"/>
          </p:cNvPicPr>
          <p:nvPr/>
        </p:nvPicPr>
        <p:blipFill>
          <a:blip r:embed="rId15"/>
          <a:srcRect/>
          <a:stretch>
            <a:fillRect/>
          </a:stretch>
        </p:blipFill>
        <p:spPr bwMode="auto">
          <a:xfrm>
            <a:off x="0" y="4038600"/>
            <a:ext cx="541338" cy="533400"/>
          </a:xfrm>
          <a:prstGeom prst="rect">
            <a:avLst/>
          </a:prstGeom>
          <a:noFill/>
          <a:ln w="9525">
            <a:noFill/>
            <a:miter lim="800000"/>
            <a:headEnd/>
            <a:tailEnd/>
          </a:ln>
        </p:spPr>
      </p:pic>
      <p:pic>
        <p:nvPicPr>
          <p:cNvPr id="24589" name="Picture 24" descr="vkontakte-256">
            <a:hlinkClick r:id="rId16"/>
          </p:cNvPr>
          <p:cNvPicPr>
            <a:picLocks noChangeAspect="1" noChangeArrowheads="1"/>
          </p:cNvPicPr>
          <p:nvPr/>
        </p:nvPicPr>
        <p:blipFill>
          <a:blip r:embed="rId17"/>
          <a:srcRect/>
          <a:stretch>
            <a:fillRect/>
          </a:stretch>
        </p:blipFill>
        <p:spPr bwMode="auto">
          <a:xfrm>
            <a:off x="0" y="4572000"/>
            <a:ext cx="541338" cy="533400"/>
          </a:xfrm>
          <a:prstGeom prst="rect">
            <a:avLst/>
          </a:prstGeom>
          <a:noFill/>
          <a:ln w="9525">
            <a:noFill/>
            <a:miter lim="800000"/>
            <a:headEnd/>
            <a:tailEnd/>
          </a:ln>
        </p:spPr>
      </p:pic>
      <p:sp>
        <p:nvSpPr>
          <p:cNvPr id="24590" name="Text Box 26"/>
          <p:cNvSpPr txBox="1">
            <a:spLocks noChangeArrowheads="1"/>
          </p:cNvSpPr>
          <p:nvPr/>
        </p:nvSpPr>
        <p:spPr bwMode="auto">
          <a:xfrm>
            <a:off x="0" y="6553200"/>
            <a:ext cx="9290050" cy="304800"/>
          </a:xfrm>
          <a:prstGeom prst="rect">
            <a:avLst/>
          </a:prstGeom>
          <a:solidFill>
            <a:srgbClr val="34495E"/>
          </a:solidFill>
          <a:ln w="9525">
            <a:noFill/>
            <a:miter lim="800000"/>
            <a:headEnd/>
            <a:tailEnd/>
          </a:ln>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79888" y="838200"/>
            <a:ext cx="4903787" cy="2108200"/>
          </a:xfrm>
          <a:prstGeom prst="rect">
            <a:avLst/>
          </a:prstGeom>
          <a:noFill/>
          <a:ln w="9525">
            <a:noFill/>
            <a:miter lim="800000"/>
            <a:headEnd/>
            <a:tailEnd/>
          </a:ln>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ómo funcionan algunas cosas 2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cómo funcionan algunas cosas 2 </Template>
  <TotalTime>1</TotalTime>
  <Words>395</Words>
  <Application>Microsoft Office PowerPoint</Application>
  <PresentationFormat>Personalizado</PresentationFormat>
  <Paragraphs>40</Paragraphs>
  <Slides>22</Slides>
  <Notes>0</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cómo funcionan algunas cosas 2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2017-01-18T10:13:02Z</dcterms:created>
  <dcterms:modified xsi:type="dcterms:W3CDTF">2017-01-18T10:14:37Z</dcterms:modified>
</cp:coreProperties>
</file>