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2" r:id="rId3"/>
    <p:sldId id="323" r:id="rId4"/>
    <p:sldId id="258" r:id="rId5"/>
    <p:sldId id="259" r:id="rId6"/>
    <p:sldId id="260" r:id="rId7"/>
    <p:sldId id="316" r:id="rId8"/>
    <p:sldId id="261" r:id="rId9"/>
    <p:sldId id="262" r:id="rId10"/>
    <p:sldId id="270" r:id="rId11"/>
    <p:sldId id="327" r:id="rId12"/>
    <p:sldId id="264" r:id="rId13"/>
    <p:sldId id="266" r:id="rId14"/>
    <p:sldId id="267" r:id="rId15"/>
    <p:sldId id="326" r:id="rId16"/>
    <p:sldId id="284" r:id="rId17"/>
    <p:sldId id="269" r:id="rId18"/>
    <p:sldId id="265" r:id="rId19"/>
    <p:sldId id="325" r:id="rId20"/>
    <p:sldId id="257" r:id="rId21"/>
    <p:sldId id="286" r:id="rId22"/>
    <p:sldId id="273" r:id="rId23"/>
    <p:sldId id="324" r:id="rId24"/>
    <p:sldId id="279" r:id="rId25"/>
    <p:sldId id="275" r:id="rId26"/>
    <p:sldId id="274" r:id="rId27"/>
    <p:sldId id="315" r:id="rId28"/>
    <p:sldId id="290" r:id="rId29"/>
    <p:sldId id="288" r:id="rId30"/>
    <p:sldId id="280" r:id="rId31"/>
    <p:sldId id="317" r:id="rId32"/>
    <p:sldId id="282" r:id="rId33"/>
    <p:sldId id="263" r:id="rId34"/>
    <p:sldId id="278" r:id="rId35"/>
    <p:sldId id="318" r:id="rId36"/>
    <p:sldId id="300" r:id="rId37"/>
    <p:sldId id="292" r:id="rId38"/>
    <p:sldId id="294" r:id="rId39"/>
    <p:sldId id="319" r:id="rId40"/>
    <p:sldId id="287" r:id="rId41"/>
    <p:sldId id="295" r:id="rId42"/>
    <p:sldId id="308" r:id="rId43"/>
    <p:sldId id="320" r:id="rId44"/>
    <p:sldId id="283" r:id="rId45"/>
    <p:sldId id="304" r:id="rId46"/>
    <p:sldId id="299" r:id="rId47"/>
    <p:sldId id="322" r:id="rId48"/>
    <p:sldId id="291" r:id="rId49"/>
    <p:sldId id="305" r:id="rId50"/>
    <p:sldId id="307" r:id="rId51"/>
    <p:sldId id="321" r:id="rId52"/>
    <p:sldId id="313" r:id="rId53"/>
    <p:sldId id="312" r:id="rId54"/>
    <p:sldId id="328" r:id="rId55"/>
    <p:sldId id="285" r:id="rId56"/>
    <p:sldId id="314" r:id="rId5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sIXJAxYiac+0ElRf5DA6A" hashData="ogubEEaM9gp2t2M6zaj1R6+JWu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3300"/>
    <a:srgbClr val="FFABAD"/>
    <a:srgbClr val="FF7C80"/>
    <a:srgbClr val="660066"/>
    <a:srgbClr val="006600"/>
    <a:srgbClr val="FF0000"/>
    <a:srgbClr val="CC66FF"/>
    <a:srgbClr val="FDADFD"/>
    <a:srgbClr val="FC80F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E1CC1-2B7E-4DF8-800A-4686F303BE48}" type="datetimeFigureOut">
              <a:rPr lang="es-PE" smtClean="0"/>
              <a:pPr/>
              <a:t>6/08/2018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3E9B3-7B08-4DB0-B763-D65DF3ED2ED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E1CC1-2B7E-4DF8-800A-4686F303BE48}" type="datetimeFigureOut">
              <a:rPr lang="es-PE" smtClean="0"/>
              <a:pPr/>
              <a:t>6/08/2018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3E9B3-7B08-4DB0-B763-D65DF3ED2ED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E1CC1-2B7E-4DF8-800A-4686F303BE48}" type="datetimeFigureOut">
              <a:rPr lang="es-PE" smtClean="0"/>
              <a:pPr/>
              <a:t>6/08/2018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3E9B3-7B08-4DB0-B763-D65DF3ED2ED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E1CC1-2B7E-4DF8-800A-4686F303BE48}" type="datetimeFigureOut">
              <a:rPr lang="es-PE" smtClean="0"/>
              <a:pPr/>
              <a:t>6/08/2018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3E9B3-7B08-4DB0-B763-D65DF3ED2ED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E1CC1-2B7E-4DF8-800A-4686F303BE48}" type="datetimeFigureOut">
              <a:rPr lang="es-PE" smtClean="0"/>
              <a:pPr/>
              <a:t>6/08/2018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3E9B3-7B08-4DB0-B763-D65DF3ED2ED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E1CC1-2B7E-4DF8-800A-4686F303BE48}" type="datetimeFigureOut">
              <a:rPr lang="es-PE" smtClean="0"/>
              <a:pPr/>
              <a:t>6/08/2018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3E9B3-7B08-4DB0-B763-D65DF3ED2ED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E1CC1-2B7E-4DF8-800A-4686F303BE48}" type="datetimeFigureOut">
              <a:rPr lang="es-PE" smtClean="0"/>
              <a:pPr/>
              <a:t>6/08/2018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3E9B3-7B08-4DB0-B763-D65DF3ED2ED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E1CC1-2B7E-4DF8-800A-4686F303BE48}" type="datetimeFigureOut">
              <a:rPr lang="es-PE" smtClean="0"/>
              <a:pPr/>
              <a:t>6/08/2018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3E9B3-7B08-4DB0-B763-D65DF3ED2ED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E1CC1-2B7E-4DF8-800A-4686F303BE48}" type="datetimeFigureOut">
              <a:rPr lang="es-PE" smtClean="0"/>
              <a:pPr/>
              <a:t>6/08/2018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3E9B3-7B08-4DB0-B763-D65DF3ED2ED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E1CC1-2B7E-4DF8-800A-4686F303BE48}" type="datetimeFigureOut">
              <a:rPr lang="es-PE" smtClean="0"/>
              <a:pPr/>
              <a:t>6/08/2018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3E9B3-7B08-4DB0-B763-D65DF3ED2ED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E1CC1-2B7E-4DF8-800A-4686F303BE48}" type="datetimeFigureOut">
              <a:rPr lang="es-PE" smtClean="0"/>
              <a:pPr/>
              <a:t>6/08/2018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3E9B3-7B08-4DB0-B763-D65DF3ED2ED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BE1CC1-2B7E-4DF8-800A-4686F303BE48}" type="datetimeFigureOut">
              <a:rPr lang="es-PE" smtClean="0"/>
              <a:pPr/>
              <a:t>6/08/2018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3E9B3-7B08-4DB0-B763-D65DF3ED2ED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5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4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13" Type="http://schemas.openxmlformats.org/officeDocument/2006/relationships/image" Target="../media/image100.png"/><Relationship Id="rId18" Type="http://schemas.openxmlformats.org/officeDocument/2006/relationships/image" Target="../media/image10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0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6.png"/><Relationship Id="rId11" Type="http://schemas.openxmlformats.org/officeDocument/2006/relationships/image" Target="../media/image9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0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5.png"/><Relationship Id="rId9" Type="http://schemas.openxmlformats.org/officeDocument/2006/relationships/image" Target="../media/image9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200"/>
            </a:gs>
            <a:gs pos="50000">
              <a:srgbClr val="990099">
                <a:shade val="67500"/>
                <a:satMod val="115000"/>
              </a:srgbClr>
            </a:gs>
            <a:gs pos="100000">
              <a:srgbClr val="990099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776992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2353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353923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4055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354187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5757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497327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497459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00958" y="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235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35392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35405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4187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425757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97327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49745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00958" y="150018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5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42872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428992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572132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7" name="26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75763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8" name="Picture 16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990099">
                <a:tint val="45000"/>
                <a:satMod val="400000"/>
              </a:srgb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642910" y="4286262"/>
            <a:ext cx="2366960" cy="409575"/>
          </a:xfrm>
          <a:prstGeom prst="rect">
            <a:avLst/>
          </a:prstGeom>
          <a:noFill/>
        </p:spPr>
      </p:pic>
      <p:pic>
        <p:nvPicPr>
          <p:cNvPr id="29" name="28 Imagen" descr="cooltext29471511425180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3240" y="285734"/>
            <a:ext cx="2714644" cy="958561"/>
          </a:xfrm>
          <a:prstGeom prst="rect">
            <a:avLst/>
          </a:prstGeom>
        </p:spPr>
      </p:pic>
      <p:pic>
        <p:nvPicPr>
          <p:cNvPr id="30" name="29 Imagen" descr="cooltext294715130301498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0892" y="1285866"/>
            <a:ext cx="928694" cy="704993"/>
          </a:xfrm>
          <a:prstGeom prst="rect">
            <a:avLst/>
          </a:prstGeom>
        </p:spPr>
      </p:pic>
      <p:pic>
        <p:nvPicPr>
          <p:cNvPr id="31" name="30 Imagen" descr="cooltext294715144022113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72132" y="2000246"/>
            <a:ext cx="3357554" cy="740637"/>
          </a:xfrm>
          <a:prstGeom prst="rect">
            <a:avLst/>
          </a:prstGeom>
        </p:spPr>
      </p:pic>
      <p:pic>
        <p:nvPicPr>
          <p:cNvPr id="32" name="31 Imagen" descr="cooltext294715153707542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72198" y="2928940"/>
            <a:ext cx="1143008" cy="710153"/>
          </a:xfrm>
          <a:prstGeom prst="rect">
            <a:avLst/>
          </a:prstGeom>
        </p:spPr>
      </p:pic>
      <p:pic>
        <p:nvPicPr>
          <p:cNvPr id="33" name="32 Imagen" descr="cooltext294715160521650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00958" y="2928940"/>
            <a:ext cx="785818" cy="648612"/>
          </a:xfrm>
          <a:prstGeom prst="rect">
            <a:avLst/>
          </a:prstGeom>
        </p:spPr>
      </p:pic>
      <p:pic>
        <p:nvPicPr>
          <p:cNvPr id="34" name="33 Imagen" descr="cooltext294715170162038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72132" y="3500444"/>
            <a:ext cx="3143272" cy="997613"/>
          </a:xfrm>
          <a:prstGeom prst="rect">
            <a:avLst/>
          </a:prstGeom>
        </p:spPr>
      </p:pic>
      <p:pic>
        <p:nvPicPr>
          <p:cNvPr id="35" name="34 Imagen" descr="stock-photo-17776992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30000">
    <p:sndAc>
      <p:stSnd loop="1">
        <p:snd r:embed="rId2" name="Voces de Primavera - Johann Straus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4000"/>
                            </p:stCondLst>
                            <p:childTnLst>
                              <p:par>
                                <p:cTn id="303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0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7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4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0" fill="hold">
                            <p:stCondLst>
                              <p:cond delay="22000"/>
                            </p:stCondLst>
                            <p:childTnLst>
                              <p:par>
                                <p:cTn id="331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7" fill="hold">
                            <p:stCondLst>
                              <p:cond delay="26000"/>
                            </p:stCondLst>
                            <p:childTnLst>
                              <p:par>
                                <p:cTn id="338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30000"/>
                            </p:stCondLst>
                            <p:childTnLst>
                              <p:par>
                                <p:cTn id="34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vatba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357422" y="1571618"/>
            <a:ext cx="44693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dirty="0" smtClean="0"/>
              <a:t>“La naturaleza no se apresura, pero todo se logra.”</a:t>
            </a:r>
            <a:br>
              <a:rPr lang="es-PE" sz="1600" b="1" dirty="0" smtClean="0"/>
            </a:br>
            <a:r>
              <a:rPr lang="es-PE" sz="1600" b="1" dirty="0" smtClean="0"/>
              <a:t>-</a:t>
            </a:r>
            <a:r>
              <a:rPr lang="es-PE" sz="1200" dirty="0" smtClean="0"/>
              <a:t>Lao </a:t>
            </a:r>
            <a:r>
              <a:rPr lang="es-PE" sz="1200" dirty="0" err="1" smtClean="0"/>
              <a:t>Tzu</a:t>
            </a:r>
            <a:r>
              <a:rPr lang="es-PE" sz="1200" dirty="0" smtClean="0"/>
              <a:t>-</a:t>
            </a:r>
            <a:endParaRPr lang="es-PE" sz="1200" dirty="0"/>
          </a:p>
        </p:txBody>
      </p:sp>
      <p:sp>
        <p:nvSpPr>
          <p:cNvPr id="6" name="5 CuadroTexto"/>
          <p:cNvSpPr txBox="1"/>
          <p:nvPr/>
        </p:nvSpPr>
        <p:spPr>
          <a:xfrm>
            <a:off x="2285984" y="2285998"/>
            <a:ext cx="4786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La naturaleza tiene sus propios ritmos y leyes y siempre es muy paciente con todo lo que logra. El crecimiento requiere tiempo, paciencia y paz. Al admirar las obras de la naturaleza, podemos aprender como ingresar en el mismo flujo natural.</a:t>
            </a:r>
            <a:endParaRPr lang="es-PE" sz="1600" dirty="0"/>
          </a:p>
        </p:txBody>
      </p:sp>
      <p:sp>
        <p:nvSpPr>
          <p:cNvPr id="7" name="6 Rectángulo"/>
          <p:cNvSpPr/>
          <p:nvPr/>
        </p:nvSpPr>
        <p:spPr>
          <a:xfrm>
            <a:off x="-285784" y="-285770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5182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5" name="4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183DD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08200">
                <a:shade val="67500"/>
                <a:satMod val="115000"/>
              </a:srgbClr>
            </a:gs>
            <a:gs pos="100000">
              <a:srgbClr val="0082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409015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142990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500312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1142990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2500312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1142990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2500312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1142990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2500312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74" y="1142990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74" y="2500312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1142990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2500312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1142990"/>
            <a:ext cx="1357290" cy="1357290"/>
          </a:xfrm>
          <a:prstGeom prst="rect">
            <a:avLst/>
          </a:prstGeom>
        </p:spPr>
      </p:pic>
      <p:pic>
        <p:nvPicPr>
          <p:cNvPr id="17" name="16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2500312"/>
            <a:ext cx="1357290" cy="135729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00"/>
            </a:gs>
            <a:gs pos="50000">
              <a:srgbClr val="9966FF">
                <a:shade val="67500"/>
                <a:satMod val="115000"/>
              </a:srgbClr>
            </a:gs>
            <a:gs pos="100000">
              <a:srgbClr val="99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82472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428660" y="-214332"/>
            <a:ext cx="9929882" cy="6072230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vatba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357422" y="1000114"/>
            <a:ext cx="42148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“Solo vivir no es suficiente… uno debe tener sol, libertad y una pequeña flor.”</a:t>
            </a:r>
            <a:br>
              <a:rPr lang="es-PE" sz="1600" b="1" dirty="0" smtClean="0"/>
            </a:br>
            <a:r>
              <a:rPr lang="es-PE" sz="1600" dirty="0" smtClean="0"/>
              <a:t>-</a:t>
            </a:r>
            <a:r>
              <a:rPr lang="es-PE" sz="1200" dirty="0" smtClean="0"/>
              <a:t>Hans Christian </a:t>
            </a:r>
            <a:r>
              <a:rPr lang="es-PE" sz="1200" dirty="0" err="1" smtClean="0"/>
              <a:t>Andersen</a:t>
            </a:r>
            <a:r>
              <a:rPr lang="es-PE" sz="1200" dirty="0" smtClean="0"/>
              <a:t>-</a:t>
            </a:r>
            <a:endParaRPr lang="es-PE" sz="1200" dirty="0"/>
          </a:p>
        </p:txBody>
      </p:sp>
      <p:sp>
        <p:nvSpPr>
          <p:cNvPr id="6" name="5 CuadroTexto"/>
          <p:cNvSpPr txBox="1"/>
          <p:nvPr/>
        </p:nvSpPr>
        <p:spPr>
          <a:xfrm>
            <a:off x="1928794" y="1928808"/>
            <a:ext cx="5143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Para vivir una vida </a:t>
            </a:r>
            <a:r>
              <a:rPr lang="es-PE" sz="1600" dirty="0" err="1" smtClean="0"/>
              <a:t>felíz</a:t>
            </a:r>
            <a:r>
              <a:rPr lang="es-PE" sz="1600" dirty="0" smtClean="0"/>
              <a:t> y saludable, las personas necesitan sentirse en paz con su entorno y poder disfrutar de la belleza que les rodea. La naturaleza nos da todas las cosas que necesitamos para ser felices y podemos convertirnos en exploradores que encuentran significado y belleza en la diversidad de la naturaleza.</a:t>
            </a:r>
            <a:endParaRPr lang="es-PE" sz="1600" dirty="0"/>
          </a:p>
        </p:txBody>
      </p:sp>
      <p:sp>
        <p:nvSpPr>
          <p:cNvPr id="7" name="6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ED4B1F">
                <a:shade val="67500"/>
                <a:satMod val="115000"/>
              </a:srgbClr>
            </a:gs>
            <a:gs pos="100000">
              <a:srgbClr val="ED4B1F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14446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-1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42861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42860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78579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78579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114298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114298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150018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150017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185737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185736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22145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22145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257175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257174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292894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292893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328613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328612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37086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37086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-428660" y="-214332"/>
            <a:ext cx="9929882" cy="6715172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0099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41958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3" name="4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600F6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4" name="43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2000"/>
                            </p:stCondLst>
                            <p:childTnLst>
                              <p:par>
                                <p:cTn id="24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3300">
                <a:shade val="67500"/>
                <a:satMod val="115000"/>
              </a:srgbClr>
            </a:gs>
            <a:gs pos="100000">
              <a:srgbClr val="FF33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75830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2000"/>
                            </p:stCondLst>
                            <p:childTnLst>
                              <p:par>
                                <p:cTn id="29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vatba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000232" y="1000114"/>
            <a:ext cx="45720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“La naturaleza siempre usa los colores del espíritu.”</a:t>
            </a:r>
            <a:r>
              <a:rPr lang="es-PE" dirty="0" smtClean="0"/>
              <a:t/>
            </a:r>
            <a:br>
              <a:rPr lang="es-PE" dirty="0" smtClean="0"/>
            </a:br>
            <a:r>
              <a:rPr lang="es-PE" dirty="0" smtClean="0"/>
              <a:t>-</a:t>
            </a:r>
            <a:r>
              <a:rPr lang="es-PE" sz="1200" dirty="0" smtClean="0"/>
              <a:t>Ralph Waldo Emerson-</a:t>
            </a:r>
            <a:endParaRPr lang="es-PE" sz="1200" dirty="0"/>
          </a:p>
        </p:txBody>
      </p:sp>
      <p:sp>
        <p:nvSpPr>
          <p:cNvPr id="6" name="5 CuadroTexto"/>
          <p:cNvSpPr txBox="1"/>
          <p:nvPr/>
        </p:nvSpPr>
        <p:spPr>
          <a:xfrm>
            <a:off x="2143109" y="2071684"/>
            <a:ext cx="47149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La naturaleza nos habla a través de diferentes imágenes, paisajes, colores, patrones y formas de exquisita belleza. Mientras admiramos la extravagancia de la naturaleza, nuestras emociones y sentimientos se vuelven parte de ella. Este equilibrio armonioso hace felices a nuestras almas.</a:t>
            </a:r>
            <a:endParaRPr lang="es-PE" sz="1600" dirty="0"/>
          </a:p>
        </p:txBody>
      </p:sp>
      <p:sp>
        <p:nvSpPr>
          <p:cNvPr id="7" name="6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FF97BA">
                <a:tint val="44500"/>
                <a:satMod val="160000"/>
              </a:srgbClr>
            </a:gs>
            <a:gs pos="100000">
              <a:srgbClr val="FF97BA">
                <a:tint val="23500"/>
                <a:satMod val="160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8604375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fectos,circulos ,png,zoomgraf.blogspot (9).png"/>
          <p:cNvPicPr>
            <a:picLocks noChangeAspect="1"/>
          </p:cNvPicPr>
          <p:nvPr/>
        </p:nvPicPr>
        <p:blipFill>
          <a:blip r:embed="rId3">
            <a:lum bright="70000" contrast="40000"/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5" name="4 Imagen" descr="RedSpiral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008200">
                <a:shade val="67500"/>
                <a:satMod val="115000"/>
              </a:srgbClr>
            </a:gs>
            <a:gs pos="100000">
              <a:srgbClr val="0082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14421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blipFill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blipFill>
            <a:blip r:embed="rId4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blipFill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blipFill>
            <a:blip r:embed="rId4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blipFill>
            <a:blip r:embed="rId4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blipFill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blipFill>
            <a:blip r:embed="rId3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blipFill>
            <a:blip r:embed="rId4" cstate="print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9966FF"/>
            </a:gs>
            <a:gs pos="50000">
              <a:srgbClr val="008200">
                <a:shade val="67500"/>
                <a:satMod val="115000"/>
              </a:srgbClr>
            </a:gs>
            <a:gs pos="100000">
              <a:srgbClr val="0082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32571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285770"/>
            <a:ext cx="9144000" cy="542927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mbinar"/>
          <p:cNvSpPr/>
          <p:nvPr/>
        </p:nvSpPr>
        <p:spPr>
          <a:xfrm>
            <a:off x="3500430" y="2571750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3500430" y="428610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3500430" y="214296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500430" y="2786064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3500430" y="-18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3000378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500430" y="3214692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3500430" y="-214332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500430" y="-428646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500430" y="3357568"/>
            <a:ext cx="2071702" cy="2071678"/>
          </a:xfrm>
          <a:prstGeom prst="flowChartMerge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500430" y="3571882"/>
            <a:ext cx="2071702" cy="1857388"/>
          </a:xfrm>
          <a:prstGeom prst="flowChartMerge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3500430" y="-642960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785836"/>
            <a:ext cx="9929882" cy="6357982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vatba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143108" y="1142990"/>
            <a:ext cx="45720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“La primavera es la forma en que la naturaleza dice: ¡Vamos de fiesta!”</a:t>
            </a:r>
            <a:r>
              <a:rPr lang="es-PE" sz="1600" dirty="0" smtClean="0"/>
              <a:t/>
            </a:r>
            <a:br>
              <a:rPr lang="es-PE" sz="1600" dirty="0" smtClean="0"/>
            </a:br>
            <a:r>
              <a:rPr lang="es-PE" sz="1200" dirty="0" smtClean="0"/>
              <a:t>-</a:t>
            </a:r>
            <a:r>
              <a:rPr lang="es-PE" sz="1200" dirty="0" err="1" smtClean="0"/>
              <a:t>Robin</a:t>
            </a:r>
            <a:r>
              <a:rPr lang="es-PE" sz="1200" dirty="0" smtClean="0"/>
              <a:t> Williams-</a:t>
            </a:r>
            <a:endParaRPr lang="es-PE" sz="1600" dirty="0"/>
          </a:p>
        </p:txBody>
      </p:sp>
      <p:sp>
        <p:nvSpPr>
          <p:cNvPr id="6" name="5 CuadroTexto"/>
          <p:cNvSpPr txBox="1"/>
          <p:nvPr/>
        </p:nvSpPr>
        <p:spPr>
          <a:xfrm>
            <a:off x="2214546" y="2000246"/>
            <a:ext cx="464346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De todas las estaciones, la primavera es la más festiva y la más alegre. En primavera la naturaleza vuelve a la vida. Los árboles, las flores y los pájaros nos anuncian que el mundo se cubrirá de nuevo de color y que el sol finalmente tendrá el poder de calentarnos.</a:t>
            </a:r>
            <a:endParaRPr lang="es-PE" sz="1600" dirty="0"/>
          </a:p>
        </p:txBody>
      </p:sp>
      <p:sp>
        <p:nvSpPr>
          <p:cNvPr id="7" name="6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008200">
                <a:shade val="67500"/>
                <a:satMod val="115000"/>
              </a:srgbClr>
            </a:gs>
            <a:gs pos="100000">
              <a:srgbClr val="0082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31287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pic>
      <p:sp>
        <p:nvSpPr>
          <p:cNvPr id="4" name="3 Sol"/>
          <p:cNvSpPr/>
          <p:nvPr/>
        </p:nvSpPr>
        <p:spPr>
          <a:xfrm>
            <a:off x="2071670" y="0"/>
            <a:ext cx="5000660" cy="5143500"/>
          </a:xfrm>
          <a:prstGeom prst="sun">
            <a:avLst/>
          </a:prstGeom>
          <a:blipFill>
            <a:blip r:embed="rId4"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Sol"/>
          <p:cNvSpPr/>
          <p:nvPr/>
        </p:nvSpPr>
        <p:spPr>
          <a:xfrm rot="20223558">
            <a:off x="2090510" y="-14665"/>
            <a:ext cx="5000660" cy="5143500"/>
          </a:xfrm>
          <a:prstGeom prst="sun">
            <a:avLst/>
          </a:prstGeom>
          <a:blipFill>
            <a:blip r:embed="rId4">
              <a:lum bright="-40000"/>
            </a:blip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0099"/>
            </a:gs>
            <a:gs pos="50000">
              <a:srgbClr val="4D7620">
                <a:shade val="67500"/>
                <a:satMod val="115000"/>
              </a:srgbClr>
            </a:gs>
            <a:gs pos="100000">
              <a:srgbClr val="4D762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51793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10000" contrast="20000"/>
          </a:blip>
          <a:stretch>
            <a:fillRect/>
          </a:stretch>
        </p:blipFill>
        <p:spPr>
          <a:xfrm>
            <a:off x="4572000" y="0"/>
            <a:ext cx="1357322" cy="891308"/>
          </a:xfrm>
          <a:prstGeom prst="rect">
            <a:avLst/>
          </a:prstGeom>
        </p:spPr>
      </p:pic>
      <p:pic>
        <p:nvPicPr>
          <p:cNvPr id="5" name="4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10000" contrast="20000"/>
          </a:blip>
          <a:stretch>
            <a:fillRect/>
          </a:stretch>
        </p:blipFill>
        <p:spPr>
          <a:xfrm flipH="1">
            <a:off x="3143240" y="0"/>
            <a:ext cx="1428760" cy="891308"/>
          </a:xfrm>
          <a:prstGeom prst="rect">
            <a:avLst/>
          </a:prstGeom>
        </p:spPr>
      </p:pic>
      <p:pic>
        <p:nvPicPr>
          <p:cNvPr id="6" name="5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428604"/>
            <a:ext cx="1357322" cy="891308"/>
          </a:xfrm>
          <a:prstGeom prst="rect">
            <a:avLst/>
          </a:prstGeom>
        </p:spPr>
      </p:pic>
      <p:pic>
        <p:nvPicPr>
          <p:cNvPr id="7" name="6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428604"/>
            <a:ext cx="1428760" cy="891308"/>
          </a:xfrm>
          <a:prstGeom prst="rect">
            <a:avLst/>
          </a:prstGeom>
        </p:spPr>
      </p:pic>
      <p:pic>
        <p:nvPicPr>
          <p:cNvPr id="8" name="7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10000" contrast="20000"/>
          </a:blip>
          <a:stretch>
            <a:fillRect/>
          </a:stretch>
        </p:blipFill>
        <p:spPr>
          <a:xfrm>
            <a:off x="4572000" y="857256"/>
            <a:ext cx="1357322" cy="891308"/>
          </a:xfrm>
          <a:prstGeom prst="rect">
            <a:avLst/>
          </a:prstGeom>
        </p:spPr>
      </p:pic>
      <p:pic>
        <p:nvPicPr>
          <p:cNvPr id="9" name="8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10000" contrast="20000"/>
          </a:blip>
          <a:stretch>
            <a:fillRect/>
          </a:stretch>
        </p:blipFill>
        <p:spPr>
          <a:xfrm flipH="1">
            <a:off x="3143240" y="857256"/>
            <a:ext cx="1428760" cy="891308"/>
          </a:xfrm>
          <a:prstGeom prst="rect">
            <a:avLst/>
          </a:prstGeom>
        </p:spPr>
      </p:pic>
      <p:pic>
        <p:nvPicPr>
          <p:cNvPr id="10" name="9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1285860"/>
            <a:ext cx="1357322" cy="891308"/>
          </a:xfrm>
          <a:prstGeom prst="rect">
            <a:avLst/>
          </a:prstGeom>
        </p:spPr>
      </p:pic>
      <p:pic>
        <p:nvPicPr>
          <p:cNvPr id="11" name="10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1285860"/>
            <a:ext cx="1428760" cy="891308"/>
          </a:xfrm>
          <a:prstGeom prst="rect">
            <a:avLst/>
          </a:prstGeom>
        </p:spPr>
      </p:pic>
      <p:pic>
        <p:nvPicPr>
          <p:cNvPr id="12" name="11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10000" contrast="20000"/>
          </a:blip>
          <a:stretch>
            <a:fillRect/>
          </a:stretch>
        </p:blipFill>
        <p:spPr>
          <a:xfrm>
            <a:off x="4572000" y="1714512"/>
            <a:ext cx="1357322" cy="891308"/>
          </a:xfrm>
          <a:prstGeom prst="rect">
            <a:avLst/>
          </a:prstGeom>
        </p:spPr>
      </p:pic>
      <p:pic>
        <p:nvPicPr>
          <p:cNvPr id="13" name="12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10000" contrast="20000"/>
          </a:blip>
          <a:stretch>
            <a:fillRect/>
          </a:stretch>
        </p:blipFill>
        <p:spPr>
          <a:xfrm flipH="1">
            <a:off x="3143240" y="1714512"/>
            <a:ext cx="1428760" cy="891308"/>
          </a:xfrm>
          <a:prstGeom prst="rect">
            <a:avLst/>
          </a:prstGeom>
        </p:spPr>
      </p:pic>
      <p:pic>
        <p:nvPicPr>
          <p:cNvPr id="14" name="13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2143116"/>
            <a:ext cx="1357322" cy="891308"/>
          </a:xfrm>
          <a:prstGeom prst="rect">
            <a:avLst/>
          </a:prstGeom>
        </p:spPr>
      </p:pic>
      <p:pic>
        <p:nvPicPr>
          <p:cNvPr id="15" name="14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2143116"/>
            <a:ext cx="1428760" cy="891308"/>
          </a:xfrm>
          <a:prstGeom prst="rect">
            <a:avLst/>
          </a:prstGeom>
        </p:spPr>
      </p:pic>
      <p:pic>
        <p:nvPicPr>
          <p:cNvPr id="16" name="15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10000" contrast="20000"/>
          </a:blip>
          <a:stretch>
            <a:fillRect/>
          </a:stretch>
        </p:blipFill>
        <p:spPr>
          <a:xfrm>
            <a:off x="4572000" y="2571768"/>
            <a:ext cx="1357322" cy="891308"/>
          </a:xfrm>
          <a:prstGeom prst="rect">
            <a:avLst/>
          </a:prstGeom>
        </p:spPr>
      </p:pic>
      <p:pic>
        <p:nvPicPr>
          <p:cNvPr id="17" name="16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10000" contrast="20000"/>
          </a:blip>
          <a:stretch>
            <a:fillRect/>
          </a:stretch>
        </p:blipFill>
        <p:spPr>
          <a:xfrm flipH="1">
            <a:off x="3143240" y="2571768"/>
            <a:ext cx="1428760" cy="891308"/>
          </a:xfrm>
          <a:prstGeom prst="rect">
            <a:avLst/>
          </a:prstGeom>
        </p:spPr>
      </p:pic>
      <p:pic>
        <p:nvPicPr>
          <p:cNvPr id="18" name="17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3000372"/>
            <a:ext cx="1357322" cy="891308"/>
          </a:xfrm>
          <a:prstGeom prst="rect">
            <a:avLst/>
          </a:prstGeom>
        </p:spPr>
      </p:pic>
      <p:pic>
        <p:nvPicPr>
          <p:cNvPr id="19" name="18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3000372"/>
            <a:ext cx="1428760" cy="891308"/>
          </a:xfrm>
          <a:prstGeom prst="rect">
            <a:avLst/>
          </a:prstGeom>
        </p:spPr>
      </p:pic>
      <p:pic>
        <p:nvPicPr>
          <p:cNvPr id="20" name="19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10000" contrast="20000"/>
          </a:blip>
          <a:stretch>
            <a:fillRect/>
          </a:stretch>
        </p:blipFill>
        <p:spPr>
          <a:xfrm>
            <a:off x="4572000" y="3394924"/>
            <a:ext cx="1357322" cy="891308"/>
          </a:xfrm>
          <a:prstGeom prst="rect">
            <a:avLst/>
          </a:prstGeom>
        </p:spPr>
      </p:pic>
      <p:pic>
        <p:nvPicPr>
          <p:cNvPr id="21" name="20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10000" contrast="20000"/>
          </a:blip>
          <a:stretch>
            <a:fillRect/>
          </a:stretch>
        </p:blipFill>
        <p:spPr>
          <a:xfrm flipH="1">
            <a:off x="3143240" y="3394924"/>
            <a:ext cx="1428760" cy="891308"/>
          </a:xfrm>
          <a:prstGeom prst="rect">
            <a:avLst/>
          </a:prstGeom>
        </p:spPr>
      </p:pic>
      <p:pic>
        <p:nvPicPr>
          <p:cNvPr id="22" name="21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3823528"/>
            <a:ext cx="1357322" cy="891308"/>
          </a:xfrm>
          <a:prstGeom prst="rect">
            <a:avLst/>
          </a:prstGeom>
        </p:spPr>
      </p:pic>
      <p:pic>
        <p:nvPicPr>
          <p:cNvPr id="23" name="22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3823528"/>
            <a:ext cx="1428760" cy="891308"/>
          </a:xfrm>
          <a:prstGeom prst="rect">
            <a:avLst/>
          </a:prstGeom>
        </p:spPr>
      </p:pic>
      <p:pic>
        <p:nvPicPr>
          <p:cNvPr id="24" name="23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10000" contrast="20000"/>
          </a:blip>
          <a:stretch>
            <a:fillRect/>
          </a:stretch>
        </p:blipFill>
        <p:spPr>
          <a:xfrm>
            <a:off x="4572000" y="4252180"/>
            <a:ext cx="1357322" cy="891308"/>
          </a:xfrm>
          <a:prstGeom prst="rect">
            <a:avLst/>
          </a:prstGeom>
        </p:spPr>
      </p:pic>
      <p:pic>
        <p:nvPicPr>
          <p:cNvPr id="25" name="24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10000" contrast="20000"/>
          </a:blip>
          <a:stretch>
            <a:fillRect/>
          </a:stretch>
        </p:blipFill>
        <p:spPr>
          <a:xfrm flipH="1">
            <a:off x="3143240" y="4252180"/>
            <a:ext cx="1428760" cy="891308"/>
          </a:xfrm>
          <a:prstGeom prst="rect">
            <a:avLst/>
          </a:prstGeom>
        </p:spPr>
      </p:pic>
      <p:pic>
        <p:nvPicPr>
          <p:cNvPr id="26" name="25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4680784"/>
            <a:ext cx="1357322" cy="891308"/>
          </a:xfrm>
          <a:prstGeom prst="rect">
            <a:avLst/>
          </a:prstGeom>
        </p:spPr>
      </p:pic>
      <p:pic>
        <p:nvPicPr>
          <p:cNvPr id="27" name="26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4680784"/>
            <a:ext cx="1428760" cy="891308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86136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Proceso"/>
          <p:cNvSpPr/>
          <p:nvPr/>
        </p:nvSpPr>
        <p:spPr>
          <a:xfrm rot="20121823">
            <a:off x="3182104" y="-299898"/>
            <a:ext cx="191498" cy="5712212"/>
          </a:xfrm>
          <a:prstGeom prst="flowChartProcess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 rot="1576751">
            <a:off x="5726949" y="-319322"/>
            <a:ext cx="191367" cy="5778433"/>
          </a:xfrm>
          <a:prstGeom prst="flowChartProcess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 rot="20121823">
            <a:off x="3471221" y="-254556"/>
            <a:ext cx="194806" cy="4700846"/>
          </a:xfrm>
          <a:prstGeom prst="flowChartProcess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 rot="1576751">
            <a:off x="5510845" y="-297803"/>
            <a:ext cx="204129" cy="4888372"/>
          </a:xfrm>
          <a:prstGeom prst="flowChartProcess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 rot="20121823">
            <a:off x="3709701" y="-212945"/>
            <a:ext cx="194398" cy="3788462"/>
          </a:xfrm>
          <a:prstGeom prst="flowChartProcess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roceso"/>
          <p:cNvSpPr/>
          <p:nvPr/>
        </p:nvSpPr>
        <p:spPr>
          <a:xfrm rot="20121823">
            <a:off x="3969725" y="-160617"/>
            <a:ext cx="194805" cy="2636873"/>
          </a:xfrm>
          <a:prstGeom prst="flowChartProcess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 rot="1576751">
            <a:off x="5310959" y="-244404"/>
            <a:ext cx="201738" cy="3865326"/>
          </a:xfrm>
          <a:prstGeom prst="flowChartProcess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roceso"/>
          <p:cNvSpPr/>
          <p:nvPr/>
        </p:nvSpPr>
        <p:spPr>
          <a:xfrm rot="1576751">
            <a:off x="5071913" y="-216593"/>
            <a:ext cx="192165" cy="2764629"/>
          </a:xfrm>
          <a:prstGeom prst="flowChartProcess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roceso"/>
          <p:cNvSpPr/>
          <p:nvPr/>
        </p:nvSpPr>
        <p:spPr>
          <a:xfrm rot="20121823">
            <a:off x="4214536" y="-95397"/>
            <a:ext cx="151386" cy="1402726"/>
          </a:xfrm>
          <a:prstGeom prst="flowChartProcess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roceso"/>
          <p:cNvSpPr/>
          <p:nvPr/>
        </p:nvSpPr>
        <p:spPr>
          <a:xfrm rot="1576751">
            <a:off x="4870114" y="-113847"/>
            <a:ext cx="163734" cy="1501678"/>
          </a:xfrm>
          <a:prstGeom prst="flowChartProcess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vatba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1857356" y="1142990"/>
            <a:ext cx="45720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“En toda caminata por la naturaleza, uno recibe mucho más que lo que busca.”</a:t>
            </a:r>
            <a:r>
              <a:rPr lang="es-PE" sz="1600" dirty="0" smtClean="0"/>
              <a:t/>
            </a:r>
            <a:br>
              <a:rPr lang="es-PE" sz="1600" dirty="0" smtClean="0"/>
            </a:br>
            <a:r>
              <a:rPr lang="es-PE" sz="1200" dirty="0" smtClean="0"/>
              <a:t>-John Muir-</a:t>
            </a:r>
            <a:endParaRPr lang="es-PE" sz="1600" dirty="0"/>
          </a:p>
        </p:txBody>
      </p:sp>
      <p:sp>
        <p:nvSpPr>
          <p:cNvPr id="6" name="5 CuadroTexto"/>
          <p:cNvSpPr txBox="1"/>
          <p:nvPr/>
        </p:nvSpPr>
        <p:spPr>
          <a:xfrm>
            <a:off x="2071670" y="1928808"/>
            <a:ext cx="4857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Dar un paseo por la naturaleza tiene poder sanador para nuestras mentes y almas. No pedimos nada de la naturaleza, sin embargo la naturaleza nos brinda silencio, paz, armonía y belleza sin límites. Caminar en la naturaleza es una terapia gratuita y eficiente para nuestras vidas</a:t>
            </a:r>
            <a:endParaRPr lang="es-PE" sz="1600" dirty="0"/>
          </a:p>
        </p:txBody>
      </p:sp>
      <p:sp>
        <p:nvSpPr>
          <p:cNvPr id="7" name="6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6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1067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738869">
            <a:off x="5311821" y="1038994"/>
            <a:ext cx="4079853" cy="170924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000"/>
                            </p:stCondLst>
                            <p:childTnLst>
                              <p:par>
                                <p:cTn id="14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4" animBg="1"/>
      <p:bldP spid="5" grpId="0" animBg="1"/>
      <p:bldP spid="5" grpId="1" animBg="1"/>
      <p:bldP spid="5" grpId="4" animBg="1"/>
      <p:bldP spid="6" grpId="0" animBg="1"/>
      <p:bldP spid="6" grpId="1" animBg="1"/>
      <p:bldP spid="6" grpId="4" animBg="1"/>
      <p:bldP spid="7" grpId="0" animBg="1"/>
      <p:bldP spid="7" grpId="1" animBg="1"/>
      <p:bldP spid="7" grpId="4" animBg="1"/>
      <p:bldP spid="8" grpId="0" animBg="1"/>
      <p:bldP spid="8" grpId="1" animBg="1"/>
      <p:bldP spid="8" grpId="4" animBg="1"/>
      <p:bldP spid="9" grpId="0" animBg="1"/>
      <p:bldP spid="9" grpId="1" animBg="1"/>
      <p:bldP spid="9" grpId="4" animBg="1"/>
      <p:bldP spid="10" grpId="0" animBg="1"/>
      <p:bldP spid="10" grpId="1" animBg="1"/>
      <p:bldP spid="10" grpId="4" animBg="1"/>
      <p:bldP spid="11" grpId="0" animBg="1"/>
      <p:bldP spid="11" grpId="1" animBg="1"/>
      <p:bldP spid="11" grpId="4" animBg="1"/>
      <p:bldP spid="12" grpId="0" animBg="1"/>
      <p:bldP spid="12" grpId="1" animBg="1"/>
      <p:bldP spid="12" grpId="4" animBg="1"/>
      <p:bldP spid="13" grpId="0" animBg="1"/>
      <p:bldP spid="13" grpId="1" animBg="1"/>
      <p:bldP spid="13" grpId="4" animBg="1"/>
      <p:bldP spid="14" grpId="0" animBg="1"/>
      <p:bldP spid="14" grpId="1" animBg="1"/>
      <p:bldP spid="14" grpId="4" animBg="1"/>
      <p:bldP spid="15" grpId="0" animBg="1"/>
      <p:bldP spid="15" grpId="1" animBg="1"/>
      <p:bldP spid="15" grpId="4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75000"/>
              </a:schemeClr>
            </a:gs>
            <a:gs pos="50000">
              <a:schemeClr val="accent2">
                <a:lumMod val="50000"/>
                <a:shade val="67500"/>
                <a:satMod val="115000"/>
              </a:schemeClr>
            </a:gs>
            <a:gs pos="100000">
              <a:schemeClr val="accent2">
                <a:lumMod val="5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43228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4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11439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gradFill flip="none" rotWithShape="1">
            <a:gsLst>
              <a:gs pos="5800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vatba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285984" y="1142990"/>
            <a:ext cx="4357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“Puedo encontrar a Dios en la naturaleza, en los animales, en las aves y en el medio ambiente.”</a:t>
            </a:r>
            <a:r>
              <a:rPr lang="es-PE" sz="1600" dirty="0" smtClean="0"/>
              <a:t/>
            </a:r>
            <a:br>
              <a:rPr lang="es-PE" sz="1600" dirty="0" smtClean="0"/>
            </a:br>
            <a:r>
              <a:rPr lang="es-PE" sz="1600" dirty="0" smtClean="0"/>
              <a:t>-</a:t>
            </a:r>
            <a:r>
              <a:rPr lang="es-PE" sz="1200" dirty="0" smtClean="0"/>
              <a:t>Pat </a:t>
            </a:r>
            <a:r>
              <a:rPr lang="es-PE" sz="1200" dirty="0" err="1" smtClean="0"/>
              <a:t>Buckley</a:t>
            </a:r>
            <a:r>
              <a:rPr lang="es-PE" sz="1200" dirty="0" smtClean="0"/>
              <a:t>-</a:t>
            </a:r>
            <a:endParaRPr lang="es-PE" sz="1200" dirty="0"/>
          </a:p>
        </p:txBody>
      </p:sp>
      <p:sp>
        <p:nvSpPr>
          <p:cNvPr id="6" name="5 CuadroTexto"/>
          <p:cNvSpPr txBox="1"/>
          <p:nvPr/>
        </p:nvSpPr>
        <p:spPr>
          <a:xfrm>
            <a:off x="2357422" y="2143122"/>
            <a:ext cx="45720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Cada persona encuentra en la extraordinaria diversidad y armonía de la naturaleza el signo de un poder milagroso. Dios puede estar escondido en cada elemento de la naturaleza. Si respetamos la naturaleza y todos sus elementos, respetamos a Dios.</a:t>
            </a:r>
            <a:endParaRPr lang="es-PE" sz="1600" dirty="0"/>
          </a:p>
        </p:txBody>
      </p:sp>
      <p:sp>
        <p:nvSpPr>
          <p:cNvPr id="7" name="6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361B0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61233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ae.png"/>
          <p:cNvPicPr>
            <a:picLocks noChangeAspect="1"/>
          </p:cNvPicPr>
          <p:nvPr/>
        </p:nvPicPr>
        <p:blipFill>
          <a:blip r:embed="rId3">
            <a:lum bright="30000" contrast="10000"/>
          </a:blip>
          <a:stretch>
            <a:fillRect/>
          </a:stretch>
        </p:blipFill>
        <p:spPr>
          <a:xfrm>
            <a:off x="3122014" y="1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ae.png"/>
          <p:cNvPicPr>
            <a:picLocks noChangeAspect="1"/>
          </p:cNvPicPr>
          <p:nvPr/>
        </p:nvPicPr>
        <p:blipFill>
          <a:blip r:embed="rId3">
            <a:lum bright="30000" contrast="10000"/>
          </a:blip>
          <a:stretch>
            <a:fillRect/>
          </a:stretch>
        </p:blipFill>
        <p:spPr>
          <a:xfrm>
            <a:off x="4643438" y="0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ae.png"/>
          <p:cNvPicPr>
            <a:picLocks noChangeAspect="1"/>
          </p:cNvPicPr>
          <p:nvPr/>
        </p:nvPicPr>
        <p:blipFill>
          <a:blip r:embed="rId3">
            <a:lum bright="30000" contrast="10000"/>
          </a:blip>
          <a:stretch>
            <a:fillRect/>
          </a:stretch>
        </p:blipFill>
        <p:spPr>
          <a:xfrm>
            <a:off x="3143240" y="1285866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ae.png"/>
          <p:cNvPicPr>
            <a:picLocks noChangeAspect="1"/>
          </p:cNvPicPr>
          <p:nvPr/>
        </p:nvPicPr>
        <p:blipFill>
          <a:blip r:embed="rId3">
            <a:lum bright="30000" contrast="10000"/>
          </a:blip>
          <a:stretch>
            <a:fillRect/>
          </a:stretch>
        </p:blipFill>
        <p:spPr>
          <a:xfrm>
            <a:off x="4643438" y="1285866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ae.png"/>
          <p:cNvPicPr>
            <a:picLocks noChangeAspect="1"/>
          </p:cNvPicPr>
          <p:nvPr/>
        </p:nvPicPr>
        <p:blipFill>
          <a:blip r:embed="rId3">
            <a:lum bright="30000" contrast="10000"/>
          </a:blip>
          <a:stretch>
            <a:fillRect/>
          </a:stretch>
        </p:blipFill>
        <p:spPr>
          <a:xfrm>
            <a:off x="3193452" y="2571769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ae.png"/>
          <p:cNvPicPr>
            <a:picLocks noChangeAspect="1"/>
          </p:cNvPicPr>
          <p:nvPr/>
        </p:nvPicPr>
        <p:blipFill>
          <a:blip r:embed="rId3">
            <a:lum bright="30000" contrast="10000"/>
          </a:blip>
          <a:stretch>
            <a:fillRect/>
          </a:stretch>
        </p:blipFill>
        <p:spPr>
          <a:xfrm>
            <a:off x="4714876" y="2571768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ae.png"/>
          <p:cNvPicPr>
            <a:picLocks noChangeAspect="1"/>
          </p:cNvPicPr>
          <p:nvPr/>
        </p:nvPicPr>
        <p:blipFill>
          <a:blip r:embed="rId3">
            <a:lum bright="30000" contrast="10000"/>
          </a:blip>
          <a:stretch>
            <a:fillRect/>
          </a:stretch>
        </p:blipFill>
        <p:spPr>
          <a:xfrm>
            <a:off x="3193452" y="3857635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ae.png"/>
          <p:cNvPicPr>
            <a:picLocks noChangeAspect="1"/>
          </p:cNvPicPr>
          <p:nvPr/>
        </p:nvPicPr>
        <p:blipFill>
          <a:blip r:embed="rId3">
            <a:lum bright="30000" contrast="10000"/>
          </a:blip>
          <a:stretch>
            <a:fillRect/>
          </a:stretch>
        </p:blipFill>
        <p:spPr>
          <a:xfrm>
            <a:off x="4714876" y="3857634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428660" y="-214332"/>
            <a:ext cx="9929882" cy="6643734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704FEB"/>
            </a:gs>
            <a:gs pos="50000">
              <a:srgbClr val="008200">
                <a:shade val="67500"/>
                <a:satMod val="115000"/>
              </a:srgbClr>
            </a:gs>
            <a:gs pos="100000">
              <a:srgbClr val="0082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51033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704FEB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704FEB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704FEB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704FEB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704FEB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704FEB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0066">
                <a:shade val="67500"/>
                <a:satMod val="115000"/>
              </a:srgbClr>
            </a:gs>
            <a:gs pos="100000">
              <a:srgbClr val="FF006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44509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blipFill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blipFill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blipFill>
            <a:blip r:embed="rId4" cstate="print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vatba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357422" y="2071684"/>
            <a:ext cx="47149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Las personas son inventores, creadores, pintores y músicos pero pocos de sus logros se pueden comparar con el funcionamiento milagroso de la naturaleza. La naturaleza es el mayor creador e inventor, mientras que la naturaleza misma es una obra de arte.</a:t>
            </a:r>
            <a:endParaRPr lang="es-PE" sz="1600" dirty="0"/>
          </a:p>
        </p:txBody>
      </p:sp>
      <p:sp>
        <p:nvSpPr>
          <p:cNvPr id="6" name="5 CuadroTexto"/>
          <p:cNvSpPr txBox="1"/>
          <p:nvPr/>
        </p:nvSpPr>
        <p:spPr>
          <a:xfrm>
            <a:off x="3071802" y="1214428"/>
            <a:ext cx="3028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dirty="0" smtClean="0"/>
              <a:t>“La naturaleza es el arte de Dios.”</a:t>
            </a:r>
            <a:br>
              <a:rPr lang="es-PE" sz="1600" b="1" dirty="0" smtClean="0"/>
            </a:br>
            <a:r>
              <a:rPr lang="es-PE" sz="1200" dirty="0" smtClean="0"/>
              <a:t>-Dante Alighieri-</a:t>
            </a:r>
            <a:endParaRPr lang="es-PE" sz="1200" dirty="0"/>
          </a:p>
        </p:txBody>
      </p:sp>
      <p:sp>
        <p:nvSpPr>
          <p:cNvPr id="7" name="6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08200">
                <a:shade val="67500"/>
                <a:satMod val="115000"/>
              </a:srgbClr>
            </a:gs>
            <a:gs pos="100000">
              <a:srgbClr val="0082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95800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blipFill dpi="0" rotWithShape="1">
            <a:blip r:embed="rId7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blipFill dpi="0" rotWithShape="1">
            <a:blip r:embed="rId10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blipFill dpi="0" rotWithShape="1">
            <a:blip r:embed="rId1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2000"/>
                            </p:stCondLst>
                            <p:childTnLst>
                              <p:par>
                                <p:cTn id="26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8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58943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ombo"/>
          <p:cNvSpPr/>
          <p:nvPr/>
        </p:nvSpPr>
        <p:spPr>
          <a:xfrm>
            <a:off x="7643802" y="0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7643802" y="1857364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0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1857364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500166" y="0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500166" y="1857364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000364" y="0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1857364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500562" y="0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00562" y="1857364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6072198" y="0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6072198" y="1857364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7643802" y="3643314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0" y="3643314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500166" y="3643314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3000364" y="3643314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500562" y="3643314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6072198" y="3643314"/>
            <a:ext cx="1500198" cy="142876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9966FF"/>
            </a:gs>
            <a:gs pos="50000">
              <a:srgbClr val="008200">
                <a:shade val="67500"/>
                <a:satMod val="115000"/>
              </a:srgbClr>
            </a:gs>
            <a:gs pos="100000">
              <a:srgbClr val="0082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79447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2714612" y="0"/>
            <a:ext cx="571504" cy="571504"/>
          </a:xfrm>
          <a:prstGeom prst="rect">
            <a:avLst/>
          </a:prstGeom>
          <a:effectLst/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85786" y="0"/>
            <a:ext cx="571504" cy="571504"/>
          </a:xfrm>
          <a:prstGeom prst="rect">
            <a:avLst/>
          </a:prstGeom>
          <a:effectLst/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3714744" y="0"/>
            <a:ext cx="571504" cy="571504"/>
          </a:xfrm>
          <a:prstGeom prst="rect">
            <a:avLst/>
          </a:prstGeom>
          <a:effectLst/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1785918" y="0"/>
            <a:ext cx="571504" cy="571504"/>
          </a:xfrm>
          <a:prstGeom prst="rect">
            <a:avLst/>
          </a:prstGeom>
          <a:effectLst/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5715008" y="0"/>
            <a:ext cx="571504" cy="571504"/>
          </a:xfrm>
          <a:prstGeom prst="rect">
            <a:avLst/>
          </a:prstGeom>
          <a:effectLst/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786710" y="0"/>
            <a:ext cx="571504" cy="571504"/>
          </a:xfrm>
          <a:prstGeom prst="rect">
            <a:avLst/>
          </a:prstGeom>
          <a:effectLst/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6715140" y="0"/>
            <a:ext cx="571504" cy="571504"/>
          </a:xfrm>
          <a:prstGeom prst="rect">
            <a:avLst/>
          </a:prstGeom>
          <a:effectLst/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4643438" y="0"/>
            <a:ext cx="571504" cy="571504"/>
          </a:xfrm>
          <a:prstGeom prst="rect">
            <a:avLst/>
          </a:prstGeom>
          <a:effectLst/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2714612" y="642924"/>
            <a:ext cx="571504" cy="571504"/>
          </a:xfrm>
          <a:prstGeom prst="rect">
            <a:avLst/>
          </a:prstGeom>
          <a:effectLst/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85786" y="642924"/>
            <a:ext cx="571504" cy="571504"/>
          </a:xfrm>
          <a:prstGeom prst="rect">
            <a:avLst/>
          </a:prstGeom>
          <a:effectLst/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3714744" y="642924"/>
            <a:ext cx="571504" cy="571504"/>
          </a:xfrm>
          <a:prstGeom prst="rect">
            <a:avLst/>
          </a:prstGeom>
          <a:effectLst/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1785918" y="642924"/>
            <a:ext cx="571504" cy="571504"/>
          </a:xfrm>
          <a:prstGeom prst="rect">
            <a:avLst/>
          </a:prstGeom>
          <a:effectLst/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5715008" y="642924"/>
            <a:ext cx="571504" cy="571504"/>
          </a:xfrm>
          <a:prstGeom prst="rect">
            <a:avLst/>
          </a:prstGeom>
          <a:effectLst/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786710" y="642924"/>
            <a:ext cx="571504" cy="571504"/>
          </a:xfrm>
          <a:prstGeom prst="rect">
            <a:avLst/>
          </a:prstGeom>
          <a:effectLst/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6715140" y="642924"/>
            <a:ext cx="571504" cy="571504"/>
          </a:xfrm>
          <a:prstGeom prst="rect">
            <a:avLst/>
          </a:prstGeom>
          <a:effectLst/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4643438" y="642924"/>
            <a:ext cx="571504" cy="571504"/>
          </a:xfrm>
          <a:prstGeom prst="rect">
            <a:avLst/>
          </a:prstGeom>
          <a:effectLst/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2714612" y="1214446"/>
            <a:ext cx="571504" cy="571504"/>
          </a:xfrm>
          <a:prstGeom prst="rect">
            <a:avLst/>
          </a:prstGeom>
          <a:effectLst/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85786" y="1214446"/>
            <a:ext cx="571504" cy="571504"/>
          </a:xfrm>
          <a:prstGeom prst="rect">
            <a:avLst/>
          </a:prstGeom>
          <a:effectLst/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3714744" y="1214446"/>
            <a:ext cx="571504" cy="571504"/>
          </a:xfrm>
          <a:prstGeom prst="rect">
            <a:avLst/>
          </a:prstGeom>
          <a:effectLst/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178591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571500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786710" y="1214446"/>
            <a:ext cx="571504" cy="571504"/>
          </a:xfrm>
          <a:prstGeom prst="rect">
            <a:avLst/>
          </a:prstGeom>
          <a:effectLst/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6715140" y="1214446"/>
            <a:ext cx="571504" cy="571504"/>
          </a:xfrm>
          <a:prstGeom prst="rect">
            <a:avLst/>
          </a:prstGeom>
          <a:effectLst/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464343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2714612" y="1857370"/>
            <a:ext cx="571504" cy="571504"/>
          </a:xfrm>
          <a:prstGeom prst="rect">
            <a:avLst/>
          </a:prstGeom>
          <a:effectLst/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85786" y="1857370"/>
            <a:ext cx="571504" cy="571504"/>
          </a:xfrm>
          <a:prstGeom prst="rect">
            <a:avLst/>
          </a:prstGeom>
          <a:effectLst/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3714744" y="1857370"/>
            <a:ext cx="571504" cy="571504"/>
          </a:xfrm>
          <a:prstGeom prst="rect">
            <a:avLst/>
          </a:prstGeom>
          <a:effectLst/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178591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571500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786710" y="1857370"/>
            <a:ext cx="571504" cy="571504"/>
          </a:xfrm>
          <a:prstGeom prst="rect">
            <a:avLst/>
          </a:prstGeom>
          <a:effectLst/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6715140" y="1857370"/>
            <a:ext cx="571504" cy="571504"/>
          </a:xfrm>
          <a:prstGeom prst="rect">
            <a:avLst/>
          </a:prstGeom>
          <a:effectLst/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464343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2714612" y="2428892"/>
            <a:ext cx="571504" cy="571504"/>
          </a:xfrm>
          <a:prstGeom prst="rect">
            <a:avLst/>
          </a:prstGeom>
          <a:effectLst/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85786" y="2428892"/>
            <a:ext cx="571504" cy="571504"/>
          </a:xfrm>
          <a:prstGeom prst="rect">
            <a:avLst/>
          </a:prstGeom>
          <a:effectLst/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3714744" y="2428892"/>
            <a:ext cx="571504" cy="571504"/>
          </a:xfrm>
          <a:prstGeom prst="rect">
            <a:avLst/>
          </a:prstGeom>
          <a:effectLst/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178591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571500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786710" y="2428892"/>
            <a:ext cx="571504" cy="571504"/>
          </a:xfrm>
          <a:prstGeom prst="rect">
            <a:avLst/>
          </a:prstGeom>
          <a:effectLst/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6715140" y="2428892"/>
            <a:ext cx="571504" cy="571504"/>
          </a:xfrm>
          <a:prstGeom prst="rect">
            <a:avLst/>
          </a:prstGeom>
          <a:effectLst/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464343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2714612" y="3071816"/>
            <a:ext cx="571504" cy="571504"/>
          </a:xfrm>
          <a:prstGeom prst="rect">
            <a:avLst/>
          </a:prstGeom>
          <a:effectLst/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85786" y="3071816"/>
            <a:ext cx="571504" cy="571504"/>
          </a:xfrm>
          <a:prstGeom prst="rect">
            <a:avLst/>
          </a:prstGeom>
          <a:effectLst/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3714744" y="3071816"/>
            <a:ext cx="571504" cy="571504"/>
          </a:xfrm>
          <a:prstGeom prst="rect">
            <a:avLst/>
          </a:prstGeom>
          <a:effectLst/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1785918" y="3071816"/>
            <a:ext cx="571504" cy="571504"/>
          </a:xfrm>
          <a:prstGeom prst="rect">
            <a:avLst/>
          </a:prstGeom>
          <a:effectLst/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5715008" y="3071816"/>
            <a:ext cx="571504" cy="571504"/>
          </a:xfrm>
          <a:prstGeom prst="rect">
            <a:avLst/>
          </a:prstGeom>
          <a:effectLst/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786710" y="3071816"/>
            <a:ext cx="571504" cy="571504"/>
          </a:xfrm>
          <a:prstGeom prst="rect">
            <a:avLst/>
          </a:prstGeom>
          <a:effectLst/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6715140" y="3071816"/>
            <a:ext cx="571504" cy="571504"/>
          </a:xfrm>
          <a:prstGeom prst="rect">
            <a:avLst/>
          </a:prstGeom>
          <a:effectLst/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4643438" y="3071816"/>
            <a:ext cx="571504" cy="571504"/>
          </a:xfrm>
          <a:prstGeom prst="rect">
            <a:avLst/>
          </a:prstGeom>
          <a:effectLst/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2714612" y="3643338"/>
            <a:ext cx="571504" cy="571504"/>
          </a:xfrm>
          <a:prstGeom prst="rect">
            <a:avLst/>
          </a:prstGeom>
          <a:effectLst/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85786" y="3643338"/>
            <a:ext cx="571504" cy="571504"/>
          </a:xfrm>
          <a:prstGeom prst="rect">
            <a:avLst/>
          </a:prstGeom>
          <a:effectLst/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3714744" y="3643338"/>
            <a:ext cx="571504" cy="571504"/>
          </a:xfrm>
          <a:prstGeom prst="rect">
            <a:avLst/>
          </a:prstGeom>
          <a:effectLst/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1785918" y="3643338"/>
            <a:ext cx="571504" cy="571504"/>
          </a:xfrm>
          <a:prstGeom prst="rect">
            <a:avLst/>
          </a:prstGeom>
          <a:effectLst/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5715008" y="3643338"/>
            <a:ext cx="571504" cy="571504"/>
          </a:xfrm>
          <a:prstGeom prst="rect">
            <a:avLst/>
          </a:prstGeom>
          <a:effectLst/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786710" y="3643338"/>
            <a:ext cx="571504" cy="571504"/>
          </a:xfrm>
          <a:prstGeom prst="rect">
            <a:avLst/>
          </a:prstGeom>
          <a:effectLst/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6715140" y="3643338"/>
            <a:ext cx="571504" cy="571504"/>
          </a:xfrm>
          <a:prstGeom prst="rect">
            <a:avLst/>
          </a:prstGeom>
          <a:effectLst/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4643438" y="3643338"/>
            <a:ext cx="571504" cy="571504"/>
          </a:xfrm>
          <a:prstGeom prst="rect">
            <a:avLst/>
          </a:prstGeom>
          <a:effectLst/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2714612" y="4286262"/>
            <a:ext cx="571504" cy="571504"/>
          </a:xfrm>
          <a:prstGeom prst="rect">
            <a:avLst/>
          </a:prstGeom>
          <a:effectLst/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85786" y="4286262"/>
            <a:ext cx="571504" cy="571504"/>
          </a:xfrm>
          <a:prstGeom prst="rect">
            <a:avLst/>
          </a:prstGeom>
          <a:effectLst/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3714744" y="4286262"/>
            <a:ext cx="571504" cy="571504"/>
          </a:xfrm>
          <a:prstGeom prst="rect">
            <a:avLst/>
          </a:prstGeom>
          <a:effectLst/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1785918" y="4286262"/>
            <a:ext cx="571504" cy="571504"/>
          </a:xfrm>
          <a:prstGeom prst="rect">
            <a:avLst/>
          </a:prstGeom>
          <a:effectLst/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5715008" y="4286262"/>
            <a:ext cx="571504" cy="571504"/>
          </a:xfrm>
          <a:prstGeom prst="rect">
            <a:avLst/>
          </a:prstGeom>
          <a:effectLst/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7786710" y="4286262"/>
            <a:ext cx="571504" cy="571504"/>
          </a:xfrm>
          <a:prstGeom prst="rect">
            <a:avLst/>
          </a:prstGeom>
          <a:effectLst/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6715140" y="4286262"/>
            <a:ext cx="571504" cy="571504"/>
          </a:xfrm>
          <a:prstGeom prst="rect">
            <a:avLst/>
          </a:prstGeom>
          <a:effectLst/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99FF">
                <a:tint val="45000"/>
                <a:satMod val="400000"/>
              </a:srgbClr>
            </a:duotone>
            <a:lum bright="30000" contrast="40000"/>
          </a:blip>
          <a:srcRect l="15937" t="15762" r="18389" b="18564"/>
          <a:stretch>
            <a:fillRect/>
          </a:stretch>
        </p:blipFill>
        <p:spPr>
          <a:xfrm>
            <a:off x="4643438" y="4286262"/>
            <a:ext cx="571504" cy="571504"/>
          </a:xfrm>
          <a:prstGeom prst="rect">
            <a:avLst/>
          </a:prstGeom>
          <a:effectLst/>
        </p:spPr>
      </p:pic>
      <p:sp>
        <p:nvSpPr>
          <p:cNvPr id="68" name="67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2000"/>
                            </p:stCondLst>
                            <p:childTnLst>
                              <p:par>
                                <p:cTn id="3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vatba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214546" y="857238"/>
            <a:ext cx="41434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“Me gusta cuando una flor o una pequeña mata de hierba crece a través de una grieta en el concreto. Es tan heroico.”</a:t>
            </a:r>
            <a:r>
              <a:rPr lang="es-PE" dirty="0" smtClean="0"/>
              <a:t/>
            </a:r>
            <a:br>
              <a:rPr lang="es-PE" dirty="0" smtClean="0"/>
            </a:br>
            <a:r>
              <a:rPr lang="es-PE" dirty="0" smtClean="0"/>
              <a:t>-</a:t>
            </a:r>
            <a:r>
              <a:rPr lang="es-PE" sz="1200" dirty="0" smtClean="0"/>
              <a:t>George </a:t>
            </a:r>
            <a:r>
              <a:rPr lang="es-PE" sz="1200" dirty="0" err="1" smtClean="0"/>
              <a:t>Carlin</a:t>
            </a:r>
            <a:r>
              <a:rPr lang="es-PE" sz="1200" dirty="0" smtClean="0"/>
              <a:t>-</a:t>
            </a:r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2143108" y="2143122"/>
            <a:ext cx="52149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La naturaleza es más poderosa, creativa e ingeniosa de lo que creemos. Con paciencia, puede eliminar cualquier obstáculo de su camino. La naturaleza nos </a:t>
            </a:r>
            <a:r>
              <a:rPr lang="es-PE" sz="1600" smtClean="0"/>
              <a:t>enseña como </a:t>
            </a:r>
            <a:r>
              <a:rPr lang="es-PE" sz="1600" dirty="0" smtClean="0"/>
              <a:t>permitir que nuestro trabajo florezca de forma natural sin preocuparse por obstáculos y límites.</a:t>
            </a:r>
            <a:endParaRPr lang="es-PE" sz="1600" dirty="0"/>
          </a:p>
        </p:txBody>
      </p:sp>
      <p:sp>
        <p:nvSpPr>
          <p:cNvPr id="7" name="6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rgbClr val="FF0066"/>
            </a:gs>
            <a:gs pos="50000">
              <a:srgbClr val="008200">
                <a:shade val="67500"/>
                <a:satMod val="115000"/>
              </a:srgbClr>
            </a:gs>
            <a:gs pos="100000">
              <a:srgbClr val="0082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04415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_by_jamilexchocolatina-d4nsn7i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l="10000" t="5000" r="7499" b="17499"/>
          <a:stretch>
            <a:fillRect/>
          </a:stretch>
        </p:blipFill>
        <p:spPr>
          <a:xfrm>
            <a:off x="3929058" y="428610"/>
            <a:ext cx="1673032" cy="1571636"/>
          </a:xfrm>
          <a:prstGeom prst="rect">
            <a:avLst/>
          </a:prstGeom>
        </p:spPr>
      </p:pic>
      <p:pic>
        <p:nvPicPr>
          <p:cNvPr id="4" name="3 Imagen" descr="circulo_png__by_jamilexchocolatina-d4nsn7i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l="10000" t="5000" r="7499" b="17499"/>
          <a:stretch>
            <a:fillRect/>
          </a:stretch>
        </p:blipFill>
        <p:spPr>
          <a:xfrm rot="12203473">
            <a:off x="3743657" y="3304343"/>
            <a:ext cx="1673032" cy="1571636"/>
          </a:xfrm>
          <a:prstGeom prst="rect">
            <a:avLst/>
          </a:prstGeom>
        </p:spPr>
      </p:pic>
      <p:pic>
        <p:nvPicPr>
          <p:cNvPr id="5" name="4 Imagen" descr="circulo_png__by_jamilexchocolatina-d4nsn7i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l="10000" t="5000" r="7499" b="17499"/>
          <a:stretch>
            <a:fillRect/>
          </a:stretch>
        </p:blipFill>
        <p:spPr>
          <a:xfrm rot="7969504">
            <a:off x="5020835" y="1847761"/>
            <a:ext cx="1673032" cy="1571636"/>
          </a:xfrm>
          <a:prstGeom prst="rect">
            <a:avLst/>
          </a:prstGeom>
        </p:spPr>
      </p:pic>
      <p:pic>
        <p:nvPicPr>
          <p:cNvPr id="6" name="5 Imagen" descr="circulo_png__by_jamilexchocolatina-d4nsn7i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l="10000" t="5000" r="7499" b="17499"/>
          <a:stretch>
            <a:fillRect/>
          </a:stretch>
        </p:blipFill>
        <p:spPr>
          <a:xfrm rot="19576688">
            <a:off x="2444514" y="1823719"/>
            <a:ext cx="1673032" cy="1571636"/>
          </a:xfrm>
          <a:prstGeom prst="rect">
            <a:avLst/>
          </a:prstGeom>
        </p:spPr>
      </p:pic>
      <p:pic>
        <p:nvPicPr>
          <p:cNvPr id="7" name="6 Imagen" descr="circulo_png__by_jamilexchocolatina-d4nsn7i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l="10000" t="5000" r="7499" b="17499"/>
          <a:stretch>
            <a:fillRect/>
          </a:stretch>
        </p:blipFill>
        <p:spPr>
          <a:xfrm rot="5559858">
            <a:off x="4846481" y="782132"/>
            <a:ext cx="1673032" cy="1571636"/>
          </a:xfrm>
          <a:prstGeom prst="rect">
            <a:avLst/>
          </a:prstGeom>
        </p:spPr>
      </p:pic>
      <p:pic>
        <p:nvPicPr>
          <p:cNvPr id="8" name="7 Imagen" descr="circulo_png__by_jamilexchocolatina-d4nsn7i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l="10000" t="5000" r="7499" b="17499"/>
          <a:stretch>
            <a:fillRect/>
          </a:stretch>
        </p:blipFill>
        <p:spPr>
          <a:xfrm rot="16444813">
            <a:off x="2721444" y="2819117"/>
            <a:ext cx="1673032" cy="1571636"/>
          </a:xfrm>
          <a:prstGeom prst="rect">
            <a:avLst/>
          </a:prstGeom>
        </p:spPr>
      </p:pic>
      <p:pic>
        <p:nvPicPr>
          <p:cNvPr id="9" name="8 Imagen" descr="circulo_png__by_jamilexchocolatina-d4nsn7i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l="10000" t="5000" r="7499" b="17499"/>
          <a:stretch>
            <a:fillRect/>
          </a:stretch>
        </p:blipFill>
        <p:spPr>
          <a:xfrm rot="20626597">
            <a:off x="2835255" y="838400"/>
            <a:ext cx="1673032" cy="1571636"/>
          </a:xfrm>
          <a:prstGeom prst="rect">
            <a:avLst/>
          </a:prstGeom>
        </p:spPr>
      </p:pic>
      <p:pic>
        <p:nvPicPr>
          <p:cNvPr id="10" name="9 Imagen" descr="circulo_png__by_jamilexchocolatina-d4nsn7i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rcRect l="10000" t="5000" r="7499" b="17499"/>
          <a:stretch>
            <a:fillRect/>
          </a:stretch>
        </p:blipFill>
        <p:spPr>
          <a:xfrm rot="8536316">
            <a:off x="4663645" y="2776454"/>
            <a:ext cx="1673032" cy="1571636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8200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72988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7" name="2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A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8" name="27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8D236A"/>
            </a:gs>
            <a:gs pos="50000">
              <a:schemeClr val="bg2">
                <a:lumMod val="75000"/>
                <a:shade val="67500"/>
                <a:satMod val="115000"/>
              </a:schemeClr>
            </a:gs>
            <a:gs pos="100000">
              <a:schemeClr val="bg2">
                <a:lumMod val="75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1448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1733068">
            <a:off x="1348796" y="903876"/>
            <a:ext cx="3571625" cy="11159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840684">
            <a:off x="4301051" y="819367"/>
            <a:ext cx="3899974" cy="126821"/>
          </a:xfrm>
          <a:prstGeom prst="rect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1733068">
            <a:off x="1363685" y="1289333"/>
            <a:ext cx="3571625" cy="9090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840684">
            <a:off x="4298344" y="1248359"/>
            <a:ext cx="3899974" cy="107161"/>
          </a:xfrm>
          <a:prstGeom prst="rect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733068">
            <a:off x="1362401" y="1789049"/>
            <a:ext cx="3571625" cy="9127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840684">
            <a:off x="4297059" y="1748433"/>
            <a:ext cx="3899974" cy="107513"/>
          </a:xfrm>
          <a:prstGeom prst="rect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1733068">
            <a:off x="1364967" y="2198874"/>
            <a:ext cx="3571625" cy="11041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840684">
            <a:off x="4299772" y="2176663"/>
            <a:ext cx="3899974" cy="127206"/>
          </a:xfrm>
          <a:prstGeom prst="rect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1733068">
            <a:off x="1363685" y="2646656"/>
            <a:ext cx="3571625" cy="9092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840684">
            <a:off x="4298340" y="2605698"/>
            <a:ext cx="3899974" cy="107144"/>
          </a:xfrm>
          <a:prstGeom prst="rect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1733068">
            <a:off x="1363684" y="3075283"/>
            <a:ext cx="3571625" cy="9090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840684">
            <a:off x="4298344" y="3034309"/>
            <a:ext cx="3899974" cy="107160"/>
          </a:xfrm>
          <a:prstGeom prst="rect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1733068">
            <a:off x="1362400" y="3574999"/>
            <a:ext cx="3571625" cy="9127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840684">
            <a:off x="4297058" y="3534383"/>
            <a:ext cx="3899974" cy="107513"/>
          </a:xfrm>
          <a:prstGeom prst="rect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1733068">
            <a:off x="1362399" y="4003626"/>
            <a:ext cx="3571625" cy="9126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840684">
            <a:off x="4297061" y="3962993"/>
            <a:ext cx="3899974" cy="107530"/>
          </a:xfrm>
          <a:prstGeom prst="rect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1733068">
            <a:off x="1375537" y="4575487"/>
            <a:ext cx="3571625" cy="909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840684">
            <a:off x="4289430" y="4505570"/>
            <a:ext cx="3899974" cy="102803"/>
          </a:xfrm>
          <a:prstGeom prst="rect">
            <a:avLst/>
          </a:prstGeom>
          <a:blipFill>
            <a:blip r:embed="rId3">
              <a:duotone>
                <a:prstClr val="black"/>
                <a:srgbClr val="CC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vatba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357423" y="1071552"/>
            <a:ext cx="421484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“Voy a la naturaleza para ser aliviado y sanado, y para poner mis sentidos en orden.”</a:t>
            </a:r>
            <a:r>
              <a:rPr lang="es-PE" dirty="0" smtClean="0"/>
              <a:t/>
            </a:r>
            <a:br>
              <a:rPr lang="es-PE" dirty="0" smtClean="0"/>
            </a:br>
            <a:r>
              <a:rPr lang="es-PE" dirty="0" smtClean="0"/>
              <a:t>-</a:t>
            </a:r>
            <a:r>
              <a:rPr lang="es-PE" sz="1200" dirty="0" smtClean="0"/>
              <a:t>John </a:t>
            </a:r>
            <a:r>
              <a:rPr lang="es-PE" sz="1200" dirty="0" err="1" smtClean="0"/>
              <a:t>Burroughs</a:t>
            </a:r>
            <a:r>
              <a:rPr lang="es-PE" sz="1200" dirty="0" smtClean="0"/>
              <a:t>-</a:t>
            </a:r>
            <a:endParaRPr lang="es-PE" sz="1200" dirty="0"/>
          </a:p>
        </p:txBody>
      </p:sp>
      <p:sp>
        <p:nvSpPr>
          <p:cNvPr id="6" name="5 CuadroTexto"/>
          <p:cNvSpPr txBox="1"/>
          <p:nvPr/>
        </p:nvSpPr>
        <p:spPr>
          <a:xfrm>
            <a:off x="2357422" y="2071684"/>
            <a:ext cx="47863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Llevamos vidas ocupadas y organizadas donde nos sentimos agobiados por problemas estresantes que siguen surgiendo todos los días. Siempre que busquemos paz y silencio, podemos retirarnos a la naturaleza. En la naturaleza nuestros sentidos, mentes y almas se purifican.</a:t>
            </a:r>
            <a:endParaRPr lang="es-PE" sz="1600" dirty="0"/>
          </a:p>
        </p:txBody>
      </p:sp>
      <p:sp>
        <p:nvSpPr>
          <p:cNvPr id="7" name="6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03711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4455922" y="116078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670104" y="116078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4455922" y="1134051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3670104" y="1134051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455922" y="2152061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3670104" y="2152061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429124" y="3196833"/>
            <a:ext cx="1071570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 flipV="1">
            <a:off x="3643306" y="3196833"/>
            <a:ext cx="1071570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455922" y="4241604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 flipV="1">
            <a:off x="3670104" y="4241604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3027162" y="116078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 flipV="1">
            <a:off x="3027162" y="1134051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V="1">
            <a:off x="3027162" y="2152061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 flipV="1">
            <a:off x="3000364" y="3196833"/>
            <a:ext cx="1071570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V="1">
            <a:off x="3027162" y="4241604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098864" y="116078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5098864" y="1134051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5098864" y="2152061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5072066" y="3196833"/>
            <a:ext cx="1071570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5098864" y="4241604"/>
            <a:ext cx="1017974" cy="785818"/>
          </a:xfrm>
          <a:prstGeom prst="wave">
            <a:avLst>
              <a:gd name="adj1" fmla="val 12500"/>
              <a:gd name="adj2" fmla="val 0"/>
            </a:avLst>
          </a:prstGeom>
          <a:blipFill>
            <a:blip r:embed="rId3"/>
            <a:stretch>
              <a:fillRect/>
            </a:stretch>
          </a:blip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428660" y="-214332"/>
            <a:ext cx="10072758" cy="6715172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0" dur="3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4" dur="3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8" dur="3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2" dur="3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6" dur="3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0" dur="3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3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4" dur="3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8" dur="3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9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1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2" dur="3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5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6" dur="3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3000"/>
                            </p:stCondLst>
                            <p:childTnLst>
                              <p:par>
                                <p:cTn id="16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bg1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10902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BC9BFF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BC9BFF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BC9BFF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BC9BFF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BC9BFF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BC9BFF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BC9BFF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BC9BFF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BC9BFF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BC9BFF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BC9BFF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BC9BFF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00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52626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vatba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285984" y="1071552"/>
            <a:ext cx="42862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“Estudia la naturaleza, ama la naturaleza, mantente cerca de la naturaleza. Nunca te fallará.”</a:t>
            </a:r>
            <a:r>
              <a:rPr lang="es-PE" dirty="0" smtClean="0"/>
              <a:t/>
            </a:r>
            <a:br>
              <a:rPr lang="es-PE" dirty="0" smtClean="0"/>
            </a:br>
            <a:r>
              <a:rPr lang="es-PE" dirty="0" smtClean="0"/>
              <a:t>-</a:t>
            </a:r>
            <a:r>
              <a:rPr lang="es-PE" sz="1200" dirty="0" smtClean="0"/>
              <a:t>Frank </a:t>
            </a:r>
            <a:r>
              <a:rPr lang="es-PE" sz="1200" dirty="0" smtClean="0"/>
              <a:t>Lloyd </a:t>
            </a:r>
            <a:r>
              <a:rPr lang="es-PE" sz="1200" dirty="0" smtClean="0"/>
              <a:t>Wright-</a:t>
            </a:r>
            <a:endParaRPr lang="es-PE" sz="1200" dirty="0"/>
          </a:p>
        </p:txBody>
      </p:sp>
      <p:sp>
        <p:nvSpPr>
          <p:cNvPr id="6" name="5 CuadroTexto"/>
          <p:cNvSpPr txBox="1"/>
          <p:nvPr/>
        </p:nvSpPr>
        <p:spPr>
          <a:xfrm>
            <a:off x="2285984" y="2214560"/>
            <a:ext cx="4500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La naturaleza es muy poderosa y compleja y a veces puede exigir que enfrentemos su fuerza. Para amar a la naturaleza debemos ser capaces de comprender sus leyes y estudiar sus caminos. La naturaleza nunca traiciona a los que saben cómo adaptarse y a los que siguen sus reglas.</a:t>
            </a:r>
            <a:endParaRPr lang="es-PE" sz="1600" dirty="0"/>
          </a:p>
        </p:txBody>
      </p:sp>
      <p:sp>
        <p:nvSpPr>
          <p:cNvPr id="7" name="6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7030A0"/>
            </a:gs>
            <a:gs pos="50000">
              <a:srgbClr val="BC9BFF">
                <a:shade val="67500"/>
                <a:satMod val="115000"/>
              </a:srgbClr>
            </a:gs>
            <a:gs pos="100000">
              <a:srgbClr val="BC9B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47696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accent2">
                <a:lumMod val="40000"/>
                <a:lumOff val="60000"/>
              </a:schemeClr>
            </a:gs>
            <a:gs pos="50000">
              <a:schemeClr val="accent2">
                <a:lumMod val="50000"/>
                <a:shade val="67500"/>
                <a:satMod val="115000"/>
              </a:schemeClr>
            </a:gs>
            <a:gs pos="100000">
              <a:schemeClr val="accent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31163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2714612" y="0"/>
            <a:ext cx="571504" cy="571504"/>
          </a:xfrm>
          <a:prstGeom prst="rect">
            <a:avLst/>
          </a:prstGeom>
          <a:effectLst/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85786" y="0"/>
            <a:ext cx="571504" cy="571504"/>
          </a:xfrm>
          <a:prstGeom prst="rect">
            <a:avLst/>
          </a:prstGeom>
          <a:effectLst/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3714744" y="0"/>
            <a:ext cx="571504" cy="571504"/>
          </a:xfrm>
          <a:prstGeom prst="rect">
            <a:avLst/>
          </a:prstGeom>
          <a:effectLst/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1785918" y="0"/>
            <a:ext cx="571504" cy="571504"/>
          </a:xfrm>
          <a:prstGeom prst="rect">
            <a:avLst/>
          </a:prstGeom>
          <a:effectLst/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5715008" y="0"/>
            <a:ext cx="571504" cy="571504"/>
          </a:xfrm>
          <a:prstGeom prst="rect">
            <a:avLst/>
          </a:prstGeom>
          <a:effectLst/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786710" y="0"/>
            <a:ext cx="571504" cy="571504"/>
          </a:xfrm>
          <a:prstGeom prst="rect">
            <a:avLst/>
          </a:prstGeom>
          <a:effectLst/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6715140" y="0"/>
            <a:ext cx="571504" cy="571504"/>
          </a:xfrm>
          <a:prstGeom prst="rect">
            <a:avLst/>
          </a:prstGeom>
          <a:effectLst/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4643438" y="0"/>
            <a:ext cx="571504" cy="571504"/>
          </a:xfrm>
          <a:prstGeom prst="rect">
            <a:avLst/>
          </a:prstGeom>
          <a:effectLst/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2714612" y="642924"/>
            <a:ext cx="571504" cy="571504"/>
          </a:xfrm>
          <a:prstGeom prst="rect">
            <a:avLst/>
          </a:prstGeom>
          <a:effectLst/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85786" y="642924"/>
            <a:ext cx="571504" cy="571504"/>
          </a:xfrm>
          <a:prstGeom prst="rect">
            <a:avLst/>
          </a:prstGeom>
          <a:effectLst/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3714744" y="642924"/>
            <a:ext cx="571504" cy="571504"/>
          </a:xfrm>
          <a:prstGeom prst="rect">
            <a:avLst/>
          </a:prstGeom>
          <a:effectLst/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1785918" y="642924"/>
            <a:ext cx="571504" cy="571504"/>
          </a:xfrm>
          <a:prstGeom prst="rect">
            <a:avLst/>
          </a:prstGeom>
          <a:effectLst/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5715008" y="642924"/>
            <a:ext cx="571504" cy="571504"/>
          </a:xfrm>
          <a:prstGeom prst="rect">
            <a:avLst/>
          </a:prstGeom>
          <a:effectLst/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786710" y="642924"/>
            <a:ext cx="571504" cy="571504"/>
          </a:xfrm>
          <a:prstGeom prst="rect">
            <a:avLst/>
          </a:prstGeom>
          <a:effectLst/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6715140" y="642924"/>
            <a:ext cx="571504" cy="571504"/>
          </a:xfrm>
          <a:prstGeom prst="rect">
            <a:avLst/>
          </a:prstGeom>
          <a:effectLst/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4643438" y="642924"/>
            <a:ext cx="571504" cy="571504"/>
          </a:xfrm>
          <a:prstGeom prst="rect">
            <a:avLst/>
          </a:prstGeom>
          <a:effectLst/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2714612" y="1214446"/>
            <a:ext cx="571504" cy="571504"/>
          </a:xfrm>
          <a:prstGeom prst="rect">
            <a:avLst/>
          </a:prstGeom>
          <a:effectLst/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85786" y="1214446"/>
            <a:ext cx="571504" cy="571504"/>
          </a:xfrm>
          <a:prstGeom prst="rect">
            <a:avLst/>
          </a:prstGeom>
          <a:effectLst/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3714744" y="1214446"/>
            <a:ext cx="571504" cy="571504"/>
          </a:xfrm>
          <a:prstGeom prst="rect">
            <a:avLst/>
          </a:prstGeom>
          <a:effectLst/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178591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571500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786710" y="1214446"/>
            <a:ext cx="571504" cy="571504"/>
          </a:xfrm>
          <a:prstGeom prst="rect">
            <a:avLst/>
          </a:prstGeom>
          <a:effectLst/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6715140" y="1214446"/>
            <a:ext cx="571504" cy="571504"/>
          </a:xfrm>
          <a:prstGeom prst="rect">
            <a:avLst/>
          </a:prstGeom>
          <a:effectLst/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4643438" y="1214446"/>
            <a:ext cx="571504" cy="571504"/>
          </a:xfrm>
          <a:prstGeom prst="rect">
            <a:avLst/>
          </a:prstGeom>
          <a:effectLst/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2714612" y="1857370"/>
            <a:ext cx="571504" cy="571504"/>
          </a:xfrm>
          <a:prstGeom prst="rect">
            <a:avLst/>
          </a:prstGeom>
          <a:effectLst/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85786" y="1857370"/>
            <a:ext cx="571504" cy="571504"/>
          </a:xfrm>
          <a:prstGeom prst="rect">
            <a:avLst/>
          </a:prstGeom>
          <a:effectLst/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3714744" y="1857370"/>
            <a:ext cx="571504" cy="571504"/>
          </a:xfrm>
          <a:prstGeom prst="rect">
            <a:avLst/>
          </a:prstGeom>
          <a:effectLst/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178591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571500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786710" y="1857370"/>
            <a:ext cx="571504" cy="571504"/>
          </a:xfrm>
          <a:prstGeom prst="rect">
            <a:avLst/>
          </a:prstGeom>
          <a:effectLst/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6715140" y="1857370"/>
            <a:ext cx="571504" cy="571504"/>
          </a:xfrm>
          <a:prstGeom prst="rect">
            <a:avLst/>
          </a:prstGeom>
          <a:effectLst/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4643438" y="1857370"/>
            <a:ext cx="571504" cy="571504"/>
          </a:xfrm>
          <a:prstGeom prst="rect">
            <a:avLst/>
          </a:prstGeom>
          <a:effectLst/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2714612" y="2428892"/>
            <a:ext cx="571504" cy="571504"/>
          </a:xfrm>
          <a:prstGeom prst="rect">
            <a:avLst/>
          </a:prstGeom>
          <a:effectLst/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85786" y="2428892"/>
            <a:ext cx="571504" cy="571504"/>
          </a:xfrm>
          <a:prstGeom prst="rect">
            <a:avLst/>
          </a:prstGeom>
          <a:effectLst/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3714744" y="2428892"/>
            <a:ext cx="571504" cy="571504"/>
          </a:xfrm>
          <a:prstGeom prst="rect">
            <a:avLst/>
          </a:prstGeom>
          <a:effectLst/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178591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571500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786710" y="2428892"/>
            <a:ext cx="571504" cy="571504"/>
          </a:xfrm>
          <a:prstGeom prst="rect">
            <a:avLst/>
          </a:prstGeom>
          <a:effectLst/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6715140" y="2428892"/>
            <a:ext cx="571504" cy="571504"/>
          </a:xfrm>
          <a:prstGeom prst="rect">
            <a:avLst/>
          </a:prstGeom>
          <a:effectLst/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4643438" y="2428892"/>
            <a:ext cx="571504" cy="571504"/>
          </a:xfrm>
          <a:prstGeom prst="rect">
            <a:avLst/>
          </a:prstGeom>
          <a:effectLst/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2714612" y="3071816"/>
            <a:ext cx="571504" cy="571504"/>
          </a:xfrm>
          <a:prstGeom prst="rect">
            <a:avLst/>
          </a:prstGeom>
          <a:effectLst/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85786" y="3071816"/>
            <a:ext cx="571504" cy="571504"/>
          </a:xfrm>
          <a:prstGeom prst="rect">
            <a:avLst/>
          </a:prstGeom>
          <a:effectLst/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3714744" y="3071816"/>
            <a:ext cx="571504" cy="571504"/>
          </a:xfrm>
          <a:prstGeom prst="rect">
            <a:avLst/>
          </a:prstGeom>
          <a:effectLst/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1785918" y="3071816"/>
            <a:ext cx="571504" cy="571504"/>
          </a:xfrm>
          <a:prstGeom prst="rect">
            <a:avLst/>
          </a:prstGeom>
          <a:effectLst/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5715008" y="3071816"/>
            <a:ext cx="571504" cy="571504"/>
          </a:xfrm>
          <a:prstGeom prst="rect">
            <a:avLst/>
          </a:prstGeom>
          <a:effectLst/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786710" y="3071816"/>
            <a:ext cx="571504" cy="571504"/>
          </a:xfrm>
          <a:prstGeom prst="rect">
            <a:avLst/>
          </a:prstGeom>
          <a:effectLst/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6715140" y="3071816"/>
            <a:ext cx="571504" cy="571504"/>
          </a:xfrm>
          <a:prstGeom prst="rect">
            <a:avLst/>
          </a:prstGeom>
          <a:effectLst/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4643438" y="3071816"/>
            <a:ext cx="571504" cy="571504"/>
          </a:xfrm>
          <a:prstGeom prst="rect">
            <a:avLst/>
          </a:prstGeom>
          <a:effectLst/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2714612" y="3643338"/>
            <a:ext cx="571504" cy="571504"/>
          </a:xfrm>
          <a:prstGeom prst="rect">
            <a:avLst/>
          </a:prstGeom>
          <a:effectLst/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85786" y="3643338"/>
            <a:ext cx="571504" cy="571504"/>
          </a:xfrm>
          <a:prstGeom prst="rect">
            <a:avLst/>
          </a:prstGeom>
          <a:effectLst/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3714744" y="3643338"/>
            <a:ext cx="571504" cy="571504"/>
          </a:xfrm>
          <a:prstGeom prst="rect">
            <a:avLst/>
          </a:prstGeom>
          <a:effectLst/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1785918" y="3643338"/>
            <a:ext cx="571504" cy="571504"/>
          </a:xfrm>
          <a:prstGeom prst="rect">
            <a:avLst/>
          </a:prstGeom>
          <a:effectLst/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5715008" y="3643338"/>
            <a:ext cx="571504" cy="571504"/>
          </a:xfrm>
          <a:prstGeom prst="rect">
            <a:avLst/>
          </a:prstGeom>
          <a:effectLst/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786710" y="3643338"/>
            <a:ext cx="571504" cy="571504"/>
          </a:xfrm>
          <a:prstGeom prst="rect">
            <a:avLst/>
          </a:prstGeom>
          <a:effectLst/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6715140" y="3643338"/>
            <a:ext cx="571504" cy="571504"/>
          </a:xfrm>
          <a:prstGeom prst="rect">
            <a:avLst/>
          </a:prstGeom>
          <a:effectLst/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4643438" y="3643338"/>
            <a:ext cx="571504" cy="571504"/>
          </a:xfrm>
          <a:prstGeom prst="rect">
            <a:avLst/>
          </a:prstGeom>
          <a:effectLst/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2714612" y="4286262"/>
            <a:ext cx="571504" cy="571504"/>
          </a:xfrm>
          <a:prstGeom prst="rect">
            <a:avLst/>
          </a:prstGeom>
          <a:effectLst/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85786" y="4286262"/>
            <a:ext cx="571504" cy="571504"/>
          </a:xfrm>
          <a:prstGeom prst="rect">
            <a:avLst/>
          </a:prstGeom>
          <a:effectLst/>
        </p:spPr>
      </p:pic>
      <p:pic>
        <p:nvPicPr>
          <p:cNvPr id="62" name="6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3714744" y="4286262"/>
            <a:ext cx="571504" cy="571504"/>
          </a:xfrm>
          <a:prstGeom prst="rect">
            <a:avLst/>
          </a:prstGeom>
          <a:effectLst/>
        </p:spPr>
      </p:pic>
      <p:pic>
        <p:nvPicPr>
          <p:cNvPr id="63" name="6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1785918" y="4286262"/>
            <a:ext cx="571504" cy="571504"/>
          </a:xfrm>
          <a:prstGeom prst="rect">
            <a:avLst/>
          </a:prstGeom>
          <a:effectLst/>
        </p:spPr>
      </p:pic>
      <p:pic>
        <p:nvPicPr>
          <p:cNvPr id="64" name="6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5715008" y="4286262"/>
            <a:ext cx="571504" cy="571504"/>
          </a:xfrm>
          <a:prstGeom prst="rect">
            <a:avLst/>
          </a:prstGeom>
          <a:effectLst/>
        </p:spPr>
      </p:pic>
      <p:pic>
        <p:nvPicPr>
          <p:cNvPr id="65" name="6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7786710" y="4286262"/>
            <a:ext cx="571504" cy="571504"/>
          </a:xfrm>
          <a:prstGeom prst="rect">
            <a:avLst/>
          </a:prstGeom>
          <a:effectLst/>
        </p:spPr>
      </p:pic>
      <p:pic>
        <p:nvPicPr>
          <p:cNvPr id="66" name="6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6715140" y="4286262"/>
            <a:ext cx="571504" cy="571504"/>
          </a:xfrm>
          <a:prstGeom prst="rect">
            <a:avLst/>
          </a:prstGeom>
          <a:effectLst/>
        </p:spPr>
      </p:pic>
      <p:pic>
        <p:nvPicPr>
          <p:cNvPr id="67" name="6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15937" t="15762" r="18389" b="18564"/>
          <a:stretch>
            <a:fillRect/>
          </a:stretch>
        </p:blipFill>
        <p:spPr>
          <a:xfrm>
            <a:off x="4643438" y="4286262"/>
            <a:ext cx="571504" cy="571504"/>
          </a:xfrm>
          <a:prstGeom prst="rect">
            <a:avLst/>
          </a:prstGeom>
          <a:effectLst/>
        </p:spPr>
      </p:pic>
      <p:sp>
        <p:nvSpPr>
          <p:cNvPr id="68" name="67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>
                            <p:stCondLst>
                              <p:cond delay="2000"/>
                            </p:stCondLst>
                            <p:childTnLst>
                              <p:par>
                                <p:cTn id="3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90286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5" name="4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vatba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000233" y="1071552"/>
            <a:ext cx="46434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“Si realmente amas la naturaleza, encontrarás belleza en todas partes.”</a:t>
            </a:r>
            <a:br>
              <a:rPr lang="es-PE" sz="1600" b="1" dirty="0" smtClean="0"/>
            </a:br>
            <a:r>
              <a:rPr lang="es-PE" sz="1600" b="1" dirty="0" smtClean="0"/>
              <a:t>-</a:t>
            </a:r>
            <a:r>
              <a:rPr lang="es-PE" sz="1200" dirty="0" err="1" smtClean="0"/>
              <a:t>Vincent</a:t>
            </a:r>
            <a:r>
              <a:rPr lang="es-PE" sz="1200" dirty="0" smtClean="0"/>
              <a:t> </a:t>
            </a:r>
            <a:r>
              <a:rPr lang="es-PE" sz="1200" dirty="0" smtClean="0"/>
              <a:t>Van </a:t>
            </a:r>
            <a:r>
              <a:rPr lang="es-PE" sz="1200" dirty="0" err="1" smtClean="0"/>
              <a:t>Gogh</a:t>
            </a:r>
            <a:r>
              <a:rPr lang="es-PE" sz="1200" dirty="0" smtClean="0"/>
              <a:t>-</a:t>
            </a:r>
            <a:endParaRPr lang="es-PE" sz="1200" dirty="0"/>
          </a:p>
        </p:txBody>
      </p:sp>
      <p:sp>
        <p:nvSpPr>
          <p:cNvPr id="6" name="5 CuadroTexto"/>
          <p:cNvSpPr txBox="1"/>
          <p:nvPr/>
        </p:nvSpPr>
        <p:spPr>
          <a:xfrm>
            <a:off x="2143108" y="2000246"/>
            <a:ext cx="48577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Hay belleza en todas partes en la naturaleza pero hay muy pocos ojos para buscarla y apreciarla. Las personas que realmente aman la naturaleza saben cómo apreciar el funcionamiento de la naturaleza. </a:t>
            </a:r>
            <a:endParaRPr lang="es-PE" sz="1600" dirty="0" smtClean="0"/>
          </a:p>
          <a:p>
            <a:r>
              <a:rPr lang="es-PE" sz="1600" dirty="0" smtClean="0"/>
              <a:t>Encuentran </a:t>
            </a:r>
            <a:r>
              <a:rPr lang="es-PE" sz="1600" dirty="0" smtClean="0"/>
              <a:t>la emoción y la felicidad en la exploración en la belleza de la naturaleza y sus interminables misterios.</a:t>
            </a:r>
            <a:endParaRPr lang="es-PE" sz="1600" dirty="0"/>
          </a:p>
        </p:txBody>
      </p:sp>
      <p:sp>
        <p:nvSpPr>
          <p:cNvPr id="7" name="6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7030A0"/>
            </a:gs>
            <a:gs pos="50000">
              <a:srgbClr val="008200">
                <a:shade val="67500"/>
                <a:satMod val="115000"/>
              </a:srgbClr>
            </a:gs>
            <a:gs pos="100000">
              <a:srgbClr val="0082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16101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FFC000"/>
            </a:gs>
            <a:gs pos="50000">
              <a:srgbClr val="008200">
                <a:shade val="67500"/>
                <a:satMod val="115000"/>
              </a:srgbClr>
            </a:gs>
            <a:gs pos="100000">
              <a:srgbClr val="0082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88252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-1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42861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42860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78579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78579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114298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114298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150018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150017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185737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185736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22145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22145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257175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257174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292894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292893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328613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328612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37086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37086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47" name="46 Rectángulo"/>
          <p:cNvSpPr/>
          <p:nvPr/>
        </p:nvSpPr>
        <p:spPr>
          <a:xfrm>
            <a:off x="-428660" y="-214332"/>
            <a:ext cx="9929882" cy="685804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F81CA"/>
            </a:gs>
            <a:gs pos="50000">
              <a:srgbClr val="8D236A">
                <a:shade val="67500"/>
                <a:satMod val="115000"/>
              </a:srgbClr>
            </a:gs>
            <a:gs pos="100000">
              <a:srgbClr val="8D236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78052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3" name="4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4" name="43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2000"/>
                            </p:stCondLst>
                            <p:childTnLst>
                              <p:par>
                                <p:cTn id="24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vatba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285984" y="1214428"/>
            <a:ext cx="428628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“En la naturaleza no hay recompensas ni castigos, hay consecuencias.”</a:t>
            </a:r>
            <a:r>
              <a:rPr lang="es-PE" dirty="0" smtClean="0"/>
              <a:t/>
            </a:r>
            <a:br>
              <a:rPr lang="es-PE" dirty="0" smtClean="0"/>
            </a:br>
            <a:r>
              <a:rPr lang="es-PE" dirty="0" smtClean="0"/>
              <a:t>-</a:t>
            </a:r>
            <a:r>
              <a:rPr lang="es-PE" sz="1200" dirty="0" smtClean="0"/>
              <a:t>Robert </a:t>
            </a:r>
            <a:r>
              <a:rPr lang="es-PE" sz="1200" dirty="0" smtClean="0"/>
              <a:t>Green </a:t>
            </a:r>
            <a:r>
              <a:rPr lang="es-PE" sz="1200" dirty="0" err="1" smtClean="0"/>
              <a:t>Ingersoll</a:t>
            </a:r>
            <a:r>
              <a:rPr lang="es-PE" sz="1200" dirty="0" smtClean="0"/>
              <a:t>-</a:t>
            </a:r>
            <a:endParaRPr lang="es-PE" sz="1200" dirty="0"/>
          </a:p>
        </p:txBody>
      </p:sp>
      <p:sp>
        <p:nvSpPr>
          <p:cNvPr id="6" name="5 CuadroTexto"/>
          <p:cNvSpPr txBox="1"/>
          <p:nvPr/>
        </p:nvSpPr>
        <p:spPr>
          <a:xfrm>
            <a:off x="2357422" y="2214560"/>
            <a:ext cx="46434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Cualquier cosa que no respeta las leyes de la naturaleza o que no sigue su flujo sufre consecuencias. La naturaleza no conoce el bien o el mal, sin embargo su primera ley es la causalidad. Para cada acción hay un efecto natural que le sigue. Comprender esta ley nos hace más poderosos.</a:t>
            </a:r>
            <a:endParaRPr lang="es-PE" sz="1600" dirty="0"/>
          </a:p>
        </p:txBody>
      </p:sp>
      <p:sp>
        <p:nvSpPr>
          <p:cNvPr id="7" name="6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8D236A">
                <a:shade val="67500"/>
                <a:satMod val="115000"/>
              </a:srgbClr>
            </a:gs>
            <a:gs pos="100000">
              <a:srgbClr val="8D236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06708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razón"/>
          <p:cNvSpPr/>
          <p:nvPr/>
        </p:nvSpPr>
        <p:spPr>
          <a:xfrm rot="5400000" flipV="1">
            <a:off x="1928794" y="207168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razón"/>
          <p:cNvSpPr/>
          <p:nvPr/>
        </p:nvSpPr>
        <p:spPr>
          <a:xfrm rot="16200000" flipV="1">
            <a:off x="3286116" y="207168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16200000" flipV="1">
            <a:off x="3929058" y="2000246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16200000" flipV="1">
            <a:off x="4572000" y="2000246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16200000" flipV="1">
            <a:off x="5214942" y="2000246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6200000" flipV="1">
            <a:off x="5786446" y="2000246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16200000" flipV="1">
            <a:off x="6500794" y="2000246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5400000" flipV="1">
            <a:off x="1285852" y="207168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5400000" flipV="1">
            <a:off x="571472" y="207168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5400000" flipV="1">
            <a:off x="71438" y="207168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 rot="5400000" flipV="1">
            <a:off x="-571504" y="207168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 rot="5400000" flipV="1">
            <a:off x="-1285884" y="207168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003300"/>
            </a:gs>
            <a:gs pos="50000">
              <a:srgbClr val="FF3300">
                <a:shade val="67500"/>
                <a:satMod val="115000"/>
              </a:srgbClr>
            </a:gs>
            <a:gs pos="100000">
              <a:srgbClr val="FF33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16198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>
              <a:duotone>
                <a:prstClr val="black"/>
                <a:srgbClr val="0082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92D050"/>
            </a:gs>
            <a:gs pos="50000">
              <a:srgbClr val="CC66FF">
                <a:shade val="67500"/>
                <a:satMod val="115000"/>
              </a:srgbClr>
            </a:gs>
            <a:gs pos="100000">
              <a:srgbClr val="CC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87488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blipFill>
            <a:blip r:embed="rId4">
              <a:lum bright="3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vatba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uadroTexto"/>
          <p:cNvSpPr txBox="1"/>
          <p:nvPr/>
        </p:nvSpPr>
        <p:spPr>
          <a:xfrm>
            <a:off x="2214546" y="1071552"/>
            <a:ext cx="464347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“Mire un árbol, una flor, una planta. Deja que tu conciencia descanse sobre eso. </a:t>
            </a:r>
            <a:r>
              <a:rPr lang="es-PE" sz="1600" b="1" dirty="0" smtClean="0"/>
              <a:t>Que tan </a:t>
            </a:r>
            <a:r>
              <a:rPr lang="es-PE" sz="1600" b="1" dirty="0" smtClean="0"/>
              <a:t>quietos están, </a:t>
            </a:r>
            <a:r>
              <a:rPr lang="es-PE" sz="1600" b="1" dirty="0" smtClean="0"/>
              <a:t>que tan </a:t>
            </a:r>
            <a:r>
              <a:rPr lang="es-PE" sz="1600" b="1" dirty="0" smtClean="0"/>
              <a:t>enraizados están en el Ser.”</a:t>
            </a:r>
            <a:r>
              <a:rPr lang="es-PE" dirty="0" smtClean="0"/>
              <a:t/>
            </a:r>
            <a:br>
              <a:rPr lang="es-PE" dirty="0" smtClean="0"/>
            </a:br>
            <a:r>
              <a:rPr lang="es-PE" dirty="0" smtClean="0"/>
              <a:t>-</a:t>
            </a:r>
            <a:r>
              <a:rPr lang="es-PE" sz="1200" dirty="0" err="1" smtClean="0"/>
              <a:t>Eckhart</a:t>
            </a:r>
            <a:r>
              <a:rPr lang="es-PE" sz="1200" dirty="0" smtClean="0"/>
              <a:t> </a:t>
            </a:r>
            <a:r>
              <a:rPr lang="es-PE" sz="1200" dirty="0" err="1" smtClean="0"/>
              <a:t>Tolle</a:t>
            </a:r>
            <a:r>
              <a:rPr lang="es-PE" sz="1200" dirty="0" smtClean="0"/>
              <a:t>-</a:t>
            </a:r>
            <a:endParaRPr lang="es-PE" sz="1200" dirty="0"/>
          </a:p>
        </p:txBody>
      </p:sp>
      <p:sp>
        <p:nvSpPr>
          <p:cNvPr id="6" name="5 CuadroTexto"/>
          <p:cNvSpPr txBox="1"/>
          <p:nvPr/>
        </p:nvSpPr>
        <p:spPr>
          <a:xfrm>
            <a:off x="2214546" y="2357436"/>
            <a:ext cx="47149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Estamos rodeados por la naturaleza y debido a que a menudo tendemos a pasar por alto su belleza y sus misterios. En cada árbol, flor o ave podemos encontrar el secreto de toda la naturaleza. Para que esto suceda necesitamos entrenar nuestra percepción y refinarla.</a:t>
            </a:r>
            <a:endParaRPr lang="es-PE" sz="1600" dirty="0"/>
          </a:p>
        </p:txBody>
      </p:sp>
      <p:sp>
        <p:nvSpPr>
          <p:cNvPr id="7" name="6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15319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660066"/>
            </a:gs>
            <a:gs pos="50000">
              <a:srgbClr val="006600">
                <a:tint val="44500"/>
                <a:satMod val="160000"/>
              </a:srgbClr>
            </a:gs>
            <a:gs pos="100000">
              <a:srgbClr val="006600">
                <a:tint val="23500"/>
                <a:satMod val="16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90398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roceso"/>
          <p:cNvSpPr/>
          <p:nvPr/>
        </p:nvSpPr>
        <p:spPr>
          <a:xfrm rot="20121823">
            <a:off x="3182104" y="-299898"/>
            <a:ext cx="191498" cy="5712212"/>
          </a:xfrm>
          <a:prstGeom prst="flowChartProcess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roceso"/>
          <p:cNvSpPr/>
          <p:nvPr/>
        </p:nvSpPr>
        <p:spPr>
          <a:xfrm rot="1576751">
            <a:off x="5726949" y="-319322"/>
            <a:ext cx="191367" cy="5778433"/>
          </a:xfrm>
          <a:prstGeom prst="flowChartProcess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 rot="20121823">
            <a:off x="3471221" y="-254556"/>
            <a:ext cx="194806" cy="4700846"/>
          </a:xfrm>
          <a:prstGeom prst="flowChartProcess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 rot="1576751">
            <a:off x="5510845" y="-297803"/>
            <a:ext cx="204129" cy="4888372"/>
          </a:xfrm>
          <a:prstGeom prst="flowChartProcess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 rot="20121823">
            <a:off x="3709701" y="-212945"/>
            <a:ext cx="194398" cy="3788462"/>
          </a:xfrm>
          <a:prstGeom prst="flowChartProcess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 rot="20121823">
            <a:off x="3969725" y="-160617"/>
            <a:ext cx="194805" cy="2636873"/>
          </a:xfrm>
          <a:prstGeom prst="flowChartProcess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 rot="1576751">
            <a:off x="5310959" y="-244404"/>
            <a:ext cx="201738" cy="3865326"/>
          </a:xfrm>
          <a:prstGeom prst="flowChartProcess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 rot="1576751">
            <a:off x="5071913" y="-216593"/>
            <a:ext cx="192165" cy="2764629"/>
          </a:xfrm>
          <a:prstGeom prst="flowChartProcess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 rot="20121823">
            <a:off x="4214536" y="-95397"/>
            <a:ext cx="151386" cy="1402726"/>
          </a:xfrm>
          <a:prstGeom prst="flowChartProcess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roceso"/>
          <p:cNvSpPr/>
          <p:nvPr/>
        </p:nvSpPr>
        <p:spPr>
          <a:xfrm rot="1576751">
            <a:off x="4870114" y="-113847"/>
            <a:ext cx="163734" cy="1501678"/>
          </a:xfrm>
          <a:prstGeom prst="flowChartProcess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vatba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57256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2357422" y="1214428"/>
            <a:ext cx="4286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“Un milagro constantemente repetido se convierte en un proceso de la naturaleza.”</a:t>
            </a:r>
            <a:r>
              <a:rPr lang="es-PE" sz="1600" dirty="0" smtClean="0"/>
              <a:t/>
            </a:r>
            <a:br>
              <a:rPr lang="es-PE" sz="1600" dirty="0" smtClean="0"/>
            </a:br>
            <a:r>
              <a:rPr lang="es-PE" sz="1600" dirty="0" smtClean="0"/>
              <a:t>-</a:t>
            </a:r>
            <a:r>
              <a:rPr lang="es-PE" sz="1200" dirty="0" err="1" smtClean="0"/>
              <a:t>Lyman</a:t>
            </a:r>
            <a:r>
              <a:rPr lang="es-PE" sz="1200" dirty="0" smtClean="0"/>
              <a:t> </a:t>
            </a:r>
            <a:r>
              <a:rPr lang="es-PE" sz="1200" dirty="0" err="1" smtClean="0"/>
              <a:t>Abbott</a:t>
            </a:r>
            <a:r>
              <a:rPr lang="es-PE" sz="1200" dirty="0" smtClean="0"/>
              <a:t>-</a:t>
            </a:r>
            <a:endParaRPr lang="es-PE" sz="1200" dirty="0"/>
          </a:p>
        </p:txBody>
      </p:sp>
      <p:sp>
        <p:nvSpPr>
          <p:cNvPr id="7" name="6 CuadroTexto"/>
          <p:cNvSpPr txBox="1"/>
          <p:nvPr/>
        </p:nvSpPr>
        <p:spPr>
          <a:xfrm>
            <a:off x="2285984" y="2285998"/>
            <a:ext cx="46434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Las cosas que nos parecen comunes en realidad contienen muchas sorpresas. Nada nos dice esto más claramente que los procesos de la naturaleza. Hay milagros que suceden todo el tiempo a nuestro alrededor pero que damos por sentado. Sin embargo, los milagros repetidos siguen siendo milagros.</a:t>
            </a:r>
            <a:endParaRPr lang="es-PE" sz="1600" dirty="0"/>
          </a:p>
        </p:txBody>
      </p:sp>
      <p:sp>
        <p:nvSpPr>
          <p:cNvPr id="8" name="7 Rectángulo"/>
          <p:cNvSpPr/>
          <p:nvPr/>
        </p:nvSpPr>
        <p:spPr>
          <a:xfrm>
            <a:off x="-428660" y="-214332"/>
            <a:ext cx="9929882" cy="578647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00"/>
            </a:gs>
            <a:gs pos="50000">
              <a:srgbClr val="FFABAD">
                <a:shade val="67500"/>
                <a:satMod val="115000"/>
              </a:srgbClr>
            </a:gs>
            <a:gs pos="100000">
              <a:srgbClr val="FFABA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32763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122014" y="1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38" y="0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143240" y="1285866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38" y="1285866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193452" y="2571769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714876" y="2571768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193452" y="3857635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714876" y="3857634"/>
            <a:ext cx="1249948" cy="12858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 rot="20451473">
            <a:off x="1571604" y="3357568"/>
            <a:ext cx="1295400" cy="619126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-428660" y="-214332"/>
            <a:ext cx="9929882" cy="6500858"/>
          </a:xfrm>
          <a:prstGeom prst="rect">
            <a:avLst/>
          </a:prstGeom>
          <a:gradFill flip="none" rotWithShape="1">
            <a:gsLst>
              <a:gs pos="6600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000"/>
                            </p:stCondLst>
                            <p:childTnLst>
                              <p:par>
                                <p:cTn id="1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PULLOS, LA NATURASLEZA NO SE APRES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CAPULLOS, LA NATURASLEZA NO SE APRESURA</Template>
  <TotalTime>0</TotalTime>
  <Words>857</Words>
  <Application>Microsoft Office PowerPoint</Application>
  <PresentationFormat>Presentación en pantalla (16:9)</PresentationFormat>
  <Paragraphs>32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CAPULLOS, LA NATURASLEZA NO SE APRESURA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57</cp:revision>
  <dcterms:created xsi:type="dcterms:W3CDTF">2018-08-06T17:31:14Z</dcterms:created>
  <dcterms:modified xsi:type="dcterms:W3CDTF">2018-08-06T21:22:36Z</dcterms:modified>
</cp:coreProperties>
</file>