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68" r:id="rId3"/>
  </p:sldMasterIdLst>
  <p:notesMasterIdLst>
    <p:notesMasterId r:id="rId56"/>
  </p:notesMasterIdLst>
  <p:sldIdLst>
    <p:sldId id="316" r:id="rId4"/>
    <p:sldId id="477" r:id="rId5"/>
    <p:sldId id="461" r:id="rId6"/>
    <p:sldId id="402" r:id="rId7"/>
    <p:sldId id="502" r:id="rId8"/>
    <p:sldId id="455" r:id="rId9"/>
    <p:sldId id="453" r:id="rId10"/>
    <p:sldId id="478" r:id="rId11"/>
    <p:sldId id="488" r:id="rId12"/>
    <p:sldId id="479" r:id="rId13"/>
    <p:sldId id="462" r:id="rId14"/>
    <p:sldId id="480" r:id="rId15"/>
    <p:sldId id="430" r:id="rId16"/>
    <p:sldId id="475" r:id="rId17"/>
    <p:sldId id="427" r:id="rId18"/>
    <p:sldId id="485" r:id="rId19"/>
    <p:sldId id="481" r:id="rId20"/>
    <p:sldId id="482" r:id="rId21"/>
    <p:sldId id="425" r:id="rId22"/>
    <p:sldId id="483" r:id="rId23"/>
    <p:sldId id="444" r:id="rId24"/>
    <p:sldId id="484" r:id="rId25"/>
    <p:sldId id="440" r:id="rId26"/>
    <p:sldId id="476" r:id="rId27"/>
    <p:sldId id="495" r:id="rId28"/>
    <p:sldId id="487" r:id="rId29"/>
    <p:sldId id="418" r:id="rId30"/>
    <p:sldId id="489" r:id="rId31"/>
    <p:sldId id="504" r:id="rId32"/>
    <p:sldId id="503" r:id="rId33"/>
    <p:sldId id="467" r:id="rId34"/>
    <p:sldId id="505" r:id="rId35"/>
    <p:sldId id="492" r:id="rId36"/>
    <p:sldId id="468" r:id="rId37"/>
    <p:sldId id="493" r:id="rId38"/>
    <p:sldId id="445" r:id="rId39"/>
    <p:sldId id="494" r:id="rId40"/>
    <p:sldId id="392" r:id="rId41"/>
    <p:sldId id="496" r:id="rId42"/>
    <p:sldId id="497" r:id="rId43"/>
    <p:sldId id="472" r:id="rId44"/>
    <p:sldId id="486" r:id="rId45"/>
    <p:sldId id="500" r:id="rId46"/>
    <p:sldId id="406" r:id="rId47"/>
    <p:sldId id="490" r:id="rId48"/>
    <p:sldId id="474" r:id="rId49"/>
    <p:sldId id="501" r:id="rId50"/>
    <p:sldId id="506" r:id="rId51"/>
    <p:sldId id="508" r:id="rId52"/>
    <p:sldId id="471" r:id="rId53"/>
    <p:sldId id="317" r:id="rId54"/>
    <p:sldId id="509" r:id="rId55"/>
  </p:sldIdLst>
  <p:sldSz cx="1094581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aLrLZU/tbCxv79DO8vnxQ==" hashData="6dzbuTKcy+UhsYM+8nNdd6C1BH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0000FF"/>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84" y="-558"/>
      </p:cViewPr>
      <p:guideLst>
        <p:guide orient="horz" pos="2160"/>
        <p:guide pos="3449"/>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27/11/2021</a:t>
            </a:fld>
            <a:endParaRPr lang="es-ES"/>
          </a:p>
        </p:txBody>
      </p:sp>
      <p:sp>
        <p:nvSpPr>
          <p:cNvPr id="4" name="3 Marcador de imagen de diapositiva"/>
          <p:cNvSpPr>
            <a:spLocks noGrp="1" noRot="1" noChangeAspect="1"/>
          </p:cNvSpPr>
          <p:nvPr>
            <p:ph type="sldImg" idx="2"/>
          </p:nvPr>
        </p:nvSpPr>
        <p:spPr>
          <a:xfrm>
            <a:off x="693738" y="685800"/>
            <a:ext cx="54705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93738" y="685800"/>
            <a:ext cx="54705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93738" y="685800"/>
            <a:ext cx="547052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46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0938" y="2130441"/>
            <a:ext cx="930394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1875" y="3886200"/>
            <a:ext cx="766207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96F1C84-8226-4C5A-890A-96239C363E6C}" type="datetime9">
              <a:rPr lang="es-ES" smtClean="0"/>
              <a:t>27/11/2021 15:13:43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B379955-663D-418D-9F12-AD589475353A}" type="datetime9">
              <a:rPr lang="es-ES" smtClean="0"/>
              <a:t>27/11/2021 15:13:43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4645" y="4406916"/>
            <a:ext cx="930394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4645" y="2906713"/>
            <a:ext cx="930394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59AEFE7-8057-44CF-B995-B2FAC1674A23}" type="datetime9">
              <a:rPr lang="es-ES" smtClean="0"/>
              <a:t>27/11/2021 15:13:43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7293" y="1600206"/>
            <a:ext cx="48344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64125" y="1600206"/>
            <a:ext cx="48344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DE09400-1FB1-4808-9D91-A7C7125061DF}" type="datetime9">
              <a:rPr lang="es-ES" smtClean="0"/>
              <a:t>27/11/2021 15:13:43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7294" y="1535113"/>
            <a:ext cx="483630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7294" y="2174875"/>
            <a:ext cx="483630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60326" y="1535113"/>
            <a:ext cx="48382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60326" y="2174875"/>
            <a:ext cx="48382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08999E-C2B2-401C-BF66-FBB8DF461C9E}" type="datetime9">
              <a:rPr lang="es-ES" smtClean="0"/>
              <a:t>27/11/2021 15:13:43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F3B3539-4F2F-47E2-8F4A-675DF1AE30D3}" type="datetime9">
              <a:rPr lang="es-ES" smtClean="0"/>
              <a:t>27/11/2021 15:13:43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89BEE85-039C-4CD8-9438-17CB71DD9247}" type="datetime9">
              <a:rPr lang="es-ES" smtClean="0"/>
              <a:t>27/11/2021 15:13:43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7298" y="273050"/>
            <a:ext cx="360109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79509" y="273066"/>
            <a:ext cx="61190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7298" y="1435103"/>
            <a:ext cx="360109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20D12E-BBD8-49E9-89D8-F32E2382198F}" type="datetime9">
              <a:rPr lang="es-ES" smtClean="0"/>
              <a:t>27/11/2021 15:13:43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45459" y="4800600"/>
            <a:ext cx="656748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45459" y="612775"/>
            <a:ext cx="656748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45459" y="5367338"/>
            <a:ext cx="656748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860227-760B-4B2B-99AF-38A4FDBC3CEA}" type="datetime9">
              <a:rPr lang="es-ES" smtClean="0"/>
              <a:t>27/11/2021 15:13:43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E7387C7-7DF5-48C0-ACD8-44E98E78F688}" type="datetime9">
              <a:rPr lang="es-ES" smtClean="0"/>
              <a:t>27/11/2021 15:13:43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35716" y="274654"/>
            <a:ext cx="246280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7295" y="274654"/>
            <a:ext cx="7205994"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B630BB-19EF-449C-8E8E-840E3274DB03}" type="datetime9">
              <a:rPr lang="es-ES" smtClean="0"/>
              <a:t>27/11/2021 15:13:43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5BD250F-167E-4668-BC82-B6ECA5181F64}" type="datetime9">
              <a:rPr lang="es-ES" smtClean="0"/>
              <a:t>27/11/2021 15:13:43</a:t>
            </a:fld>
            <a:endParaRPr lang="es-ES"/>
          </a:p>
        </p:txBody>
      </p:sp>
      <p:sp>
        <p:nvSpPr>
          <p:cNvPr id="3" name="2 Marcador de pie de página"/>
          <p:cNvSpPr>
            <a:spLocks noGrp="1"/>
          </p:cNvSpPr>
          <p:nvPr>
            <p:ph type="ftr" sz="quarter" idx="11"/>
          </p:nvPr>
        </p:nvSpPr>
        <p:spPr>
          <a:xfrm>
            <a:off x="3739821" y="6356366"/>
            <a:ext cx="3466174"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844503" y="6356366"/>
            <a:ext cx="2554023"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0936" y="2130428"/>
            <a:ext cx="930394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1872" y="3886200"/>
            <a:ext cx="7662069"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65904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7291" y="274638"/>
            <a:ext cx="9851232"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7291" y="1600206"/>
            <a:ext cx="9851232"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7294" y="6356366"/>
            <a:ext cx="255402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9B2F89-9737-4B8F-BC75-C0A8F183F743}" type="datetime9">
              <a:rPr lang="es-ES" smtClean="0"/>
              <a:t>27/11/2021 15:13:43</a:t>
            </a:fld>
            <a:endParaRPr lang="es-ES"/>
          </a:p>
        </p:txBody>
      </p:sp>
      <p:sp>
        <p:nvSpPr>
          <p:cNvPr id="5" name="4 Marcador de pie de página"/>
          <p:cNvSpPr>
            <a:spLocks noGrp="1"/>
          </p:cNvSpPr>
          <p:nvPr>
            <p:ph type="ftr" sz="quarter" idx="3"/>
          </p:nvPr>
        </p:nvSpPr>
        <p:spPr>
          <a:xfrm>
            <a:off x="3739821" y="6356366"/>
            <a:ext cx="34661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44503" y="6356366"/>
            <a:ext cx="255402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7293" y="6245225"/>
            <a:ext cx="255402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76DFEFB7-6536-44DD-B22F-B9726D5C2E50}" type="datetime9">
              <a:rPr lang="es-ES" smtClean="0">
                <a:solidFill>
                  <a:srgbClr val="000000"/>
                </a:solidFill>
              </a:rPr>
              <a:t>27/11/2021 15:13:43</a:t>
            </a:fld>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hf hd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7291" y="6245225"/>
            <a:ext cx="255402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2.wav"/><Relationship Id="rId7" Type="http://schemas.openxmlformats.org/officeDocument/2006/relationships/image" Target="../media/image4.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jpeg"/><Relationship Id="rId11" Type="http://schemas.openxmlformats.org/officeDocument/2006/relationships/audio" Target="../media/audio2.wav"/><Relationship Id="rId5" Type="http://schemas.openxmlformats.org/officeDocument/2006/relationships/image" Target="../media/image2.gif"/><Relationship Id="rId10" Type="http://schemas.openxmlformats.org/officeDocument/2006/relationships/image" Target="../media/image7.png"/><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4.gif"/><Relationship Id="rId4" Type="http://schemas.openxmlformats.org/officeDocument/2006/relationships/image" Target="../media/image53.jpeg"/></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0.jpeg"/><Relationship Id="rId4" Type="http://schemas.openxmlformats.org/officeDocument/2006/relationships/image" Target="../media/image2.gif"/></Relationships>
</file>

<file path=ppt/slides/_rels/slide5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6.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3.bp.blogspot.com/-r6HM6KE57Dc/TzMsOjLvfaI/AAAAAAAACT8/u7-wAM1dZcc/s1600/0k0289_gif-sicodelicos-02.gif"/>
          <p:cNvPicPr>
            <a:picLocks noChangeAspect="1" noChangeArrowheads="1" noCrop="1"/>
          </p:cNvPicPr>
          <p:nvPr/>
        </p:nvPicPr>
        <p:blipFill>
          <a:blip r:embed="rId4">
            <a:duotone>
              <a:schemeClr val="accent5">
                <a:shade val="45000"/>
                <a:satMod val="135000"/>
              </a:schemeClr>
              <a:prstClr val="white"/>
            </a:duotone>
            <a:lum bright="5000" contrast="100000"/>
          </a:blip>
          <a:srcRect/>
          <a:stretch>
            <a:fillRect/>
          </a:stretch>
        </p:blipFill>
        <p:spPr bwMode="auto">
          <a:xfrm>
            <a:off x="-1" y="0"/>
            <a:ext cx="10945814" cy="68580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3387342" y="3387343"/>
            <a:ext cx="6858000" cy="833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5400000">
            <a:off x="7475155" y="3387343"/>
            <a:ext cx="6858000" cy="833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0"/>
            <a:ext cx="1094581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rot="10800000">
            <a:off x="8" y="6783312"/>
            <a:ext cx="10945813" cy="74688"/>
          </a:xfrm>
          <a:prstGeom prst="rect">
            <a:avLst/>
          </a:prstGeom>
          <a:noFill/>
          <a:ln w="9525">
            <a:noFill/>
            <a:miter lim="800000"/>
            <a:headEnd/>
            <a:tailEnd/>
          </a:ln>
        </p:spPr>
      </p:pic>
      <p:sp>
        <p:nvSpPr>
          <p:cNvPr id="155665" name="Rectangle 17"/>
          <p:cNvSpPr>
            <a:spLocks noChangeArrowheads="1"/>
          </p:cNvSpPr>
          <p:nvPr/>
        </p:nvSpPr>
        <p:spPr bwMode="auto">
          <a:xfrm>
            <a:off x="427544" y="585791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7541" y="5422595"/>
            <a:ext cx="836850" cy="870639"/>
          </a:xfrm>
          <a:prstGeom prst="rect">
            <a:avLst/>
          </a:prstGeom>
          <a:noFill/>
          <a:ln w="38100">
            <a:solidFill>
              <a:srgbClr val="1CDEF8"/>
            </a:solidFill>
            <a:miter lim="800000"/>
            <a:headEnd/>
            <a:tailEnd/>
          </a:ln>
        </p:spPr>
      </p:pic>
      <p:sp>
        <p:nvSpPr>
          <p:cNvPr id="19" name="18 Rectángulo"/>
          <p:cNvSpPr/>
          <p:nvPr/>
        </p:nvSpPr>
        <p:spPr>
          <a:xfrm>
            <a:off x="2370588" y="4572032"/>
            <a:ext cx="32227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33308" y="1987573"/>
            <a:ext cx="7875350" cy="2577468"/>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asuraleza</a:t>
            </a: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17963" y="5323947"/>
            <a:ext cx="2404673" cy="934064"/>
          </a:xfrm>
          <a:prstGeom prst="rect">
            <a:avLst/>
          </a:prstGeom>
          <a:noFill/>
        </p:spPr>
      </p:pic>
      <p:sp>
        <p:nvSpPr>
          <p:cNvPr id="13" name="12 Rectángulo"/>
          <p:cNvSpPr/>
          <p:nvPr/>
        </p:nvSpPr>
        <p:spPr>
          <a:xfrm>
            <a:off x="-5472902" y="-642966"/>
            <a:ext cx="5472907"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8" cstate="print"/>
          <a:srcRect/>
          <a:stretch>
            <a:fillRect/>
          </a:stretch>
        </p:blipFill>
        <p:spPr bwMode="auto">
          <a:xfrm>
            <a:off x="559675" y="764704"/>
            <a:ext cx="1227602" cy="723900"/>
          </a:xfrm>
          <a:prstGeom prst="rect">
            <a:avLst/>
          </a:prstGeom>
          <a:noFill/>
          <a:ln w="9525">
            <a:noFill/>
            <a:round/>
            <a:headEnd/>
            <a:tailEnd/>
          </a:ln>
        </p:spPr>
      </p:pic>
      <p:pic>
        <p:nvPicPr>
          <p:cNvPr id="17" name="Picture 12" descr="Image1"/>
          <p:cNvPicPr>
            <a:picLocks noChangeAspect="1" noChangeArrowheads="1" noCrop="1"/>
          </p:cNvPicPr>
          <p:nvPr/>
        </p:nvPicPr>
        <p:blipFill>
          <a:blip r:embed="rId9" cstate="print"/>
          <a:srcRect/>
          <a:stretch>
            <a:fillRect/>
          </a:stretch>
        </p:blipFill>
        <p:spPr bwMode="auto">
          <a:xfrm>
            <a:off x="214887" y="188641"/>
            <a:ext cx="934955" cy="1066800"/>
          </a:xfrm>
          <a:prstGeom prst="rect">
            <a:avLst/>
          </a:prstGeom>
          <a:noFill/>
          <a:ln w="9525">
            <a:noFill/>
            <a:miter lim="800000"/>
            <a:headEnd/>
            <a:tailEnd/>
          </a:ln>
        </p:spPr>
      </p:pic>
      <p:pic>
        <p:nvPicPr>
          <p:cNvPr id="18" name="Los Wawanco - mi camion.wav">
            <a:hlinkClick r:id="" action="ppaction://media"/>
          </p:cNvPr>
          <p:cNvPicPr>
            <a:picLocks noRot="1" noChangeAspect="1"/>
          </p:cNvPicPr>
          <p:nvPr>
            <a:wavAudioFile r:embed="rId1" name="Los Wawanco - mi camion.wav"/>
          </p:nvPr>
        </p:nvPicPr>
        <p:blipFill>
          <a:blip r:embed="rId10"/>
          <a:srcRect/>
          <a:stretch>
            <a:fillRect/>
          </a:stretch>
        </p:blipFill>
        <p:spPr bwMode="auto">
          <a:xfrm flipV="1">
            <a:off x="-813527" y="2919101"/>
            <a:ext cx="855186" cy="714412"/>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1839D0D-9A03-43CD-9E61-47C918D8A30B}"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a:t>
            </a:fld>
            <a:endParaRPr lang="es-ES"/>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3" name="mirando al mar - jorge sepúlveda.wav"/>
          </p:stSnd>
        </p:sndAc>
      </p:transition>
    </mc:Choice>
    <mc:Fallback xmlns="">
      <p:transition spd="slow" advTm="14000">
        <p:fade/>
        <p:sndAc>
          <p:stSnd loop="1">
            <p:snd r:embed="rId11" name="mirando al mar - jorge sepúlved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4" presetClass="exit" presetSubtype="32" fill="hold" nodeType="withEffect">
                                  <p:stCondLst>
                                    <p:cond delay="0"/>
                                  </p:stCondLst>
                                  <p:childTnLst>
                                    <p:animEffect transition="out" filter="box(out)">
                                      <p:cBhvr>
                                        <p:cTn id="17" dur="5000"/>
                                        <p:tgtEl>
                                          <p:spTgt spid="14"/>
                                        </p:tgtEl>
                                      </p:cBhvr>
                                    </p:animEffect>
                                    <p:set>
                                      <p:cBhvr>
                                        <p:cTn id="18"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9" repeatCount="indefinite" fill="hold" display="0">
                  <p:stCondLst>
                    <p:cond delay="indefinite"/>
                  </p:stCondLst>
                  <p:endCondLst>
                    <p:cond evt="onPrev" delay="0">
                      <p:tgtEl>
                        <p:sldTgt/>
                      </p:tgtEl>
                    </p:cond>
                    <p:cond evt="onStopAudio" delay="0">
                      <p:tgtEl>
                        <p:sldTgt/>
                      </p:tgtEl>
                    </p:cond>
                  </p:endCondLst>
                </p:cTn>
                <p:tgtEl>
                  <p:spTgt spid="18"/>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ruz Roja y el Proyecto Libera harán frente a la #basuraleza en las costas  de la Región de Murcia - Cruz Roja - Región de Murc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19" y="0"/>
            <a:ext cx="11089531" cy="839549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5CFC65F0-E274-416F-A3D0-F91D817C4EF8}"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a:t>
            </a:fld>
            <a:endParaRPr lang="es-ES"/>
          </a:p>
        </p:txBody>
      </p:sp>
    </p:spTree>
    <p:extLst>
      <p:ext uri="{BB962C8B-B14F-4D97-AF65-F5344CB8AC3E}">
        <p14:creationId xmlns:p14="http://schemas.microsoft.com/office/powerpoint/2010/main" val="39238073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Qué es la BASURALEZA: Definición, Proyectos y Cómo evitarla - Con VÍ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 y="-35316"/>
            <a:ext cx="10945812" cy="689331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E7427CF-891B-4867-9E40-DF6287C9A3FC}" type="datetime9">
              <a:rPr lang="es-ES" smtClean="0"/>
              <a:t>27/11/2021 15:13:51</a:t>
            </a:fld>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a:t>
            </a:fld>
            <a:endParaRPr lang="es-ES"/>
          </a:p>
        </p:txBody>
      </p:sp>
    </p:spTree>
    <p:extLst>
      <p:ext uri="{BB962C8B-B14F-4D97-AF65-F5344CB8AC3E}">
        <p14:creationId xmlns:p14="http://schemas.microsoft.com/office/powerpoint/2010/main" val="237613545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67986" y="1340768"/>
            <a:ext cx="763189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La basuraleza son los residuos generados por el ser humano y abandonados en los entornos naturales, generalmente siendo dañinos o contaminantes para la flora y fauna del </a:t>
            </a:r>
            <a:r>
              <a:rPr lang="es-ES" altLang="es-ES" sz="2800" b="1" i="1" dirty="0" smtClean="0">
                <a:solidFill>
                  <a:srgbClr val="00B0F0"/>
                </a:solidFill>
                <a:latin typeface="+mj-lt"/>
              </a:rPr>
              <a:t>ecosistema. </a:t>
            </a:r>
            <a:r>
              <a:rPr lang="es-ES" altLang="es-ES" sz="2800" b="1" i="1" dirty="0">
                <a:solidFill>
                  <a:srgbClr val="00B0F0"/>
                </a:solidFill>
                <a:latin typeface="+mj-lt"/>
              </a:rPr>
              <a:t>Entre la basuraleza más común están las latas de aluminio, las botellas de plástico, las cajas de cartón y otros productos del plástico como cubertería y pajillas (o cañitas o popotes) de usar y tirar.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6645" y="5530466"/>
            <a:ext cx="1724631" cy="1366752"/>
          </a:xfrm>
          <a:prstGeom prst="rect">
            <a:avLst/>
          </a:prstGeom>
          <a:noFill/>
        </p:spPr>
      </p:pic>
      <p:sp>
        <p:nvSpPr>
          <p:cNvPr id="2" name="1 Marcador de fecha"/>
          <p:cNvSpPr>
            <a:spLocks noGrp="1"/>
          </p:cNvSpPr>
          <p:nvPr>
            <p:ph type="dt" sz="half" idx="10"/>
          </p:nvPr>
        </p:nvSpPr>
        <p:spPr/>
        <p:txBody>
          <a:bodyPr/>
          <a:lstStyle/>
          <a:p>
            <a:fld id="{859C9750-CDAD-459C-BCE0-1F0337831C23}" type="datetime9">
              <a:rPr lang="es-ES" smtClean="0"/>
              <a:t>27/11/2021 15:13:51</a:t>
            </a:fld>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a:t>
            </a:fld>
            <a:endParaRPr lang="es-ES"/>
          </a:p>
        </p:txBody>
      </p:sp>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368452" y="1136162"/>
            <a:ext cx="826079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smtClean="0">
                <a:solidFill>
                  <a:srgbClr val="00B0F0"/>
                </a:solidFill>
                <a:latin typeface="+mj-lt"/>
              </a:rPr>
              <a:t>También </a:t>
            </a:r>
            <a:r>
              <a:rPr lang="es-ES" altLang="es-ES" sz="2800" b="1" i="1" dirty="0">
                <a:solidFill>
                  <a:srgbClr val="00B0F0"/>
                </a:solidFill>
                <a:latin typeface="+mj-lt"/>
              </a:rPr>
              <a:t>artículos grandes y peligrosos como llantas, electrodomésticos, productos electrónicos, baterías y grandes contenedores industriales a veces se arrojan en lugares aislados como los bosques y otros entornos, degradándolos. Sin embargo, son las colillas de cigarrillos el elemento más desechado como basuraleza en el mundo, con 4.5 trillones anuales</a:t>
            </a:r>
            <a:r>
              <a:rPr lang="es-ES" altLang="es-ES" sz="2800" b="1" i="1" dirty="0" smtClean="0">
                <a:solidFill>
                  <a:srgbClr val="00B0F0"/>
                </a:solidFill>
                <a:latin typeface="+mj-lt"/>
              </a:rPr>
              <a:t>.​ </a:t>
            </a:r>
            <a:r>
              <a:rPr lang="es-ES" altLang="es-ES" sz="2800" b="1" i="1" dirty="0">
                <a:solidFill>
                  <a:srgbClr val="00B0F0"/>
                </a:solidFill>
                <a:latin typeface="+mj-lt"/>
              </a:rPr>
              <a:t>Las estimaciones sobre el tiempo requerido para que las colillas de cigarrillos se descompongan varían, que van desde 5 a 400 años para una degradación </a:t>
            </a:r>
            <a:r>
              <a:rPr lang="es-ES" altLang="es-ES" sz="2800" b="1" i="1" dirty="0" smtClean="0">
                <a:solidFill>
                  <a:srgbClr val="00B0F0"/>
                </a:solidFill>
                <a:latin typeface="+mj-lt"/>
              </a:rPr>
              <a:t>completa.</a:t>
            </a:r>
            <a:endParaRPr lang="es-ES" altLang="es-ES" sz="28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6645" y="5530466"/>
            <a:ext cx="1724631" cy="1366752"/>
          </a:xfrm>
          <a:prstGeom prst="rect">
            <a:avLst/>
          </a:prstGeom>
          <a:noFill/>
        </p:spPr>
      </p:pic>
      <p:sp>
        <p:nvSpPr>
          <p:cNvPr id="2" name="1 Marcador de fecha"/>
          <p:cNvSpPr>
            <a:spLocks noGrp="1"/>
          </p:cNvSpPr>
          <p:nvPr>
            <p:ph type="dt" sz="half" idx="10"/>
          </p:nvPr>
        </p:nvSpPr>
        <p:spPr/>
        <p:txBody>
          <a:bodyPr/>
          <a:lstStyle/>
          <a:p>
            <a:fld id="{C45F5178-6A91-4A6A-AB61-877B00FC0054}"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a:t>
            </a:fld>
            <a:endParaRPr lang="es-ES"/>
          </a:p>
        </p:txBody>
      </p:sp>
    </p:spTree>
    <p:extLst>
      <p:ext uri="{BB962C8B-B14F-4D97-AF65-F5344CB8AC3E}">
        <p14:creationId xmlns:p14="http://schemas.microsoft.com/office/powerpoint/2010/main" val="2979061911"/>
      </p:ext>
    </p:extLst>
  </p:cSld>
  <p:clrMapOvr>
    <a:masterClrMapping/>
  </p:clrMapOvr>
  <mc:AlternateContent xmlns:mc="http://schemas.openxmlformats.org/markup-compatibility/2006" xmlns:p14="http://schemas.microsoft.com/office/powerpoint/2010/main">
    <mc:Choice Requires="p14">
      <p:transition spd="slow" p14:dur="3000" advTm="24000">
        <p14:shre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iles de ciudadanos contra la bas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52" y="-253612"/>
            <a:ext cx="11153745" cy="7442446"/>
          </a:xfrm>
          <a:prstGeom prst="rect">
            <a:avLst/>
          </a:prstGeom>
          <a:noFill/>
          <a:extLst>
            <a:ext uri="{909E8E84-426E-40DD-AFC4-6F175D3DCCD1}">
              <a14:hiddenFill xmlns:a14="http://schemas.microsoft.com/office/drawing/2010/main">
                <a:solidFill>
                  <a:srgbClr val="FFFFFF"/>
                </a:solidFill>
              </a14:hiddenFill>
            </a:ext>
          </a:extLst>
        </p:spPr>
      </p:pic>
      <p:sp>
        <p:nvSpPr>
          <p:cNvPr id="2" name="Gelijkbenige driehoek 1"/>
          <p:cNvSpPr/>
          <p:nvPr/>
        </p:nvSpPr>
        <p:spPr>
          <a:xfrm>
            <a:off x="-23137" y="3520924"/>
            <a:ext cx="10945813" cy="3428121"/>
          </a:xfrm>
          <a:prstGeom prst="triangle">
            <a:avLst>
              <a:gd name="adj" fmla="val 50318"/>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3" name="Gelijkbenige driehoek 2"/>
          <p:cNvSpPr/>
          <p:nvPr/>
        </p:nvSpPr>
        <p:spPr>
          <a:xfrm flipV="1">
            <a:off x="48114" y="-14993"/>
            <a:ext cx="10945813" cy="3403890"/>
          </a:xfrm>
          <a:prstGeom prst="triangle">
            <a:avLst>
              <a:gd name="adj" fmla="val 49701"/>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4" name="Gelijkbenige driehoek 3"/>
          <p:cNvSpPr/>
          <p:nvPr/>
        </p:nvSpPr>
        <p:spPr>
          <a:xfrm rot="16200000">
            <a:off x="4911734" y="775487"/>
            <a:ext cx="6912499" cy="5384248"/>
          </a:xfrm>
          <a:prstGeom prst="triangle">
            <a:avLst>
              <a:gd name="adj" fmla="val 49806"/>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5" name="Gelijkbenige driehoek 4"/>
          <p:cNvSpPr/>
          <p:nvPr/>
        </p:nvSpPr>
        <p:spPr>
          <a:xfrm rot="5400000" flipH="1">
            <a:off x="-788382" y="773391"/>
            <a:ext cx="6858000" cy="5281237"/>
          </a:xfrm>
          <a:prstGeom prst="triangle">
            <a:avLst>
              <a:gd name="adj" fmla="val 49417"/>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6" name="Gelijkbenige driehoek 5"/>
          <p:cNvSpPr/>
          <p:nvPr/>
        </p:nvSpPr>
        <p:spPr>
          <a:xfrm flipV="1">
            <a:off x="2" y="2"/>
            <a:ext cx="10945813" cy="3035188"/>
          </a:xfrm>
          <a:prstGeom prst="triangle">
            <a:avLst>
              <a:gd name="adj" fmla="val 49880"/>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7" name="Gelijkbenige driehoek 6"/>
          <p:cNvSpPr/>
          <p:nvPr/>
        </p:nvSpPr>
        <p:spPr>
          <a:xfrm>
            <a:off x="4" y="3827712"/>
            <a:ext cx="11077241" cy="3021102"/>
          </a:xfrm>
          <a:prstGeom prst="triangle">
            <a:avLst>
              <a:gd name="adj" fmla="val 49777"/>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8" name="Gelijkbenige driehoek 7"/>
          <p:cNvSpPr/>
          <p:nvPr/>
        </p:nvSpPr>
        <p:spPr>
          <a:xfrm rot="16200000">
            <a:off x="5156950" y="1004792"/>
            <a:ext cx="6858000" cy="4848424"/>
          </a:xfrm>
          <a:prstGeom prst="triangle">
            <a:avLst>
              <a:gd name="adj" fmla="val 49701"/>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9" name="Gelijkbenige driehoek 8"/>
          <p:cNvSpPr/>
          <p:nvPr/>
        </p:nvSpPr>
        <p:spPr>
          <a:xfrm rot="5400000" flipH="1">
            <a:off x="-998693" y="998699"/>
            <a:ext cx="6858000" cy="4860609"/>
          </a:xfrm>
          <a:prstGeom prst="triangle">
            <a:avLst>
              <a:gd name="adj" fmla="val 49764"/>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10" name="9 Marcador de fecha"/>
          <p:cNvSpPr>
            <a:spLocks noGrp="1"/>
          </p:cNvSpPr>
          <p:nvPr>
            <p:ph type="dt" sz="half" idx="10"/>
          </p:nvPr>
        </p:nvSpPr>
        <p:spPr/>
        <p:txBody>
          <a:bodyPr/>
          <a:lstStyle/>
          <a:p>
            <a:fld id="{B6CDABFB-AAB3-4DE5-964C-5B4948B701BF}" type="datetime9">
              <a:rPr lang="es-ES" smtClean="0"/>
              <a:t>27/11/2021 15:13:51</a:t>
            </a:fld>
            <a:endParaRPr lang="es-ES"/>
          </a:p>
        </p:txBody>
      </p:sp>
      <p:sp>
        <p:nvSpPr>
          <p:cNvPr id="11" name="10 Marcador de pie de página"/>
          <p:cNvSpPr>
            <a:spLocks noGrp="1"/>
          </p:cNvSpPr>
          <p:nvPr>
            <p:ph type="ftr" sz="quarter" idx="11"/>
          </p:nvPr>
        </p:nvSpPr>
        <p:spPr/>
        <p:txBody>
          <a:bodyPr/>
          <a:lstStyle/>
          <a:p>
            <a:endParaRPr lang="es-ES"/>
          </a:p>
        </p:txBody>
      </p:sp>
      <p:sp>
        <p:nvSpPr>
          <p:cNvPr id="12" name="11 Marcador de número de diapositiva"/>
          <p:cNvSpPr>
            <a:spLocks noGrp="1"/>
          </p:cNvSpPr>
          <p:nvPr>
            <p:ph type="sldNum" sz="quarter" idx="12"/>
          </p:nvPr>
        </p:nvSpPr>
        <p:spPr/>
        <p:txBody>
          <a:bodyPr/>
          <a:lstStyle/>
          <a:p>
            <a:fld id="{920D6E63-E413-45BB-9D98-02F712EB0ECB}" type="slidenum">
              <a:rPr lang="es-ES" smtClean="0"/>
              <a:t>6</a:t>
            </a:fld>
            <a:endParaRPr lang="es-ES"/>
          </a:p>
        </p:txBody>
      </p:sp>
    </p:spTree>
    <p:extLst>
      <p:ext uri="{BB962C8B-B14F-4D97-AF65-F5344CB8AC3E}">
        <p14:creationId xmlns:p14="http://schemas.microsoft.com/office/powerpoint/2010/main" val="1091559029"/>
      </p:ext>
    </p:extLst>
  </p:cSld>
  <p:clrMapOvr>
    <a:masterClrMapping/>
  </p:clrMapOvr>
  <mc:AlternateContent xmlns:mc="http://schemas.openxmlformats.org/markup-compatibility/2006" xmlns:p14="http://schemas.microsoft.com/office/powerpoint/2010/main">
    <mc:Choice Requires="p14">
      <p:transition spd="slow" p14:dur="3000" advClick="0" advTm="4000">
        <p14:shred/>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xit" presetSubtype="2" fill="hold" nodeType="afterEffect">
                                  <p:stCondLst>
                                    <p:cond delay="100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1" fill="hold" nodeType="withEffect">
                                  <p:stCondLst>
                                    <p:cond delay="100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100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4" fill="hold" nodeType="withEffect">
                                  <p:stCondLst>
                                    <p:cond delay="100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2" fill="hold" nodeType="withEffect">
                                  <p:stCondLst>
                                    <p:cond delay="2000"/>
                                  </p:stCondLst>
                                  <p:childTnLst>
                                    <p:anim calcmode="lin" valueType="num">
                                      <p:cBhvr>
                                        <p:cTn id="30" dur="5000"/>
                                        <p:tgtEl>
                                          <p:spTgt spid="4"/>
                                        </p:tgtEl>
                                        <p:attrNameLst>
                                          <p:attrName>ppt_x</p:attrName>
                                        </p:attrNameLst>
                                      </p:cBhvr>
                                      <p:tavLst>
                                        <p:tav tm="0">
                                          <p:val>
                                            <p:strVal val="ppt_x"/>
                                          </p:val>
                                        </p:tav>
                                        <p:tav tm="100000">
                                          <p:val>
                                            <p:strVal val="ppt_x+ppt_w/2"/>
                                          </p:val>
                                        </p:tav>
                                      </p:tavLst>
                                    </p:anim>
                                    <p:anim calcmode="lin" valueType="num">
                                      <p:cBhvr>
                                        <p:cTn id="31" dur="5000"/>
                                        <p:tgtEl>
                                          <p:spTgt spid="4"/>
                                        </p:tgtEl>
                                        <p:attrNameLst>
                                          <p:attrName>ppt_y</p:attrName>
                                        </p:attrNameLst>
                                      </p:cBhvr>
                                      <p:tavLst>
                                        <p:tav tm="0">
                                          <p:val>
                                            <p:strVal val="ppt_y"/>
                                          </p:val>
                                        </p:tav>
                                        <p:tav tm="100000">
                                          <p:val>
                                            <p:strVal val="ppt_y"/>
                                          </p:val>
                                        </p:tav>
                                      </p:tavLst>
                                    </p:anim>
                                    <p:anim calcmode="lin" valueType="num">
                                      <p:cBhvr>
                                        <p:cTn id="32" dur="5000"/>
                                        <p:tgtEl>
                                          <p:spTgt spid="4"/>
                                        </p:tgtEl>
                                        <p:attrNameLst>
                                          <p:attrName>ppt_w</p:attrName>
                                        </p:attrNameLst>
                                      </p:cBhvr>
                                      <p:tavLst>
                                        <p:tav tm="0">
                                          <p:val>
                                            <p:strVal val="ppt_w"/>
                                          </p:val>
                                        </p:tav>
                                        <p:tav tm="100000">
                                          <p:val>
                                            <p:fltVal val="0"/>
                                          </p:val>
                                        </p:tav>
                                      </p:tavLst>
                                    </p:anim>
                                    <p:anim calcmode="lin" valueType="num">
                                      <p:cBhvr>
                                        <p:cTn id="33" dur="5000"/>
                                        <p:tgtEl>
                                          <p:spTgt spid="4"/>
                                        </p:tgtEl>
                                        <p:attrNameLst>
                                          <p:attrName>ppt_h</p:attrName>
                                        </p:attrNameLst>
                                      </p:cBhvr>
                                      <p:tavLst>
                                        <p:tav tm="0">
                                          <p:val>
                                            <p:strVal val="ppt_h"/>
                                          </p:val>
                                        </p:tav>
                                        <p:tav tm="100000">
                                          <p:val>
                                            <p:strVal val="ppt_h"/>
                                          </p:val>
                                        </p:tav>
                                      </p:tavLst>
                                    </p:anim>
                                    <p:set>
                                      <p:cBhvr>
                                        <p:cTn id="34" dur="1" fill="hold">
                                          <p:stCondLst>
                                            <p:cond delay="4999"/>
                                          </p:stCondLst>
                                        </p:cTn>
                                        <p:tgtEl>
                                          <p:spTgt spid="4"/>
                                        </p:tgtEl>
                                        <p:attrNameLst>
                                          <p:attrName>style.visibility</p:attrName>
                                        </p:attrNameLst>
                                      </p:cBhvr>
                                      <p:to>
                                        <p:strVal val="hidden"/>
                                      </p:to>
                                    </p:set>
                                  </p:childTnLst>
                                </p:cTn>
                              </p:par>
                              <p:par>
                                <p:cTn id="35" presetID="17" presetClass="exit" presetSubtype="4" fill="hold" nodeType="withEffect">
                                  <p:stCondLst>
                                    <p:cond delay="2000"/>
                                  </p:stCondLst>
                                  <p:childTnLst>
                                    <p:anim calcmode="lin" valueType="num">
                                      <p:cBhvr>
                                        <p:cTn id="36" dur="5000"/>
                                        <p:tgtEl>
                                          <p:spTgt spid="2"/>
                                        </p:tgtEl>
                                        <p:attrNameLst>
                                          <p:attrName>ppt_x</p:attrName>
                                        </p:attrNameLst>
                                      </p:cBhvr>
                                      <p:tavLst>
                                        <p:tav tm="0">
                                          <p:val>
                                            <p:strVal val="ppt_x"/>
                                          </p:val>
                                        </p:tav>
                                        <p:tav tm="100000">
                                          <p:val>
                                            <p:strVal val="ppt_x"/>
                                          </p:val>
                                        </p:tav>
                                      </p:tavLst>
                                    </p:anim>
                                    <p:anim calcmode="lin" valueType="num">
                                      <p:cBhvr>
                                        <p:cTn id="37" dur="5000"/>
                                        <p:tgtEl>
                                          <p:spTgt spid="2"/>
                                        </p:tgtEl>
                                        <p:attrNameLst>
                                          <p:attrName>ppt_y</p:attrName>
                                        </p:attrNameLst>
                                      </p:cBhvr>
                                      <p:tavLst>
                                        <p:tav tm="0">
                                          <p:val>
                                            <p:strVal val="ppt_y"/>
                                          </p:val>
                                        </p:tav>
                                        <p:tav tm="100000">
                                          <p:val>
                                            <p:strVal val="ppt_y+ppt_h/2"/>
                                          </p:val>
                                        </p:tav>
                                      </p:tavLst>
                                    </p:anim>
                                    <p:anim calcmode="lin" valueType="num">
                                      <p:cBhvr>
                                        <p:cTn id="38" dur="5000"/>
                                        <p:tgtEl>
                                          <p:spTgt spid="2"/>
                                        </p:tgtEl>
                                        <p:attrNameLst>
                                          <p:attrName>ppt_w</p:attrName>
                                        </p:attrNameLst>
                                      </p:cBhvr>
                                      <p:tavLst>
                                        <p:tav tm="0">
                                          <p:val>
                                            <p:strVal val="ppt_w"/>
                                          </p:val>
                                        </p:tav>
                                        <p:tav tm="100000">
                                          <p:val>
                                            <p:strVal val="ppt_w"/>
                                          </p:val>
                                        </p:tav>
                                      </p:tavLst>
                                    </p:anim>
                                    <p:anim calcmode="lin" valueType="num">
                                      <p:cBhvr>
                                        <p:cTn id="39" dur="5000"/>
                                        <p:tgtEl>
                                          <p:spTgt spid="2"/>
                                        </p:tgtEl>
                                        <p:attrNameLst>
                                          <p:attrName>ppt_h</p:attrName>
                                        </p:attrNameLst>
                                      </p:cBhvr>
                                      <p:tavLst>
                                        <p:tav tm="0">
                                          <p:val>
                                            <p:strVal val="ppt_h"/>
                                          </p:val>
                                        </p:tav>
                                        <p:tav tm="100000">
                                          <p:val>
                                            <p:fltVal val="0"/>
                                          </p:val>
                                        </p:tav>
                                      </p:tavLst>
                                    </p:anim>
                                    <p:set>
                                      <p:cBhvr>
                                        <p:cTn id="40" dur="1" fill="hold">
                                          <p:stCondLst>
                                            <p:cond delay="4999"/>
                                          </p:stCondLst>
                                        </p:cTn>
                                        <p:tgtEl>
                                          <p:spTgt spid="2"/>
                                        </p:tgtEl>
                                        <p:attrNameLst>
                                          <p:attrName>style.visibility</p:attrName>
                                        </p:attrNameLst>
                                      </p:cBhvr>
                                      <p:to>
                                        <p:strVal val="hidden"/>
                                      </p:to>
                                    </p:set>
                                  </p:childTnLst>
                                </p:cTn>
                              </p:par>
                              <p:par>
                                <p:cTn id="41" presetID="17" presetClass="exit" presetSubtype="8" fill="hold" nodeType="withEffect">
                                  <p:stCondLst>
                                    <p:cond delay="2000"/>
                                  </p:stCondLst>
                                  <p:childTnLst>
                                    <p:anim calcmode="lin" valueType="num">
                                      <p:cBhvr>
                                        <p:cTn id="42" dur="5000"/>
                                        <p:tgtEl>
                                          <p:spTgt spid="5"/>
                                        </p:tgtEl>
                                        <p:attrNameLst>
                                          <p:attrName>ppt_x</p:attrName>
                                        </p:attrNameLst>
                                      </p:cBhvr>
                                      <p:tavLst>
                                        <p:tav tm="0">
                                          <p:val>
                                            <p:strVal val="ppt_x"/>
                                          </p:val>
                                        </p:tav>
                                        <p:tav tm="100000">
                                          <p:val>
                                            <p:strVal val="ppt_x-ppt_w/2"/>
                                          </p:val>
                                        </p:tav>
                                      </p:tavLst>
                                    </p:anim>
                                    <p:anim calcmode="lin" valueType="num">
                                      <p:cBhvr>
                                        <p:cTn id="43" dur="5000"/>
                                        <p:tgtEl>
                                          <p:spTgt spid="5"/>
                                        </p:tgtEl>
                                        <p:attrNameLst>
                                          <p:attrName>ppt_y</p:attrName>
                                        </p:attrNameLst>
                                      </p:cBhvr>
                                      <p:tavLst>
                                        <p:tav tm="0">
                                          <p:val>
                                            <p:strVal val="ppt_y"/>
                                          </p:val>
                                        </p:tav>
                                        <p:tav tm="100000">
                                          <p:val>
                                            <p:strVal val="ppt_y"/>
                                          </p:val>
                                        </p:tav>
                                      </p:tavLst>
                                    </p:anim>
                                    <p:anim calcmode="lin" valueType="num">
                                      <p:cBhvr>
                                        <p:cTn id="44" dur="5000"/>
                                        <p:tgtEl>
                                          <p:spTgt spid="5"/>
                                        </p:tgtEl>
                                        <p:attrNameLst>
                                          <p:attrName>ppt_w</p:attrName>
                                        </p:attrNameLst>
                                      </p:cBhvr>
                                      <p:tavLst>
                                        <p:tav tm="0">
                                          <p:val>
                                            <p:strVal val="ppt_w"/>
                                          </p:val>
                                        </p:tav>
                                        <p:tav tm="100000">
                                          <p:val>
                                            <p:fltVal val="0"/>
                                          </p:val>
                                        </p:tav>
                                      </p:tavLst>
                                    </p:anim>
                                    <p:anim calcmode="lin" valueType="num">
                                      <p:cBhvr>
                                        <p:cTn id="45" dur="5000"/>
                                        <p:tgtEl>
                                          <p:spTgt spid="5"/>
                                        </p:tgtEl>
                                        <p:attrNameLst>
                                          <p:attrName>ppt_h</p:attrName>
                                        </p:attrNameLst>
                                      </p:cBhvr>
                                      <p:tavLst>
                                        <p:tav tm="0">
                                          <p:val>
                                            <p:strVal val="ppt_h"/>
                                          </p:val>
                                        </p:tav>
                                        <p:tav tm="100000">
                                          <p:val>
                                            <p:strVal val="ppt_h"/>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nodeType="withEffect">
                                  <p:stCondLst>
                                    <p:cond delay="2000"/>
                                  </p:stCondLst>
                                  <p:childTnLst>
                                    <p:anim calcmode="lin" valueType="num">
                                      <p:cBhvr>
                                        <p:cTn id="48" dur="5000"/>
                                        <p:tgtEl>
                                          <p:spTgt spid="3"/>
                                        </p:tgtEl>
                                        <p:attrNameLst>
                                          <p:attrName>ppt_x</p:attrName>
                                        </p:attrNameLst>
                                      </p:cBhvr>
                                      <p:tavLst>
                                        <p:tav tm="0">
                                          <p:val>
                                            <p:strVal val="ppt_x"/>
                                          </p:val>
                                        </p:tav>
                                        <p:tav tm="100000">
                                          <p:val>
                                            <p:strVal val="ppt_x"/>
                                          </p:val>
                                        </p:tav>
                                      </p:tavLst>
                                    </p:anim>
                                    <p:anim calcmode="lin" valueType="num">
                                      <p:cBhvr>
                                        <p:cTn id="49" dur="5000"/>
                                        <p:tgtEl>
                                          <p:spTgt spid="3"/>
                                        </p:tgtEl>
                                        <p:attrNameLst>
                                          <p:attrName>ppt_y</p:attrName>
                                        </p:attrNameLst>
                                      </p:cBhvr>
                                      <p:tavLst>
                                        <p:tav tm="0">
                                          <p:val>
                                            <p:strVal val="ppt_y"/>
                                          </p:val>
                                        </p:tav>
                                        <p:tav tm="100000">
                                          <p:val>
                                            <p:strVal val="ppt_y-ppt_h/2"/>
                                          </p:val>
                                        </p:tav>
                                      </p:tavLst>
                                    </p:anim>
                                    <p:anim calcmode="lin" valueType="num">
                                      <p:cBhvr>
                                        <p:cTn id="50" dur="5000"/>
                                        <p:tgtEl>
                                          <p:spTgt spid="3"/>
                                        </p:tgtEl>
                                        <p:attrNameLst>
                                          <p:attrName>ppt_w</p:attrName>
                                        </p:attrNameLst>
                                      </p:cBhvr>
                                      <p:tavLst>
                                        <p:tav tm="0">
                                          <p:val>
                                            <p:strVal val="ppt_w"/>
                                          </p:val>
                                        </p:tav>
                                        <p:tav tm="100000">
                                          <p:val>
                                            <p:strVal val="ppt_w"/>
                                          </p:val>
                                        </p:tav>
                                      </p:tavLst>
                                    </p:anim>
                                    <p:anim calcmode="lin" valueType="num">
                                      <p:cBhvr>
                                        <p:cTn id="51" dur="5000"/>
                                        <p:tgtEl>
                                          <p:spTgt spid="3"/>
                                        </p:tgtEl>
                                        <p:attrNameLst>
                                          <p:attrName>ppt_h</p:attrName>
                                        </p:attrNameLst>
                                      </p:cBhvr>
                                      <p:tavLst>
                                        <p:tav tm="0">
                                          <p:val>
                                            <p:strVal val="ppt_h"/>
                                          </p:val>
                                        </p:tav>
                                        <p:tav tm="100000">
                                          <p:val>
                                            <p:fltVal val="0"/>
                                          </p:val>
                                        </p:tav>
                                      </p:tavLst>
                                    </p:anim>
                                    <p:set>
                                      <p:cBhvr>
                                        <p:cTn id="52" dur="1" fill="hold">
                                          <p:stCondLst>
                                            <p:cond delay="4999"/>
                                          </p:stCondLst>
                                        </p:cTn>
                                        <p:tgtEl>
                                          <p:spTgt spid="3"/>
                                        </p:tgtEl>
                                        <p:attrNameLst>
                                          <p:attrName>style.visibility</p:attrName>
                                        </p:attrNameLst>
                                      </p:cBhvr>
                                      <p:to>
                                        <p:strVal val="hidden"/>
                                      </p:to>
                                    </p:set>
                                  </p:childTnLst>
                                </p:cTn>
                              </p:par>
                              <p:par>
                                <p:cTn id="53" presetID="3" presetClass="exit" presetSubtype="10" fill="hold" nodeType="withEffect">
                                  <p:stCondLst>
                                    <p:cond delay="2000"/>
                                  </p:stCondLst>
                                  <p:childTnLst>
                                    <p:animEffect transition="out" filter="blinds(horizontal)">
                                      <p:cBhvr>
                                        <p:cTn id="54" dur="5000"/>
                                        <p:tgtEl>
                                          <p:spTgt spid="5"/>
                                        </p:tgtEl>
                                      </p:cBhvr>
                                    </p:animEffect>
                                    <p:set>
                                      <p:cBhvr>
                                        <p:cTn id="55" dur="1" fill="hold">
                                          <p:stCondLst>
                                            <p:cond delay="4999"/>
                                          </p:stCondLst>
                                        </p:cTn>
                                        <p:tgtEl>
                                          <p:spTgt spid="5"/>
                                        </p:tgtEl>
                                        <p:attrNameLst>
                                          <p:attrName>style.visibility</p:attrName>
                                        </p:attrNameLst>
                                      </p:cBhvr>
                                      <p:to>
                                        <p:strVal val="hidden"/>
                                      </p:to>
                                    </p:set>
                                  </p:childTnLst>
                                </p:cTn>
                              </p:par>
                              <p:par>
                                <p:cTn id="56" presetID="3" presetClass="exit" presetSubtype="10" fill="hold" nodeType="withEffect">
                                  <p:stCondLst>
                                    <p:cond delay="2000"/>
                                  </p:stCondLst>
                                  <p:childTnLst>
                                    <p:animEffect transition="out" filter="blinds(horizontal)">
                                      <p:cBhvr>
                                        <p:cTn id="57" dur="5000"/>
                                        <p:tgtEl>
                                          <p:spTgt spid="4"/>
                                        </p:tgtEl>
                                      </p:cBhvr>
                                    </p:animEffect>
                                    <p:set>
                                      <p:cBhvr>
                                        <p:cTn id="58" dur="1" fill="hold">
                                          <p:stCondLst>
                                            <p:cond delay="4999"/>
                                          </p:stCondLst>
                                        </p:cTn>
                                        <p:tgtEl>
                                          <p:spTgt spid="4"/>
                                        </p:tgtEl>
                                        <p:attrNameLst>
                                          <p:attrName>style.visibility</p:attrName>
                                        </p:attrNameLst>
                                      </p:cBhvr>
                                      <p:to>
                                        <p:strVal val="hidden"/>
                                      </p:to>
                                    </p:set>
                                  </p:childTnLst>
                                </p:cTn>
                              </p:par>
                              <p:par>
                                <p:cTn id="59" presetID="3" presetClass="exit" presetSubtype="5" fill="hold" nodeType="withEffect">
                                  <p:stCondLst>
                                    <p:cond delay="2000"/>
                                  </p:stCondLst>
                                  <p:childTnLst>
                                    <p:animEffect transition="out" filter="blinds(vertical)">
                                      <p:cBhvr>
                                        <p:cTn id="60" dur="5000"/>
                                        <p:tgtEl>
                                          <p:spTgt spid="2"/>
                                        </p:tgtEl>
                                      </p:cBhvr>
                                    </p:animEffect>
                                    <p:set>
                                      <p:cBhvr>
                                        <p:cTn id="61" dur="1" fill="hold">
                                          <p:stCondLst>
                                            <p:cond delay="4999"/>
                                          </p:stCondLst>
                                        </p:cTn>
                                        <p:tgtEl>
                                          <p:spTgt spid="2"/>
                                        </p:tgtEl>
                                        <p:attrNameLst>
                                          <p:attrName>style.visibility</p:attrName>
                                        </p:attrNameLst>
                                      </p:cBhvr>
                                      <p:to>
                                        <p:strVal val="hidden"/>
                                      </p:to>
                                    </p:set>
                                  </p:childTnLst>
                                </p:cTn>
                              </p:par>
                              <p:par>
                                <p:cTn id="62" presetID="3" presetClass="exit" presetSubtype="5" fill="hold" nodeType="withEffect">
                                  <p:stCondLst>
                                    <p:cond delay="2000"/>
                                  </p:stCondLst>
                                  <p:childTnLst>
                                    <p:animEffect transition="out" filter="blinds(vertical)">
                                      <p:cBhvr>
                                        <p:cTn id="63" dur="5000"/>
                                        <p:tgtEl>
                                          <p:spTgt spid="3"/>
                                        </p:tgtEl>
                                      </p:cBhvr>
                                    </p:animEffect>
                                    <p:set>
                                      <p:cBhvr>
                                        <p:cTn id="64" dur="1" fill="hold">
                                          <p:stCondLst>
                                            <p:cond delay="4999"/>
                                          </p:stCondLst>
                                        </p:cTn>
                                        <p:tgtEl>
                                          <p:spTgt spid="3"/>
                                        </p:tgtEl>
                                        <p:attrNameLst>
                                          <p:attrName>style.visibility</p:attrName>
                                        </p:attrNameLst>
                                      </p:cBhvr>
                                      <p:to>
                                        <p:strVal val="hidden"/>
                                      </p:to>
                                    </p:set>
                                  </p:childTnLst>
                                </p:cTn>
                              </p:par>
                              <p:par>
                                <p:cTn id="65" presetID="53" presetClass="entr" presetSubtype="16" fill="hold" nodeType="withEffect">
                                  <p:stCondLst>
                                    <p:cond delay="1250"/>
                                  </p:stCondLst>
                                  <p:childTnLst>
                                    <p:set>
                                      <p:cBhvr>
                                        <p:cTn id="66" dur="1" fill="hold">
                                          <p:stCondLst>
                                            <p:cond delay="0"/>
                                          </p:stCondLst>
                                        </p:cTn>
                                        <p:tgtEl>
                                          <p:spTgt spid="1026"/>
                                        </p:tgtEl>
                                        <p:attrNameLst>
                                          <p:attrName>style.visibility</p:attrName>
                                        </p:attrNameLst>
                                      </p:cBhvr>
                                      <p:to>
                                        <p:strVal val="visible"/>
                                      </p:to>
                                    </p:set>
                                    <p:anim calcmode="lin" valueType="num">
                                      <p:cBhvr>
                                        <p:cTn id="67" dur="1750" fill="hold"/>
                                        <p:tgtEl>
                                          <p:spTgt spid="1026"/>
                                        </p:tgtEl>
                                        <p:attrNameLst>
                                          <p:attrName>ppt_w</p:attrName>
                                        </p:attrNameLst>
                                      </p:cBhvr>
                                      <p:tavLst>
                                        <p:tav tm="0">
                                          <p:val>
                                            <p:fltVal val="0"/>
                                          </p:val>
                                        </p:tav>
                                        <p:tav tm="100000">
                                          <p:val>
                                            <p:strVal val="#ppt_w"/>
                                          </p:val>
                                        </p:tav>
                                      </p:tavLst>
                                    </p:anim>
                                    <p:anim calcmode="lin" valueType="num">
                                      <p:cBhvr>
                                        <p:cTn id="68" dur="1750" fill="hold"/>
                                        <p:tgtEl>
                                          <p:spTgt spid="1026"/>
                                        </p:tgtEl>
                                        <p:attrNameLst>
                                          <p:attrName>ppt_h</p:attrName>
                                        </p:attrNameLst>
                                      </p:cBhvr>
                                      <p:tavLst>
                                        <p:tav tm="0">
                                          <p:val>
                                            <p:fltVal val="0"/>
                                          </p:val>
                                        </p:tav>
                                        <p:tav tm="100000">
                                          <p:val>
                                            <p:strVal val="#ppt_h"/>
                                          </p:val>
                                        </p:tav>
                                      </p:tavLst>
                                    </p:anim>
                                    <p:animEffect transition="in" filter="fade">
                                      <p:cBhvr>
                                        <p:cTn id="69" dur="17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5/59/Basuraleza_en_La_Marquesa%2C_CDMX.jpg/800px-Basuraleza_en_La_Marquesa%2C_CDM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5813" cy="696658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713E55A7-E411-481B-82D3-B213135CA884}"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7</a:t>
            </a:fld>
            <a:endParaRPr lang="es-ES"/>
          </a:p>
        </p:txBody>
      </p:sp>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l día en el que toda España podrá unirse contra la &amp;#39;basuraleza&amp;#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0"/>
            <a:ext cx="110885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9D523B2-4C9C-4BED-89A3-30F01ECBDD3A}"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8</a:t>
            </a:fld>
            <a:endParaRPr lang="es-ES"/>
          </a:p>
        </p:txBody>
      </p:sp>
    </p:spTree>
    <p:extLst>
      <p:ext uri="{BB962C8B-B14F-4D97-AF65-F5344CB8AC3E}">
        <p14:creationId xmlns:p14="http://schemas.microsoft.com/office/powerpoint/2010/main" val="412592953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La basuraleza no es solo una cuestión estética, sino un problema ambiental  grave - Diario Respons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945813" cy="715299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02926C7-B067-43C5-997C-944A70C2508E}"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9</a:t>
            </a:fld>
            <a:endParaRPr lang="es-ES"/>
          </a:p>
        </p:txBody>
      </p:sp>
    </p:spTree>
    <p:extLst>
      <p:ext uri="{BB962C8B-B14F-4D97-AF65-F5344CB8AC3E}">
        <p14:creationId xmlns:p14="http://schemas.microsoft.com/office/powerpoint/2010/main" val="39038442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Galicia se moviliza para acabar con la basuraleza de sus entornos naturales  - Lib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48"/>
            <a:ext cx="10945813" cy="684113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5B5DAE80-A6E4-4AEC-9F91-FE014CE3F627}"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10</a:t>
            </a:fld>
            <a:endParaRPr lang="es-ES"/>
          </a:p>
        </p:txBody>
      </p:sp>
    </p:spTree>
    <p:extLst>
      <p:ext uri="{BB962C8B-B14F-4D97-AF65-F5344CB8AC3E}">
        <p14:creationId xmlns:p14="http://schemas.microsoft.com/office/powerpoint/2010/main" val="43542836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Día Mundial de la &amp;#39;basuraleza&amp;#39; | Ci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26" y="-819472"/>
            <a:ext cx="11704638" cy="779462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15E75A1-1B77-42E7-A902-314B6A17B2B2}"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11</a:t>
            </a:fld>
            <a:endParaRPr lang="es-ES"/>
          </a:p>
        </p:txBody>
      </p:sp>
    </p:spTree>
    <p:extLst>
      <p:ext uri="{BB962C8B-B14F-4D97-AF65-F5344CB8AC3E}">
        <p14:creationId xmlns:p14="http://schemas.microsoft.com/office/powerpoint/2010/main" val="7238757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a quinta edición de &amp;#39;1 metro2 Contra la Basuraleza&amp;#39; se celebrará el 12 de  junio en 74 espacios naturales extremeños - Digital Extremadu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a quinta edición de &amp;#39;1 metro2 Contra la Basuraleza&amp;#39; se celebrará el 12 de  junio en 74 espacios naturales extremeños - Digital Extremadura"/>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4" y="-144462"/>
            <a:ext cx="10961267" cy="7311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arcador de fecha"/>
          <p:cNvSpPr>
            <a:spLocks noGrp="1"/>
          </p:cNvSpPr>
          <p:nvPr>
            <p:ph type="dt" sz="half" idx="10"/>
          </p:nvPr>
        </p:nvSpPr>
        <p:spPr/>
        <p:txBody>
          <a:bodyPr/>
          <a:lstStyle/>
          <a:p>
            <a:fld id="{560A371B-DCCE-480F-8441-7114A6DB2AFF}" type="datetime9">
              <a:rPr lang="es-ES" smtClean="0"/>
              <a:t>27/11/2021 15:13:51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12</a:t>
            </a:fld>
            <a:endParaRPr lang="es-ES"/>
          </a:p>
        </p:txBody>
      </p:sp>
    </p:spTree>
    <p:extLst>
      <p:ext uri="{BB962C8B-B14F-4D97-AF65-F5344CB8AC3E}">
        <p14:creationId xmlns:p14="http://schemas.microsoft.com/office/powerpoint/2010/main" val="92131832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95817" y="1335950"/>
            <a:ext cx="759349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cs typeface="Microsoft Sans Serif" pitchFamily="34" charset="0"/>
              </a:rPr>
              <a:t>Es un impacto humano en el medio ambiente y sigue siendo un problema medioambiental grave la mayoría de países del mundo. La basura puede existir en el medio ambiente durante largos períodos de tiempo antes de degradarse y transportarse a grandes distancias a los océanos del mundo. La basuraleza puede afectar la calidad de vida de personas humanas y no-humanas.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8653" y="5306266"/>
            <a:ext cx="1724631" cy="1366752"/>
          </a:xfrm>
          <a:prstGeom prst="rect">
            <a:avLst/>
          </a:prstGeom>
          <a:noFill/>
        </p:spPr>
      </p:pic>
      <p:sp>
        <p:nvSpPr>
          <p:cNvPr id="2" name="1 Marcador de fecha"/>
          <p:cNvSpPr>
            <a:spLocks noGrp="1"/>
          </p:cNvSpPr>
          <p:nvPr>
            <p:ph type="dt" sz="half" idx="10"/>
          </p:nvPr>
        </p:nvSpPr>
        <p:spPr/>
        <p:txBody>
          <a:bodyPr/>
          <a:lstStyle/>
          <a:p>
            <a:fld id="{4EB9BCFA-668C-4231-A775-FF4D7E3050FD}"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13</a:t>
            </a:fld>
            <a:endParaRPr lang="es-ES"/>
          </a:p>
        </p:txBody>
      </p:sp>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advTm="20000">
        <p14:shre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bandono de residuos en la naturaleza - Basuralez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024"/>
            <a:ext cx="10945813" cy="689302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3DE3988-28C7-4AC1-BEA3-128EB7270D45}"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14</a:t>
            </a:fld>
            <a:endParaRPr lang="es-ES"/>
          </a:p>
        </p:txBody>
      </p:sp>
    </p:spTree>
    <p:extLst>
      <p:ext uri="{BB962C8B-B14F-4D97-AF65-F5344CB8AC3E}">
        <p14:creationId xmlns:p14="http://schemas.microsoft.com/office/powerpoint/2010/main" val="3524564165"/>
      </p:ext>
    </p:extLst>
  </p:cSld>
  <p:clrMapOvr>
    <a:masterClrMapping/>
  </p:clrMapOvr>
  <p:transition spd="slow" advTm="8000">
    <p:wheel spokes="1"/>
    <p:sndAc>
      <p:stSnd>
        <p:snd r:embed="rId2" name="Bandas sonoras La Vida es Bell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Qué es la BASURALEZA: Definición, Proyectos y Cómo evitarla - Con VÍ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83" y="-171400"/>
            <a:ext cx="10985196" cy="726853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1449" y="0"/>
            <a:ext cx="1095726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26474F1F-D768-45ED-9180-2174EB30EC3E}"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15</a:t>
            </a:fld>
            <a:endParaRPr lang="es-ES"/>
          </a:p>
        </p:txBody>
      </p:sp>
    </p:spTree>
    <p:extLst>
      <p:ext uri="{BB962C8B-B14F-4D97-AF65-F5344CB8AC3E}">
        <p14:creationId xmlns:p14="http://schemas.microsoft.com/office/powerpoint/2010/main" val="33122769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royecto LIBERA: próximas convocatorias para acabar con la basuraleza -  Actualidad RETE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8148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35ECE5E-C808-4C96-B017-0BC635CEB7F8}"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16</a:t>
            </a:fld>
            <a:endParaRPr lang="es-ES"/>
          </a:p>
        </p:txBody>
      </p:sp>
    </p:spTree>
    <p:extLst>
      <p:ext uri="{BB962C8B-B14F-4D97-AF65-F5344CB8AC3E}">
        <p14:creationId xmlns:p14="http://schemas.microsoft.com/office/powerpoint/2010/main" val="1446893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Basuraleza: La degradación de la naturaleza – MR Informát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36"/>
            <a:ext cx="10945813" cy="687243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2C672A9B-8D3F-4FFA-8BC0-F460DE094E84}"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17</a:t>
            </a:fld>
            <a:endParaRPr lang="es-ES"/>
          </a:p>
        </p:txBody>
      </p:sp>
    </p:spTree>
    <p:extLst>
      <p:ext uri="{BB962C8B-B14F-4D97-AF65-F5344CB8AC3E}">
        <p14:creationId xmlns:p14="http://schemas.microsoft.com/office/powerpoint/2010/main" val="23418643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Qué es la Basuraleza? - UstedPregu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89" y="-315416"/>
            <a:ext cx="11212812" cy="727280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64FE03D-D9F6-4B69-9120-B0F5A1072F8C}"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18</a:t>
            </a:fld>
            <a:endParaRPr lang="es-ES"/>
          </a:p>
        </p:txBody>
      </p:sp>
    </p:spTree>
    <p:extLst>
      <p:ext uri="{BB962C8B-B14F-4D97-AF65-F5344CB8AC3E}">
        <p14:creationId xmlns:p14="http://schemas.microsoft.com/office/powerpoint/2010/main" val="137759195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IBERA, naturaleza sin basura - Diario Respons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252732"/>
            <a:ext cx="11184743" cy="71107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3391" y="-252732"/>
            <a:ext cx="11198134" cy="7110732"/>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DEC771F-FD2E-4CD5-806F-F63DFB462F8F}"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19</a:t>
            </a:fld>
            <a:endParaRPr lang="es-ES"/>
          </a:p>
        </p:txBody>
      </p:sp>
    </p:spTree>
    <p:extLst>
      <p:ext uri="{BB962C8B-B14F-4D97-AF65-F5344CB8AC3E}">
        <p14:creationId xmlns:p14="http://schemas.microsoft.com/office/powerpoint/2010/main" val="284992808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os pueblos de Madrid, contra la &amp;#39;basuraleza&amp;#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7" y="0"/>
            <a:ext cx="1109234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9BF4718-9920-42E1-81E0-7247A962C45A}"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20</a:t>
            </a:fld>
            <a:endParaRPr lang="es-ES"/>
          </a:p>
        </p:txBody>
      </p:sp>
    </p:spTree>
    <p:extLst>
      <p:ext uri="{BB962C8B-B14F-4D97-AF65-F5344CB8AC3E}">
        <p14:creationId xmlns:p14="http://schemas.microsoft.com/office/powerpoint/2010/main" val="28061726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63998" y="1268762"/>
            <a:ext cx="7547998"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El reino animal es el principal damnificado por la basuraleza. En el mar, más de 800 especies corren diferentes peligros  relacionados con residuos a la deriva. Casi cuatro veces más que hace 20 años, según estimaciones de la Convención de Biodiversidad Biológica de Naciones Unidas</a:t>
            </a:r>
            <a:r>
              <a:rPr lang="es-ES" altLang="es-ES" sz="2800" b="1" i="1" dirty="0" smtClean="0">
                <a:solidFill>
                  <a:srgbClr val="00B0F0"/>
                </a:solidFill>
                <a:latin typeface="+mj-lt"/>
              </a:rPr>
              <a:t>. «</a:t>
            </a:r>
            <a:r>
              <a:rPr lang="es-ES" altLang="es-ES" sz="2800" b="1" i="1" dirty="0">
                <a:solidFill>
                  <a:srgbClr val="00B0F0"/>
                </a:solidFill>
                <a:latin typeface="+mj-lt"/>
              </a:rPr>
              <a:t>Observamos que es un agente de destrucción y empobrecimiento de hábitats», </a:t>
            </a:r>
            <a:r>
              <a:rPr lang="es-ES" altLang="es-ES" sz="2800" b="1" i="1" dirty="0" smtClean="0">
                <a:solidFill>
                  <a:srgbClr val="00B0F0"/>
                </a:solidFill>
                <a:latin typeface="+mj-lt"/>
              </a:rPr>
              <a:t>se </a:t>
            </a:r>
            <a:r>
              <a:rPr lang="es-ES" altLang="es-ES" sz="2800" b="1" i="1" dirty="0">
                <a:solidFill>
                  <a:srgbClr val="00B0F0"/>
                </a:solidFill>
                <a:latin typeface="+mj-lt"/>
              </a:rPr>
              <a:t>pone como ejemplo a la perdiz roja, que “cada vez tiene menos espacios de nidificación y alimentación».</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8653" y="5306266"/>
            <a:ext cx="1724631" cy="1366752"/>
          </a:xfrm>
          <a:prstGeom prst="rect">
            <a:avLst/>
          </a:prstGeom>
          <a:noFill/>
        </p:spPr>
      </p:pic>
      <p:sp>
        <p:nvSpPr>
          <p:cNvPr id="2" name="1 Marcador de fecha"/>
          <p:cNvSpPr>
            <a:spLocks noGrp="1"/>
          </p:cNvSpPr>
          <p:nvPr>
            <p:ph type="dt" sz="half" idx="10"/>
          </p:nvPr>
        </p:nvSpPr>
        <p:spPr/>
        <p:txBody>
          <a:bodyPr/>
          <a:lstStyle/>
          <a:p>
            <a:fld id="{AB82AA89-A36C-4F0B-9390-4025B61D170B}"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21</a:t>
            </a:fld>
            <a:endParaRPr lang="es-ES"/>
          </a:p>
        </p:txBody>
      </p:sp>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nvestigadores del CSIC estudiarán el impacto de la basuraleza en 140 áreas  ambientalmente relevantes - Gestores de Residu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7962"/>
            <a:ext cx="10958512" cy="696508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8F3FA47-5011-4165-B295-B7D2C4D31708}"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22</a:t>
            </a:fld>
            <a:endParaRPr lang="es-ES"/>
          </a:p>
        </p:txBody>
      </p:sp>
    </p:spTree>
    <p:extLst>
      <p:ext uri="{BB962C8B-B14F-4D97-AF65-F5344CB8AC3E}">
        <p14:creationId xmlns:p14="http://schemas.microsoft.com/office/powerpoint/2010/main" val="384817216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descr="Basuraleza, un nuevo término para un gran reto ambi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1"/>
            <a:ext cx="11113202" cy="70986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945813" cy="7098659"/>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6B1612E-A97B-4EE0-B883-743DD54F96BB}"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23</a:t>
            </a:fld>
            <a:endParaRPr lang="es-ES"/>
          </a:p>
        </p:txBody>
      </p:sp>
    </p:spTree>
    <p:extLst>
      <p:ext uri="{BB962C8B-B14F-4D97-AF65-F5344CB8AC3E}">
        <p14:creationId xmlns:p14="http://schemas.microsoft.com/office/powerpoint/2010/main" val="387540348"/>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ruz Roja y el Proyecto Libera piden implicación social para erradicar la &amp;#39; basuraleza&amp;#39; en las playas - Alicantepla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5813" cy="6869082"/>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5E63D35-4CFB-445A-8470-40F7CC855093}"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24</a:t>
            </a:fld>
            <a:endParaRPr lang="es-ES"/>
          </a:p>
        </p:txBody>
      </p:sp>
    </p:spTree>
    <p:extLst>
      <p:ext uri="{BB962C8B-B14F-4D97-AF65-F5344CB8AC3E}">
        <p14:creationId xmlns:p14="http://schemas.microsoft.com/office/powerpoint/2010/main" val="42855263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Más de 2.000 voluntarios limpiaran mares y playas de bas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41" y="0"/>
            <a:ext cx="1126016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65963EDF-FBD6-4B38-8C4F-CEC2BA569DDF}"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25</a:t>
            </a:fld>
            <a:endParaRPr lang="es-ES"/>
          </a:p>
        </p:txBody>
      </p:sp>
    </p:spTree>
    <p:extLst>
      <p:ext uri="{BB962C8B-B14F-4D97-AF65-F5344CB8AC3E}">
        <p14:creationId xmlns:p14="http://schemas.microsoft.com/office/powerpoint/2010/main" val="1201754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ué es la BASURALEZA: Definición, Proyectos y Cómo evitarla - Con VÍ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
            <a:ext cx="10945813" cy="690876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66CE762A-3B7C-4A2F-BDE5-08734ACF3EE1}"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26</a:t>
            </a:fld>
            <a:endParaRPr lang="es-ES"/>
          </a:p>
        </p:txBody>
      </p:sp>
    </p:spTree>
    <p:extLst>
      <p:ext uri="{BB962C8B-B14F-4D97-AF65-F5344CB8AC3E}">
        <p14:creationId xmlns:p14="http://schemas.microsoft.com/office/powerpoint/2010/main" val="170444213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basuraleza | Rioja2.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3875" y="-87313"/>
            <a:ext cx="15030325" cy="694531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Resultado de imagen de john travolta edad"/>
          <p:cNvSpPr>
            <a:spLocks noChangeAspect="1" noChangeArrowheads="1"/>
          </p:cNvSpPr>
          <p:nvPr/>
        </p:nvSpPr>
        <p:spPr bwMode="auto">
          <a:xfrm>
            <a:off x="168928" y="-144463"/>
            <a:ext cx="33096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4" descr="Resultado de imagen de john travolta edad"/>
          <p:cNvSpPr>
            <a:spLocks noChangeAspect="1" noChangeArrowheads="1"/>
          </p:cNvSpPr>
          <p:nvPr/>
        </p:nvSpPr>
        <p:spPr bwMode="auto">
          <a:xfrm>
            <a:off x="334408" y="7944"/>
            <a:ext cx="33096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175296"/>
            <a:ext cx="10945814" cy="703329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41FD488-2009-4441-9B27-412DF1D11507}" type="datetime9">
              <a:rPr lang="es-ES" smtClean="0"/>
              <a:t>27/11/2021 15:13:51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27</a:t>
            </a:fld>
            <a:endParaRPr lang="es-ES"/>
          </a:p>
        </p:txBody>
      </p:sp>
    </p:spTree>
    <p:extLst>
      <p:ext uri="{BB962C8B-B14F-4D97-AF65-F5344CB8AC3E}">
        <p14:creationId xmlns:p14="http://schemas.microsoft.com/office/powerpoint/2010/main" val="1164996687"/>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3"/>
                                        </p:tgtEl>
                                        <p:attrNameLst>
                                          <p:attrName>ppt_w</p:attrName>
                                        </p:attrNameLst>
                                      </p:cBhvr>
                                      <p:tavLst>
                                        <p:tav tm="0">
                                          <p:val>
                                            <p:strVal val="ppt_w"/>
                                          </p:val>
                                        </p:tav>
                                        <p:tav tm="100000">
                                          <p:val>
                                            <p:strVal val="ppt_w*0.70"/>
                                          </p:val>
                                        </p:tav>
                                      </p:tavLst>
                                    </p:anim>
                                    <p:anim calcmode="lin" valueType="num">
                                      <p:cBhvr>
                                        <p:cTn id="7" dur="1000"/>
                                        <p:tgtEl>
                                          <p:spTgt spid="3"/>
                                        </p:tgtEl>
                                        <p:attrNameLst>
                                          <p:attrName>ppt_h</p:attrName>
                                        </p:attrNameLst>
                                      </p:cBhvr>
                                      <p:tavLst>
                                        <p:tav tm="0">
                                          <p:val>
                                            <p:strVal val="ppt_h"/>
                                          </p:val>
                                        </p:tav>
                                        <p:tav tm="100000">
                                          <p:val>
                                            <p:strVal val="ppt_h"/>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Qué significa basuraleza y por qué es tan importante? | Foro Ambient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 y="0"/>
            <a:ext cx="110809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B804C595-A96F-46D7-986C-78CF29C7A9EF}"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28</a:t>
            </a:fld>
            <a:endParaRPr lang="es-ES"/>
          </a:p>
        </p:txBody>
      </p:sp>
    </p:spTree>
    <p:extLst>
      <p:ext uri="{BB962C8B-B14F-4D97-AF65-F5344CB8AC3E}">
        <p14:creationId xmlns:p14="http://schemas.microsoft.com/office/powerpoint/2010/main" val="1927022322"/>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NatkingcoleMunnequitalinda.wav"/>
          </p:stSnd>
        </p:sndAc>
      </p:transition>
    </mc:Choice>
    <mc:Fallback xmlns="">
      <p:transition spd="slow" advTm="8000">
        <p:fade/>
        <p:sndAc>
          <p:stSnd>
            <p:snd r:embed="rId4" name="NatkingcoleMunnequitalinda.wav"/>
          </p:stSnd>
        </p:sndAc>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reina Sofía recoge basura en su faceta más ecologista e implicada -  Diario de Avi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
            <a:ext cx="10945813" cy="694953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9"/>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32"/>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 name="1 Marcador de fecha"/>
          <p:cNvSpPr>
            <a:spLocks noGrp="1"/>
          </p:cNvSpPr>
          <p:nvPr>
            <p:ph type="dt" sz="half" idx="10"/>
          </p:nvPr>
        </p:nvSpPr>
        <p:spPr/>
        <p:txBody>
          <a:bodyPr/>
          <a:lstStyle/>
          <a:p>
            <a:fld id="{C859B1FE-DF6D-42F9-8CEC-111698509435}" type="datetime9">
              <a:rPr lang="es-ES" smtClean="0"/>
              <a:t>27/11/2021 15:13:51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29</a:t>
            </a:fld>
            <a:endParaRPr lang="es-ES"/>
          </a:p>
        </p:txBody>
      </p:sp>
      <p:sp>
        <p:nvSpPr>
          <p:cNvPr id="8" name="7 Rectángulo"/>
          <p:cNvSpPr/>
          <p:nvPr/>
        </p:nvSpPr>
        <p:spPr>
          <a:xfrm>
            <a:off x="3528690" y="980728"/>
            <a:ext cx="1369286" cy="369332"/>
          </a:xfrm>
          <a:prstGeom prst="rect">
            <a:avLst/>
          </a:prstGeom>
          <a:solidFill>
            <a:srgbClr val="CCFF66"/>
          </a:solidFill>
        </p:spPr>
        <p:txBody>
          <a:bodyPr wrap="none">
            <a:spAutoFit/>
          </a:bodyPr>
          <a:lstStyle/>
          <a:p>
            <a:r>
              <a:rPr lang="es-ES" dirty="0"/>
              <a:t>REINA SOFIA</a:t>
            </a:r>
          </a:p>
        </p:txBody>
      </p:sp>
    </p:spTree>
    <p:extLst>
      <p:ext uri="{BB962C8B-B14F-4D97-AF65-F5344CB8AC3E}">
        <p14:creationId xmlns:p14="http://schemas.microsoft.com/office/powerpoint/2010/main" val="2873430937"/>
      </p:ext>
    </p:extLst>
  </p:cSld>
  <p:clrMapOvr>
    <a:masterClrMapping/>
  </p:clrMapOvr>
  <mc:AlternateContent xmlns:mc="http://schemas.openxmlformats.org/markup-compatibility/2006" xmlns:p14="http://schemas.microsoft.com/office/powerpoint/2010/main">
    <mc:Choice Requires="p14">
      <p:transition spd="slow" p14:dur="3000" advTm="6000">
        <p14:shred/>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La Reina Sofía participa en la campaña &amp;#39;contra la basuraleza&amp;#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274642"/>
            <a:ext cx="11088555" cy="603408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9"/>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32"/>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 name="1 Marcador de fecha"/>
          <p:cNvSpPr>
            <a:spLocks noGrp="1"/>
          </p:cNvSpPr>
          <p:nvPr>
            <p:ph type="dt" sz="half" idx="10"/>
          </p:nvPr>
        </p:nvSpPr>
        <p:spPr/>
        <p:txBody>
          <a:bodyPr/>
          <a:lstStyle/>
          <a:p>
            <a:fld id="{C859B1FE-DF6D-42F9-8CEC-111698509435}" type="datetime9">
              <a:rPr lang="es-ES" smtClean="0"/>
              <a:t>27/11/2021 15:13:51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30</a:t>
            </a:fld>
            <a:endParaRPr lang="es-ES"/>
          </a:p>
        </p:txBody>
      </p:sp>
      <p:sp>
        <p:nvSpPr>
          <p:cNvPr id="9" name="8 CuadroTexto"/>
          <p:cNvSpPr txBox="1"/>
          <p:nvPr/>
        </p:nvSpPr>
        <p:spPr>
          <a:xfrm>
            <a:off x="3600698" y="980728"/>
            <a:ext cx="1369286" cy="369332"/>
          </a:xfrm>
          <a:prstGeom prst="rect">
            <a:avLst/>
          </a:prstGeom>
          <a:solidFill>
            <a:srgbClr val="CCFF66"/>
          </a:solidFill>
        </p:spPr>
        <p:txBody>
          <a:bodyPr wrap="none" rtlCol="0">
            <a:spAutoFit/>
          </a:bodyPr>
          <a:lstStyle/>
          <a:p>
            <a:r>
              <a:rPr lang="es-ES" dirty="0" smtClean="0"/>
              <a:t>REINA SOFIA</a:t>
            </a:r>
            <a:endParaRPr lang="es-ES" dirty="0"/>
          </a:p>
        </p:txBody>
      </p:sp>
    </p:spTree>
    <p:extLst>
      <p:ext uri="{BB962C8B-B14F-4D97-AF65-F5344CB8AC3E}">
        <p14:creationId xmlns:p14="http://schemas.microsoft.com/office/powerpoint/2010/main" val="3167974964"/>
      </p:ext>
    </p:extLst>
  </p:cSld>
  <p:clrMapOvr>
    <a:masterClrMapping/>
  </p:clrMapOvr>
  <mc:AlternateContent xmlns:mc="http://schemas.openxmlformats.org/markup-compatibility/2006" xmlns:p14="http://schemas.microsoft.com/office/powerpoint/2010/main">
    <mc:Choice Requires="p14">
      <p:transition spd="slow" p14:dur="3000" advTm="6000">
        <p14:shred/>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9"/>
            <a:ext cx="10945813" cy="5492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32"/>
            <a:ext cx="10945813" cy="5492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2" descr="Proyecto LIBERA recupera más de 100 toneladas de basuralez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 y="470570"/>
            <a:ext cx="11353671" cy="596143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C859B1FE-DF6D-42F9-8CEC-111698509435}" type="datetime9">
              <a:rPr lang="es-ES" smtClean="0"/>
              <a:t>27/11/2021 15:13:51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31</a:t>
            </a:fld>
            <a:endParaRPr lang="es-ES"/>
          </a:p>
        </p:txBody>
      </p:sp>
      <p:sp>
        <p:nvSpPr>
          <p:cNvPr id="8" name="7 Rectángulo"/>
          <p:cNvSpPr/>
          <p:nvPr/>
        </p:nvSpPr>
        <p:spPr>
          <a:xfrm>
            <a:off x="6138211" y="2060848"/>
            <a:ext cx="1369286" cy="369332"/>
          </a:xfrm>
          <a:prstGeom prst="rect">
            <a:avLst/>
          </a:prstGeom>
          <a:solidFill>
            <a:srgbClr val="CCFF66"/>
          </a:solidFill>
        </p:spPr>
        <p:txBody>
          <a:bodyPr wrap="none">
            <a:spAutoFit/>
          </a:bodyPr>
          <a:lstStyle/>
          <a:p>
            <a:r>
              <a:rPr lang="es-ES" dirty="0"/>
              <a:t>REINA SOFIA</a:t>
            </a:r>
          </a:p>
        </p:txBody>
      </p:sp>
    </p:spTree>
    <p:extLst>
      <p:ext uri="{BB962C8B-B14F-4D97-AF65-F5344CB8AC3E}">
        <p14:creationId xmlns:p14="http://schemas.microsoft.com/office/powerpoint/2010/main" val="3485924770"/>
      </p:ext>
    </p:extLst>
  </p:cSld>
  <p:clrMapOvr>
    <a:masterClrMapping/>
  </p:clrMapOvr>
  <mc:AlternateContent xmlns:mc="http://schemas.openxmlformats.org/markup-compatibility/2006" xmlns:p14="http://schemas.microsoft.com/office/powerpoint/2010/main">
    <mc:Choice Requires="p14">
      <p:transition spd="slow" p14:dur="3000" advTm="6000">
        <p14:shred/>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reina Sofía, muy comprometida con el medioambiente, vuelve a recoger  bas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31" y="-74789"/>
            <a:ext cx="10973743" cy="693278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9"/>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32"/>
            <a:ext cx="10945813"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 name="1 Marcador de fecha"/>
          <p:cNvSpPr>
            <a:spLocks noGrp="1"/>
          </p:cNvSpPr>
          <p:nvPr>
            <p:ph type="dt" sz="half" idx="10"/>
          </p:nvPr>
        </p:nvSpPr>
        <p:spPr/>
        <p:txBody>
          <a:bodyPr/>
          <a:lstStyle/>
          <a:p>
            <a:fld id="{C859B1FE-DF6D-42F9-8CEC-111698509435}" type="datetime9">
              <a:rPr lang="es-ES" smtClean="0"/>
              <a:t>27/11/2021 15:13:51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32</a:t>
            </a:fld>
            <a:endParaRPr lang="es-ES"/>
          </a:p>
        </p:txBody>
      </p:sp>
      <p:sp>
        <p:nvSpPr>
          <p:cNvPr id="8" name="7 Rectángulo"/>
          <p:cNvSpPr/>
          <p:nvPr/>
        </p:nvSpPr>
        <p:spPr>
          <a:xfrm>
            <a:off x="5904954" y="908720"/>
            <a:ext cx="1369286" cy="369332"/>
          </a:xfrm>
          <a:prstGeom prst="rect">
            <a:avLst/>
          </a:prstGeom>
          <a:solidFill>
            <a:srgbClr val="CCFF66"/>
          </a:solidFill>
        </p:spPr>
        <p:txBody>
          <a:bodyPr wrap="none">
            <a:spAutoFit/>
          </a:bodyPr>
          <a:lstStyle/>
          <a:p>
            <a:r>
              <a:rPr lang="es-ES" dirty="0"/>
              <a:t>REINA SOFIA</a:t>
            </a:r>
          </a:p>
        </p:txBody>
      </p:sp>
    </p:spTree>
    <p:extLst>
      <p:ext uri="{BB962C8B-B14F-4D97-AF65-F5344CB8AC3E}">
        <p14:creationId xmlns:p14="http://schemas.microsoft.com/office/powerpoint/2010/main" val="326112044"/>
      </p:ext>
    </p:extLst>
  </p:cSld>
  <p:clrMapOvr>
    <a:masterClrMapping/>
  </p:clrMapOvr>
  <mc:AlternateContent xmlns:mc="http://schemas.openxmlformats.org/markup-compatibility/2006" xmlns:p14="http://schemas.microsoft.com/office/powerpoint/2010/main">
    <mc:Choice Requires="p14">
      <p:transition spd="slow" p14:dur="3000" advTm="6000">
        <p14:shred/>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LIBERA Makers invita a Jóvenes de toda España a combatirán la basuraleza a  través de la innovación - Diario Respons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856"/>
            <a:ext cx="10945813" cy="683014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76C265B9-34A1-4167-9EA1-1956F300B7D8}"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33</a:t>
            </a:fld>
            <a:endParaRPr lang="es-ES"/>
          </a:p>
        </p:txBody>
      </p:sp>
    </p:spTree>
    <p:extLst>
      <p:ext uri="{BB962C8B-B14F-4D97-AF65-F5344CB8AC3E}">
        <p14:creationId xmlns:p14="http://schemas.microsoft.com/office/powerpoint/2010/main" val="427700414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apea la bas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58" y="38323"/>
            <a:ext cx="11010909" cy="6819678"/>
          </a:xfrm>
          <a:prstGeom prst="rect">
            <a:avLst/>
          </a:prstGeom>
          <a:noFill/>
          <a:extLst>
            <a:ext uri="{909E8E84-426E-40DD-AFC4-6F175D3DCCD1}">
              <a14:hiddenFill xmlns:a14="http://schemas.microsoft.com/office/drawing/2010/main">
                <a:solidFill>
                  <a:srgbClr val="FFFFFF"/>
                </a:solidFill>
              </a14:hiddenFill>
            </a:ext>
          </a:extLst>
        </p:spPr>
      </p:pic>
      <p:sp>
        <p:nvSpPr>
          <p:cNvPr id="5" name="4 Marco"/>
          <p:cNvSpPr/>
          <p:nvPr/>
        </p:nvSpPr>
        <p:spPr>
          <a:xfrm>
            <a:off x="1"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368228"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736454"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4104681"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5472908"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6804798" y="0"/>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8209361"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9663102" y="1"/>
            <a:ext cx="128271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 name="1 Marcador de fecha"/>
          <p:cNvSpPr>
            <a:spLocks noGrp="1"/>
          </p:cNvSpPr>
          <p:nvPr>
            <p:ph type="dt" sz="half" idx="10"/>
          </p:nvPr>
        </p:nvSpPr>
        <p:spPr/>
        <p:txBody>
          <a:bodyPr/>
          <a:lstStyle/>
          <a:p>
            <a:fld id="{CA9C1C73-470A-4804-B048-5F351956D9F0}"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34</a:t>
            </a:fld>
            <a:endParaRPr lang="es-ES"/>
          </a:p>
        </p:txBody>
      </p:sp>
    </p:spTree>
    <p:extLst>
      <p:ext uri="{BB962C8B-B14F-4D97-AF65-F5344CB8AC3E}">
        <p14:creationId xmlns:p14="http://schemas.microsoft.com/office/powerpoint/2010/main" val="4274126685"/>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1250"/>
                                  </p:stCondLst>
                                  <p:childTnLst>
                                    <p:set>
                                      <p:cBhvr>
                                        <p:cTn id="38" dur="1" fill="hold">
                                          <p:stCondLst>
                                            <p:cond delay="0"/>
                                          </p:stCondLst>
                                        </p:cTn>
                                        <p:tgtEl>
                                          <p:spTgt spid="29698"/>
                                        </p:tgtEl>
                                        <p:attrNameLst>
                                          <p:attrName>style.visibility</p:attrName>
                                        </p:attrNameLst>
                                      </p:cBhvr>
                                      <p:to>
                                        <p:strVal val="visible"/>
                                      </p:to>
                                    </p:set>
                                    <p:anim calcmode="lin" valueType="num">
                                      <p:cBhvr>
                                        <p:cTn id="39" dur="1500" fill="hold"/>
                                        <p:tgtEl>
                                          <p:spTgt spid="29698"/>
                                        </p:tgtEl>
                                        <p:attrNameLst>
                                          <p:attrName>ppt_w</p:attrName>
                                        </p:attrNameLst>
                                      </p:cBhvr>
                                      <p:tavLst>
                                        <p:tav tm="0">
                                          <p:val>
                                            <p:fltVal val="0"/>
                                          </p:val>
                                        </p:tav>
                                        <p:tav tm="100000">
                                          <p:val>
                                            <p:strVal val="#ppt_w"/>
                                          </p:val>
                                        </p:tav>
                                      </p:tavLst>
                                    </p:anim>
                                    <p:anim calcmode="lin" valueType="num">
                                      <p:cBhvr>
                                        <p:cTn id="40" dur="1500" fill="hold"/>
                                        <p:tgtEl>
                                          <p:spTgt spid="29698"/>
                                        </p:tgtEl>
                                        <p:attrNameLst>
                                          <p:attrName>ppt_h</p:attrName>
                                        </p:attrNameLst>
                                      </p:cBhvr>
                                      <p:tavLst>
                                        <p:tav tm="0">
                                          <p:val>
                                            <p:fltVal val="0"/>
                                          </p:val>
                                        </p:tav>
                                        <p:tav tm="100000">
                                          <p:val>
                                            <p:strVal val="#ppt_h"/>
                                          </p:val>
                                        </p:tav>
                                      </p:tavLst>
                                    </p:anim>
                                    <p:animEffect transition="in" filter="fade">
                                      <p:cBhvr>
                                        <p:cTn id="41" dur="1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El Proyecto LIBERA caracteriza 61.483 residuos y recoge más de seis  toneladas de basuraleza en 2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1" y="0"/>
            <a:ext cx="1120366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974072AA-920F-4F4A-908B-4372EAEE04FC}"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35</a:t>
            </a:fld>
            <a:endParaRPr lang="es-ES"/>
          </a:p>
        </p:txBody>
      </p:sp>
    </p:spTree>
    <p:extLst>
      <p:ext uri="{BB962C8B-B14F-4D97-AF65-F5344CB8AC3E}">
        <p14:creationId xmlns:p14="http://schemas.microsoft.com/office/powerpoint/2010/main" val="74629081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546" y="1096000"/>
            <a:ext cx="7280744"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smtClean="0">
                <a:solidFill>
                  <a:srgbClr val="00B0F0"/>
                </a:solidFill>
                <a:latin typeface="+mj-lt"/>
              </a:rPr>
              <a:t>Un Estudio </a:t>
            </a:r>
            <a:r>
              <a:rPr lang="es-ES" altLang="es-ES" sz="3600" b="1" i="1" dirty="0">
                <a:solidFill>
                  <a:srgbClr val="00B0F0"/>
                </a:solidFill>
                <a:latin typeface="+mj-lt"/>
              </a:rPr>
              <a:t>australiano calcula que el fondo marino está contaminado con 14 millones de toneladas de </a:t>
            </a:r>
            <a:r>
              <a:rPr lang="es-ES" altLang="es-ES" sz="3600" b="1" i="1" dirty="0" smtClean="0">
                <a:solidFill>
                  <a:srgbClr val="00B0F0"/>
                </a:solidFill>
                <a:latin typeface="+mj-lt"/>
              </a:rPr>
              <a:t>microplásticos. Las </a:t>
            </a:r>
            <a:r>
              <a:rPr lang="es-ES" altLang="es-ES" sz="3600" b="1" i="1" dirty="0">
                <a:solidFill>
                  <a:srgbClr val="00B0F0"/>
                </a:solidFill>
                <a:latin typeface="+mj-lt"/>
              </a:rPr>
              <a:t>diminutas partículas son ingeridas por los peces e incluso el plancton que forma la base de la cadena alimentaria marina.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8653" y="5306266"/>
            <a:ext cx="1724631" cy="1366752"/>
          </a:xfrm>
          <a:prstGeom prst="rect">
            <a:avLst/>
          </a:prstGeom>
          <a:noFill/>
        </p:spPr>
      </p:pic>
      <p:sp>
        <p:nvSpPr>
          <p:cNvPr id="2" name="1 Marcador de fecha"/>
          <p:cNvSpPr>
            <a:spLocks noGrp="1"/>
          </p:cNvSpPr>
          <p:nvPr>
            <p:ph type="dt" sz="half" idx="10"/>
          </p:nvPr>
        </p:nvSpPr>
        <p:spPr/>
        <p:txBody>
          <a:bodyPr/>
          <a:lstStyle/>
          <a:p>
            <a:fld id="{5A87FF1E-DF45-4CE5-98F5-5264D68B8E24}"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36</a:t>
            </a:fld>
            <a:endParaRPr lang="es-ES"/>
          </a:p>
        </p:txBody>
      </p:sp>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4,6 toneladas de &amp;#39;basuraleza&amp;#39; en playas y fondos marinos | La Ver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226"/>
            <a:ext cx="11151324" cy="688022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BC0A29DF-8ED1-4A62-A31A-F196D6E17C6A}"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37</a:t>
            </a:fld>
            <a:endParaRPr lang="es-ES"/>
          </a:p>
        </p:txBody>
      </p:sp>
    </p:spTree>
    <p:extLst>
      <p:ext uri="{BB962C8B-B14F-4D97-AF65-F5344CB8AC3E}">
        <p14:creationId xmlns:p14="http://schemas.microsoft.com/office/powerpoint/2010/main" val="121265808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Un sencillo gesto para salvar el 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58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15310" y="6"/>
            <a:ext cx="11448837" cy="6881687"/>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B5266FD-BB57-4C77-81AE-59C7E25D32E1}" type="datetime9">
              <a:rPr lang="es-ES" smtClean="0"/>
              <a:t>27/11/2021 15:13:51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38</a:t>
            </a:fld>
            <a:endParaRPr lang="es-ES"/>
          </a:p>
        </p:txBody>
      </p:sp>
    </p:spTree>
    <p:extLst>
      <p:ext uri="{BB962C8B-B14F-4D97-AF65-F5344CB8AC3E}">
        <p14:creationId xmlns:p14="http://schemas.microsoft.com/office/powerpoint/2010/main" val="257330279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Poca preocupación y comodidad: los motivos que llevan a los españoles a  tirar basura en la naturaleza - Lib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9" y="-171400"/>
            <a:ext cx="10941745" cy="730361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AE3C7B3-4F1D-4BC2-81B2-2DA74A36F7A0}"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39</a:t>
            </a:fld>
            <a:endParaRPr lang="es-ES"/>
          </a:p>
        </p:txBody>
      </p:sp>
    </p:spTree>
    <p:extLst>
      <p:ext uri="{BB962C8B-B14F-4D97-AF65-F5344CB8AC3E}">
        <p14:creationId xmlns:p14="http://schemas.microsoft.com/office/powerpoint/2010/main" val="51157556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ada metro cuadrado limpio supone un beneficio colectivo - Periódico  PublicidAD - Periódico de Publicidad, Comunicación Comercial y Marke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581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D0C4906-3C23-42AD-8F57-F10AE1CCB0C5}"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40</a:t>
            </a:fld>
            <a:endParaRPr lang="es-ES"/>
          </a:p>
        </p:txBody>
      </p:sp>
    </p:spTree>
    <p:extLst>
      <p:ext uri="{BB962C8B-B14F-4D97-AF65-F5344CB8AC3E}">
        <p14:creationId xmlns:p14="http://schemas.microsoft.com/office/powerpoint/2010/main" val="309916306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Un grupo de buceadores leoneses retiran 350 kilos de basura del fondo del  mar | Leonotic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361" y="-113506"/>
            <a:ext cx="11304177" cy="6974533"/>
          </a:xfrm>
          <a:prstGeom prst="rect">
            <a:avLst/>
          </a:prstGeom>
          <a:noFill/>
          <a:extLst>
            <a:ext uri="{909E8E84-426E-40DD-AFC4-6F175D3DCCD1}">
              <a14:hiddenFill xmlns:a14="http://schemas.microsoft.com/office/drawing/2010/main">
                <a:solidFill>
                  <a:srgbClr val="FFFFFF"/>
                </a:solidFill>
              </a14:hiddenFill>
            </a:ext>
          </a:extLst>
        </p:spPr>
      </p:pic>
      <p:sp>
        <p:nvSpPr>
          <p:cNvPr id="5" name="4 Retraso"/>
          <p:cNvSpPr/>
          <p:nvPr/>
        </p:nvSpPr>
        <p:spPr>
          <a:xfrm>
            <a:off x="4" y="0"/>
            <a:ext cx="5387393" cy="6858000"/>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5387397" y="0"/>
            <a:ext cx="5558420" cy="6858000"/>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3686970" y="-3705225"/>
            <a:ext cx="3571876" cy="10945813"/>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3865569" y="-219224"/>
            <a:ext cx="3214687" cy="10945813"/>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Marcador de fecha"/>
          <p:cNvSpPr>
            <a:spLocks noGrp="1"/>
          </p:cNvSpPr>
          <p:nvPr>
            <p:ph type="dt" sz="half" idx="10"/>
          </p:nvPr>
        </p:nvSpPr>
        <p:spPr/>
        <p:txBody>
          <a:bodyPr/>
          <a:lstStyle/>
          <a:p>
            <a:fld id="{7894437F-FF3C-48C2-B761-09562E645B04}"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41</a:t>
            </a:fld>
            <a:endParaRPr lang="es-ES"/>
          </a:p>
        </p:txBody>
      </p:sp>
    </p:spTree>
    <p:extLst>
      <p:ext uri="{BB962C8B-B14F-4D97-AF65-F5344CB8AC3E}">
        <p14:creationId xmlns:p14="http://schemas.microsoft.com/office/powerpoint/2010/main" val="4128825045"/>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53" presetClass="entr" presetSubtype="16" fill="hold" nodeType="withEffect">
                                  <p:stCondLst>
                                    <p:cond delay="1250"/>
                                  </p:stCondLst>
                                  <p:childTnLst>
                                    <p:set>
                                      <p:cBhvr>
                                        <p:cTn id="30" dur="1" fill="hold">
                                          <p:stCondLst>
                                            <p:cond delay="0"/>
                                          </p:stCondLst>
                                        </p:cTn>
                                        <p:tgtEl>
                                          <p:spTgt spid="30722"/>
                                        </p:tgtEl>
                                        <p:attrNameLst>
                                          <p:attrName>style.visibility</p:attrName>
                                        </p:attrNameLst>
                                      </p:cBhvr>
                                      <p:to>
                                        <p:strVal val="visible"/>
                                      </p:to>
                                    </p:set>
                                    <p:anim calcmode="lin" valueType="num">
                                      <p:cBhvr>
                                        <p:cTn id="31" dur="1500" fill="hold"/>
                                        <p:tgtEl>
                                          <p:spTgt spid="30722"/>
                                        </p:tgtEl>
                                        <p:attrNameLst>
                                          <p:attrName>ppt_w</p:attrName>
                                        </p:attrNameLst>
                                      </p:cBhvr>
                                      <p:tavLst>
                                        <p:tav tm="0">
                                          <p:val>
                                            <p:fltVal val="0"/>
                                          </p:val>
                                        </p:tav>
                                        <p:tav tm="100000">
                                          <p:val>
                                            <p:strVal val="#ppt_w"/>
                                          </p:val>
                                        </p:tav>
                                      </p:tavLst>
                                    </p:anim>
                                    <p:anim calcmode="lin" valueType="num">
                                      <p:cBhvr>
                                        <p:cTn id="32" dur="1500" fill="hold"/>
                                        <p:tgtEl>
                                          <p:spTgt spid="30722"/>
                                        </p:tgtEl>
                                        <p:attrNameLst>
                                          <p:attrName>ppt_h</p:attrName>
                                        </p:attrNameLst>
                                      </p:cBhvr>
                                      <p:tavLst>
                                        <p:tav tm="0">
                                          <p:val>
                                            <p:fltVal val="0"/>
                                          </p:val>
                                        </p:tav>
                                        <p:tav tm="100000">
                                          <p:val>
                                            <p:strVal val="#ppt_h"/>
                                          </p:val>
                                        </p:tav>
                                      </p:tavLst>
                                    </p:anim>
                                    <p:animEffect transition="in" filter="fade">
                                      <p:cBhvr>
                                        <p:cTn id="33" dur="1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Orillas individuales de la bas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18" y="-171400"/>
            <a:ext cx="11430000"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A9F2BC92-D7FC-4DBE-BFEE-23149BC1F2BD}"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42</a:t>
            </a:fld>
            <a:endParaRPr lang="es-ES"/>
          </a:p>
        </p:txBody>
      </p:sp>
    </p:spTree>
    <p:extLst>
      <p:ext uri="{BB962C8B-B14F-4D97-AF65-F5344CB8AC3E}">
        <p14:creationId xmlns:p14="http://schemas.microsoft.com/office/powerpoint/2010/main" val="104290720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562" y="1052739"/>
            <a:ext cx="7280744"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smtClean="0">
                <a:solidFill>
                  <a:srgbClr val="00B0F0"/>
                </a:solidFill>
                <a:latin typeface="+mj-lt"/>
              </a:rPr>
              <a:t>Esta investigación</a:t>
            </a:r>
            <a:r>
              <a:rPr lang="es-ES" altLang="es-ES" b="1" i="1" dirty="0">
                <a:solidFill>
                  <a:srgbClr val="00B0F0"/>
                </a:solidFill>
                <a:latin typeface="+mj-lt"/>
              </a:rPr>
              <a:t>, que es la primera que calcula a nivel mundial la cantidad de microplásticos en el lecho marino, revela también que el número de fragmentos de este material en el fondo de los océanos es generalmente más alto en las áreas en donde hay una mayor cantidad de basura flotante, incluso en zonas remotas del planeta.</a:t>
            </a:r>
          </a:p>
          <a:p>
            <a:pPr algn="ctr" fontAlgn="base">
              <a:spcBef>
                <a:spcPct val="0"/>
              </a:spcBef>
              <a:spcAft>
                <a:spcPct val="0"/>
              </a:spcAft>
            </a:pPr>
            <a:endParaRPr lang="es-ES" altLang="es-ES" sz="36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8653" y="5306266"/>
            <a:ext cx="1724631" cy="1366752"/>
          </a:xfrm>
          <a:prstGeom prst="rect">
            <a:avLst/>
          </a:prstGeom>
          <a:noFill/>
        </p:spPr>
      </p:pic>
      <p:sp>
        <p:nvSpPr>
          <p:cNvPr id="2" name="1 Marcador de fecha"/>
          <p:cNvSpPr>
            <a:spLocks noGrp="1"/>
          </p:cNvSpPr>
          <p:nvPr>
            <p:ph type="dt" sz="half" idx="10"/>
          </p:nvPr>
        </p:nvSpPr>
        <p:spPr/>
        <p:txBody>
          <a:bodyPr/>
          <a:lstStyle/>
          <a:p>
            <a:fld id="{41A155F1-EF31-4E54-BF8A-7B750674A8C3}"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43</a:t>
            </a:fld>
            <a:endParaRPr lang="es-ES"/>
          </a:p>
        </p:txBody>
      </p:sp>
    </p:spTree>
    <p:extLst>
      <p:ext uri="{BB962C8B-B14F-4D97-AF65-F5344CB8AC3E}">
        <p14:creationId xmlns:p14="http://schemas.microsoft.com/office/powerpoint/2010/main" val="3602790749"/>
      </p:ext>
    </p:extLst>
  </p:cSld>
  <p:clrMapOvr>
    <a:masterClrMapping/>
  </p:clrMapOvr>
  <mc:AlternateContent xmlns:mc="http://schemas.openxmlformats.org/markup-compatibility/2006" xmlns:p14="http://schemas.microsoft.com/office/powerpoint/2010/main">
    <mc:Choice Requires="p14">
      <p:transition spd="slow" p14:dur="3000" advTm="19000">
        <p14:shre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Estudio australiano calcula que el fondo marino está contaminado con 14  millones de toneladas de microplásticos | Emol.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14" y="0"/>
            <a:ext cx="1109897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AEE2FB15-B131-4574-9427-B99DC1C8481F}"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44</a:t>
            </a:fld>
            <a:endParaRPr lang="es-ES"/>
          </a:p>
        </p:txBody>
      </p:sp>
    </p:spTree>
    <p:extLst>
      <p:ext uri="{BB962C8B-B14F-4D97-AF65-F5344CB8AC3E}">
        <p14:creationId xmlns:p14="http://schemas.microsoft.com/office/powerpoint/2010/main" val="264872529"/>
      </p:ext>
    </p:extLst>
  </p:cSld>
  <p:clrMapOvr>
    <a:masterClrMapping/>
  </p:clrMapOvr>
  <mc:AlternateContent xmlns:mc="http://schemas.openxmlformats.org/markup-compatibility/2006" xmlns:p14="http://schemas.microsoft.com/office/powerpoint/2010/main">
    <mc:Choice Requires="p14">
      <p:transition spd="slow" p14:dur="3000" advTm="18000">
        <p14:shred/>
      </p:transition>
    </mc:Choice>
    <mc:Fallback xmlns="">
      <p:transition spd="slow" advTm="1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Buceadores retirarán basura del fondo marino de Lekeitio este sábado | El  Corre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7" y="0"/>
            <a:ext cx="1111530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B275F7E-C620-4521-8758-336DFC0C7AEC}"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45</a:t>
            </a:fld>
            <a:endParaRPr lang="es-ES"/>
          </a:p>
        </p:txBody>
      </p:sp>
    </p:spTree>
    <p:extLst>
      <p:ext uri="{BB962C8B-B14F-4D97-AF65-F5344CB8AC3E}">
        <p14:creationId xmlns:p14="http://schemas.microsoft.com/office/powerpoint/2010/main" val="770205453"/>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MDpraderaIslascanarias.wav"/>
          </p:stSnd>
        </p:sndAc>
      </p:transition>
    </mc:Choice>
    <mc:Fallback xmlns="">
      <p:transition spd="slow" advTm="8000">
        <p:fade/>
        <p:sndAc>
          <p:stSnd>
            <p:snd r:embed="rId4" name="MDpraderaIslascanarias.wav"/>
          </p:stSnd>
        </p:sndAc>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hepeCentro.com: Basura, parte del paisaj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9" y="-57150"/>
            <a:ext cx="10950501" cy="702452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La basura inunda el paisaje de la bahía de Manila - +Verde Periódico  Ecológi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9389"/>
            <a:ext cx="10945813" cy="707501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4.bp.blogspot.com/-czzofHQHmaU/TzMs61v6NcI/AAAAAAAACV0/uS27Hg0W_l0/s1600/0k0289_gif-sicodelicos-17.gif"/>
          <p:cNvPicPr>
            <a:picLocks noChangeAspect="1" noChangeArrowheads="1" noCrop="1"/>
          </p:cNvPicPr>
          <p:nvPr/>
        </p:nvPicPr>
        <p:blipFill>
          <a:blip r:embed="rId5">
            <a:duotone>
              <a:schemeClr val="accent5">
                <a:shade val="45000"/>
                <a:satMod val="135000"/>
              </a:schemeClr>
              <a:prstClr val="white"/>
            </a:duotone>
            <a:lum bright="29000" contrast="100000"/>
          </a:blip>
          <a:srcRect/>
          <a:stretch>
            <a:fillRect/>
          </a:stretch>
        </p:blipFill>
        <p:spPr bwMode="auto">
          <a:xfrm>
            <a:off x="0" y="-119389"/>
            <a:ext cx="10945813" cy="7075010"/>
          </a:xfrm>
          <a:prstGeom prst="rect">
            <a:avLst/>
          </a:prstGeom>
          <a:noFill/>
        </p:spPr>
      </p:pic>
      <p:sp>
        <p:nvSpPr>
          <p:cNvPr id="12" name="11 Rectángulo"/>
          <p:cNvSpPr/>
          <p:nvPr/>
        </p:nvSpPr>
        <p:spPr>
          <a:xfrm>
            <a:off x="1111654" y="1714489"/>
            <a:ext cx="8065680" cy="761371"/>
          </a:xfrm>
          <a:prstGeom prst="rect">
            <a:avLst/>
          </a:prstGeom>
        </p:spPr>
        <p:txBody>
          <a:bodyPr wrap="square" lIns="83448" tIns="41724" rIns="83448" bIns="41724">
            <a:spAutoFit/>
          </a:bodyPr>
          <a:lstStyle/>
          <a:p>
            <a:pPr algn="ctr"/>
            <a:endParaRPr lang="es-ES"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4" name="13 CuadroTexto"/>
          <p:cNvSpPr txBox="1"/>
          <p:nvPr/>
        </p:nvSpPr>
        <p:spPr>
          <a:xfrm>
            <a:off x="1249252" y="332657"/>
            <a:ext cx="168590" cy="361262"/>
          </a:xfrm>
          <a:prstGeom prst="rect">
            <a:avLst/>
          </a:prstGeom>
          <a:noFill/>
        </p:spPr>
        <p:txBody>
          <a:bodyPr wrap="none" lIns="83448" tIns="41724" rIns="83448" bIns="41724" rtlCol="0">
            <a:spAutoFit/>
          </a:bodyPr>
          <a:lstStyle/>
          <a:p>
            <a:endParaRPr lang="es-ES" b="1" dirty="0">
              <a:solidFill>
                <a:srgbClr val="0000FF"/>
              </a:solidFill>
              <a:latin typeface="Arial Black" pitchFamily="34" charset="0"/>
            </a:endParaRPr>
          </a:p>
        </p:txBody>
      </p:sp>
      <p:sp>
        <p:nvSpPr>
          <p:cNvPr id="2" name="1 Marcador de fecha"/>
          <p:cNvSpPr>
            <a:spLocks noGrp="1"/>
          </p:cNvSpPr>
          <p:nvPr>
            <p:ph type="dt" sz="half" idx="10"/>
          </p:nvPr>
        </p:nvSpPr>
        <p:spPr/>
        <p:txBody>
          <a:bodyPr/>
          <a:lstStyle/>
          <a:p>
            <a:fld id="{3297E545-10C3-49D0-8E88-31331A13BAB6}"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46</a:t>
            </a:fld>
            <a:endParaRPr lang="es-ES"/>
          </a:p>
        </p:txBody>
      </p:sp>
    </p:spTree>
    <p:extLst>
      <p:ext uri="{BB962C8B-B14F-4D97-AF65-F5344CB8AC3E}">
        <p14:creationId xmlns:p14="http://schemas.microsoft.com/office/powerpoint/2010/main" val="1033152519"/>
      </p:ext>
    </p:extLst>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1000"/>
                                  </p:stCondLst>
                                  <p:childTnLst>
                                    <p:anim calcmode="lin" valueType="num">
                                      <p:cBhvr additive="base">
                                        <p:cTn id="6" dur="1000"/>
                                        <p:tgtEl>
                                          <p:spTgt spid="18"/>
                                        </p:tgtEl>
                                        <p:attrNameLst>
                                          <p:attrName>ppt_x</p:attrName>
                                        </p:attrNameLst>
                                      </p:cBhvr>
                                      <p:tavLst>
                                        <p:tav tm="0">
                                          <p:val>
                                            <p:strVal val="ppt_x"/>
                                          </p:val>
                                        </p:tav>
                                        <p:tav tm="100000">
                                          <p:val>
                                            <p:strVal val="ppt_x"/>
                                          </p:val>
                                        </p:tav>
                                      </p:tavLst>
                                    </p:anim>
                                    <p:anim calcmode="lin" valueType="num">
                                      <p:cBhvr additive="base">
                                        <p:cTn id="7" dur="1000"/>
                                        <p:tgtEl>
                                          <p:spTgt spid="18"/>
                                        </p:tgtEl>
                                        <p:attrNameLst>
                                          <p:attrName>ppt_y</p:attrName>
                                        </p:attrNameLst>
                                      </p:cBhvr>
                                      <p:tavLst>
                                        <p:tav tm="0">
                                          <p:val>
                                            <p:strVal val="ppt_y"/>
                                          </p:val>
                                        </p:tav>
                                        <p:tav tm="100000">
                                          <p:val>
                                            <p:strVal val="1+ppt_h/2"/>
                                          </p:val>
                                        </p:tav>
                                      </p:tavLst>
                                    </p:anim>
                                    <p:set>
                                      <p:cBhvr>
                                        <p:cTn id="8" dur="1" fill="hold">
                                          <p:stCondLst>
                                            <p:cond delay="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epeCentro.com: Basura, parte del paisaj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9" y="-57150"/>
            <a:ext cx="10950501" cy="702452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6A468C83-6F4C-417A-85F6-EE254D33AA77}"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47</a:t>
            </a:fld>
            <a:endParaRPr lang="es-ES"/>
          </a:p>
        </p:txBody>
      </p:sp>
    </p:spTree>
    <p:extLst>
      <p:ext uri="{BB962C8B-B14F-4D97-AF65-F5344CB8AC3E}">
        <p14:creationId xmlns:p14="http://schemas.microsoft.com/office/powerpoint/2010/main" val="398694262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llution plastic waves - GIF Animado | REY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 y="52389"/>
            <a:ext cx="10995417" cy="680561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89BEE85-039C-4CD8-9438-17CB71DD9247}"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48</a:t>
            </a:fld>
            <a:endParaRPr lang="es-ES"/>
          </a:p>
        </p:txBody>
      </p:sp>
    </p:spTree>
    <p:extLst>
      <p:ext uri="{BB962C8B-B14F-4D97-AF65-F5344CB8AC3E}">
        <p14:creationId xmlns:p14="http://schemas.microsoft.com/office/powerpoint/2010/main" val="180942524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6581" y="1237099"/>
            <a:ext cx="760898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smtClean="0">
                <a:solidFill>
                  <a:srgbClr val="00B0F0"/>
                </a:solidFill>
                <a:latin typeface="+mj-lt"/>
              </a:rPr>
              <a:t>Esta </a:t>
            </a:r>
            <a:r>
              <a:rPr lang="es-ES" altLang="es-ES" b="1" i="1" dirty="0">
                <a:solidFill>
                  <a:srgbClr val="00B0F0"/>
                </a:solidFill>
                <a:latin typeface="+mj-lt"/>
              </a:rPr>
              <a:t>noticia es deprimente y vergonzosa por donde se mire y aunado a esto una tripulación de científicos dedicados a la expedición descubrió en el Océano Pacífico un «parche» de basura gigantesco, mide más de un millón de kilómetros cuadrados que es casi lo que mide la república mexicana (1.964 millones de kilómetros cuadrados), ¿Te lo imaginas</a:t>
            </a:r>
            <a:r>
              <a:rPr lang="es-ES" altLang="es-ES" b="1" i="1" dirty="0" smtClean="0">
                <a:solidFill>
                  <a:srgbClr val="00B0F0"/>
                </a:solidFill>
                <a:latin typeface="+mj-lt"/>
              </a:rPr>
              <a:t>?  </a:t>
            </a:r>
            <a:endParaRPr lang="es-ES" altLang="es-ES" sz="36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8653" y="5078036"/>
            <a:ext cx="1724631" cy="1366752"/>
          </a:xfrm>
          <a:prstGeom prst="rect">
            <a:avLst/>
          </a:prstGeom>
          <a:noFill/>
        </p:spPr>
      </p:pic>
      <p:sp>
        <p:nvSpPr>
          <p:cNvPr id="2" name="1 Marcador de fecha"/>
          <p:cNvSpPr>
            <a:spLocks noGrp="1"/>
          </p:cNvSpPr>
          <p:nvPr>
            <p:ph type="dt" sz="half" idx="10"/>
          </p:nvPr>
        </p:nvSpPr>
        <p:spPr/>
        <p:txBody>
          <a:bodyPr/>
          <a:lstStyle/>
          <a:p>
            <a:fld id="{41A155F1-EF31-4E54-BF8A-7B750674A8C3}"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49</a:t>
            </a:fld>
            <a:endParaRPr lang="es-ES"/>
          </a:p>
        </p:txBody>
      </p:sp>
      <p:pic>
        <p:nvPicPr>
          <p:cNvPr id="7" name="Picture 2" descr=" earth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23008" y="332660"/>
            <a:ext cx="2229799" cy="2141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678799"/>
      </p:ext>
    </p:extLst>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fotos.lasprovincias.es/201107/dsc08083.jpg"/>
          <p:cNvPicPr>
            <a:picLocks noChangeAspect="1" noChangeArrowheads="1"/>
          </p:cNvPicPr>
          <p:nvPr/>
        </p:nvPicPr>
        <p:blipFill>
          <a:blip r:embed="rId2" cstate="print"/>
          <a:srcRect/>
          <a:stretch>
            <a:fillRect/>
          </a:stretch>
        </p:blipFill>
        <p:spPr bwMode="auto">
          <a:xfrm>
            <a:off x="0" y="0"/>
            <a:ext cx="11004124"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3">
            <a:duotone>
              <a:schemeClr val="accent5">
                <a:shade val="45000"/>
                <a:satMod val="135000"/>
              </a:schemeClr>
              <a:prstClr val="white"/>
            </a:duotone>
            <a:lum bright="-14000" contrast="100000"/>
          </a:blip>
          <a:srcRect/>
          <a:stretch>
            <a:fillRect/>
          </a:stretch>
        </p:blipFill>
        <p:spPr bwMode="auto">
          <a:xfrm>
            <a:off x="0" y="-18273"/>
            <a:ext cx="10945813" cy="6858017"/>
          </a:xfrm>
          <a:prstGeom prst="rect">
            <a:avLst/>
          </a:prstGeom>
          <a:noFill/>
        </p:spPr>
      </p:pic>
      <p:sp>
        <p:nvSpPr>
          <p:cNvPr id="2" name="1 Marcador de fecha"/>
          <p:cNvSpPr>
            <a:spLocks noGrp="1"/>
          </p:cNvSpPr>
          <p:nvPr>
            <p:ph type="dt" sz="half" idx="10"/>
          </p:nvPr>
        </p:nvSpPr>
        <p:spPr/>
        <p:txBody>
          <a:bodyPr/>
          <a:lstStyle/>
          <a:p>
            <a:fld id="{111558DE-1705-4719-86C0-E1E219CC6498}" type="datetime9">
              <a:rPr lang="es-ES" smtClean="0"/>
              <a:t>27/11/2021 15:13:51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50</a:t>
            </a:fld>
            <a:endParaRPr lang="es-ES"/>
          </a:p>
        </p:txBody>
      </p:sp>
    </p:spTree>
    <p:extLst>
      <p:ext uri="{BB962C8B-B14F-4D97-AF65-F5344CB8AC3E}">
        <p14:creationId xmlns:p14="http://schemas.microsoft.com/office/powerpoint/2010/main" val="2264112231"/>
      </p:ext>
    </p:extLst>
  </p:cSld>
  <p:clrMapOvr>
    <a:masterClrMapping/>
  </p:clrMapOvr>
  <p:transition spd="med" advTm="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 y="0"/>
            <a:ext cx="1098818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1192" y="49543"/>
            <a:ext cx="10945814"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7340" y="3387352"/>
            <a:ext cx="6858000" cy="833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475155" y="3387352"/>
            <a:ext cx="6858000" cy="833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2" y="0"/>
            <a:ext cx="1094581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2" y="6783316"/>
            <a:ext cx="1094581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0495" y="5464916"/>
            <a:ext cx="721284"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49750" y="1067209"/>
            <a:ext cx="4274180"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85659" y="1067212"/>
            <a:ext cx="4187514"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27 de noviembre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15:13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17963" y="5210969"/>
            <a:ext cx="2404673" cy="934064"/>
          </a:xfrm>
          <a:prstGeom prst="rect">
            <a:avLst/>
          </a:prstGeom>
          <a:noFill/>
        </p:spPr>
      </p:pic>
      <p:sp>
        <p:nvSpPr>
          <p:cNvPr id="2" name="1 Marcador de fecha"/>
          <p:cNvSpPr>
            <a:spLocks noGrp="1"/>
          </p:cNvSpPr>
          <p:nvPr>
            <p:ph type="dt" sz="half" idx="10"/>
          </p:nvPr>
        </p:nvSpPr>
        <p:spPr/>
        <p:txBody>
          <a:bodyPr/>
          <a:lstStyle/>
          <a:p>
            <a:fld id="{4FB6DD99-05F1-4794-B69B-99495ED59AB6}" type="datetime9">
              <a:rPr lang="es-ES" smtClean="0"/>
              <a:t>27/11/2021 15:13:51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51</a:t>
            </a:fld>
            <a:endParaRPr lang="es-ES"/>
          </a:p>
        </p:txBody>
      </p:sp>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290477" y="3276600"/>
            <a:ext cx="36486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94581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94581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1594" y="0"/>
            <a:ext cx="583776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94581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68228" y="4724402"/>
            <a:ext cx="3192529"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49918" y="4191000"/>
            <a:ext cx="2827668"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34401" y="4876800"/>
            <a:ext cx="145944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63850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63850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63850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63850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945813"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925617" y="838200"/>
            <a:ext cx="5776957"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BASURALE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BASURALEZA</Template>
  <TotalTime>1</TotalTime>
  <Words>631</Words>
  <Application>Microsoft Office PowerPoint</Application>
  <PresentationFormat>Personalizado</PresentationFormat>
  <Paragraphs>127</Paragraphs>
  <Slides>52</Slides>
  <Notes>2</Notes>
  <HiddenSlides>0</HiddenSlides>
  <MMClips>2</MMClips>
  <ScaleCrop>false</ScaleCrop>
  <HeadingPairs>
    <vt:vector size="4" baseType="variant">
      <vt:variant>
        <vt:lpstr>Tema</vt:lpstr>
      </vt:variant>
      <vt:variant>
        <vt:i4>3</vt:i4>
      </vt:variant>
      <vt:variant>
        <vt:lpstr>Títulos de diapositiva</vt:lpstr>
      </vt:variant>
      <vt:variant>
        <vt:i4>52</vt:i4>
      </vt:variant>
    </vt:vector>
  </HeadingPairs>
  <TitlesOfParts>
    <vt:vector size="55" baseType="lpstr">
      <vt:lpstr>BASURALEZA</vt:lpstr>
      <vt:lpstr>1_Diseño predeterminado</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2021-11-27T14:13:43Z</dcterms:created>
  <dcterms:modified xsi:type="dcterms:W3CDTF">2021-11-27T14:15:22Z</dcterms:modified>
</cp:coreProperties>
</file>