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6"/>
  </p:notesMasterIdLst>
  <p:sldIdLst>
    <p:sldId id="298" r:id="rId4"/>
    <p:sldId id="282" r:id="rId5"/>
    <p:sldId id="279" r:id="rId6"/>
    <p:sldId id="296" r:id="rId7"/>
    <p:sldId id="294" r:id="rId8"/>
    <p:sldId id="262" r:id="rId9"/>
    <p:sldId id="278" r:id="rId10"/>
    <p:sldId id="263" r:id="rId11"/>
    <p:sldId id="264" r:id="rId12"/>
    <p:sldId id="266" r:id="rId13"/>
    <p:sldId id="258" r:id="rId14"/>
    <p:sldId id="305" r:id="rId15"/>
    <p:sldId id="280" r:id="rId16"/>
    <p:sldId id="277" r:id="rId17"/>
    <p:sldId id="291" r:id="rId18"/>
    <p:sldId id="293" r:id="rId19"/>
    <p:sldId id="273" r:id="rId20"/>
    <p:sldId id="283" r:id="rId21"/>
    <p:sldId id="259" r:id="rId22"/>
    <p:sldId id="302" r:id="rId23"/>
    <p:sldId id="287" r:id="rId24"/>
    <p:sldId id="281" r:id="rId25"/>
    <p:sldId id="261" r:id="rId26"/>
    <p:sldId id="303" r:id="rId27"/>
    <p:sldId id="265" r:id="rId28"/>
    <p:sldId id="284" r:id="rId29"/>
    <p:sldId id="288" r:id="rId30"/>
    <p:sldId id="306" r:id="rId31"/>
    <p:sldId id="300" r:id="rId32"/>
    <p:sldId id="285" r:id="rId33"/>
    <p:sldId id="271" r:id="rId34"/>
    <p:sldId id="272" r:id="rId35"/>
    <p:sldId id="256" r:id="rId36"/>
    <p:sldId id="274" r:id="rId37"/>
    <p:sldId id="276" r:id="rId38"/>
    <p:sldId id="323" r:id="rId39"/>
    <p:sldId id="292" r:id="rId40"/>
    <p:sldId id="257" r:id="rId41"/>
    <p:sldId id="267" r:id="rId42"/>
    <p:sldId id="286" r:id="rId43"/>
    <p:sldId id="311" r:id="rId44"/>
    <p:sldId id="269" r:id="rId45"/>
    <p:sldId id="322" r:id="rId46"/>
    <p:sldId id="324" r:id="rId47"/>
    <p:sldId id="275" r:id="rId48"/>
    <p:sldId id="312" r:id="rId49"/>
    <p:sldId id="321" r:id="rId50"/>
    <p:sldId id="310" r:id="rId51"/>
    <p:sldId id="268" r:id="rId52"/>
    <p:sldId id="270" r:id="rId53"/>
    <p:sldId id="297" r:id="rId54"/>
    <p:sldId id="317" r:id="rId55"/>
  </p:sldIdLst>
  <p:sldSz cx="10298113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vk+kGa8QUFoFdg4tUvO2Q==" hashData="e1hhOGjEl7iPveuz+7ajoDl8u9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606" y="-90"/>
      </p:cViewPr>
      <p:guideLst>
        <p:guide orient="horz" pos="2160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936F7-2F3B-4E89-B2A9-A08A6968F984}" type="datetimeFigureOut">
              <a:rPr lang="es-ES" smtClean="0"/>
              <a:t>09/09/2021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4D3C9-9B34-4D6B-9AAF-5CE92769E6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1575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2359" y="2130426"/>
            <a:ext cx="8753396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4717" y="3886200"/>
            <a:ext cx="720867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B1F23-E5AC-44BF-88FA-5863F175CFCA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86DE-9FB5-4D1E-BAD1-419991E63F8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8610960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DE14C-010F-49B0-A699-CB34ABB77129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4A6CE-D0FD-4752-BB85-2BF61F6B6CE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3355031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480" y="4406901"/>
            <a:ext cx="8753396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3480" y="2906713"/>
            <a:ext cx="875339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593DB-131C-4089-B9EE-298E88F60B22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902B1-B3B5-4BBD-94EC-F5F615C5577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1103139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906" y="1600201"/>
            <a:ext cx="454833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34874" y="1600201"/>
            <a:ext cx="454833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43059-DBC7-421D-B55F-2791E104FAF8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7177-60FD-4722-97BA-DDDACECF348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4622280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905" y="1535113"/>
            <a:ext cx="45501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905" y="2174875"/>
            <a:ext cx="45501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31299" y="1535113"/>
            <a:ext cx="455190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31299" y="2174875"/>
            <a:ext cx="455190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5A587-6681-47CE-807E-10798C8D3E38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3F603-5C8E-4610-B059-3F18F5F2C7E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3647465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2090C-2987-4492-AE47-3C6767E992BA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F7CFE-2F19-477C-BF39-57999F9FCF4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5911686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DC28C-24B8-4DA5-BAEF-A9AC48261F45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98374-64F1-4F19-9A5D-05F6A0DF94E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1909293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906" y="273050"/>
            <a:ext cx="338800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276" y="273051"/>
            <a:ext cx="575693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906" y="1435101"/>
            <a:ext cx="338800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135C2-74FB-4C3E-AD04-6AD4D9EA7BBD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DF060-4A87-4DDD-95C9-A6A3F5C2A0F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4975993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502" y="4800600"/>
            <a:ext cx="617886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8502" y="612775"/>
            <a:ext cx="617886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8502" y="5367338"/>
            <a:ext cx="617886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A4263-8CC8-4909-92B3-08480A055830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D816C-2344-4F8B-97BD-8AACE4CF688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4638105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20C45-3F9C-46D0-850A-524A2B81B02A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869DE-3623-4FE5-9A9B-EB5D71FEA3A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2142575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6132" y="274639"/>
            <a:ext cx="231707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906" y="274639"/>
            <a:ext cx="677959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D1ADE-F4AE-42BF-B744-6799474A2E3E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1F1F6-0BE2-4FF3-8E1D-351BBA9B1EC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0233015"/>
      </p:ext>
    </p:extLst>
  </p:cSld>
  <p:clrMapOvr>
    <a:masterClrMapping/>
  </p:clrMapOvr>
  <p:transition spd="slow" advClick="0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2361" y="2130426"/>
            <a:ext cx="8753397" cy="14700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4718" y="3886205"/>
            <a:ext cx="720867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98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3483" y="4406904"/>
            <a:ext cx="875339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3483" y="2906716"/>
            <a:ext cx="875339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98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906" y="1600206"/>
            <a:ext cx="45483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4875" y="1600206"/>
            <a:ext cx="45483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4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4910" y="1535117"/>
            <a:ext cx="4550122" cy="63976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4910" y="2174875"/>
            <a:ext cx="45501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31306" y="1535117"/>
            <a:ext cx="4551909" cy="63976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31306" y="2174875"/>
            <a:ext cx="455190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3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4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8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4911" y="273055"/>
            <a:ext cx="3388008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26281" y="273053"/>
            <a:ext cx="575693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4911" y="1435105"/>
            <a:ext cx="3388008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55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18502" y="4800601"/>
            <a:ext cx="617886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18502" y="612776"/>
            <a:ext cx="617886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18502" y="5367339"/>
            <a:ext cx="617886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86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5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66138" y="274639"/>
            <a:ext cx="2317077" cy="585152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4907" y="274639"/>
            <a:ext cx="6779590" cy="58515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42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2359" y="2130428"/>
            <a:ext cx="875339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4717" y="3886200"/>
            <a:ext cx="720867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187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14906" y="274638"/>
            <a:ext cx="926830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14906" y="1600201"/>
            <a:ext cx="926830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906" y="6356351"/>
            <a:ext cx="240289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C4A873-4E10-45B8-966D-6AFB799E9A83}" type="datetimeFigureOut">
              <a:rPr lang="en-US"/>
              <a:pPr>
                <a:defRPr/>
              </a:pPr>
              <a:t>9/9/2021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8522" y="6356351"/>
            <a:ext cx="3261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80314" y="6356351"/>
            <a:ext cx="240289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973102-CF46-40AE-899B-9D418992AC1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14908" y="274642"/>
            <a:ext cx="926830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4908" y="1600206"/>
            <a:ext cx="926830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4912" y="6356352"/>
            <a:ext cx="2402893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09/09/2021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18529" y="6356352"/>
            <a:ext cx="3261069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380319" y="6356352"/>
            <a:ext cx="2402893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3288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906" y="6245225"/>
            <a:ext cx="240289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54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4" Type="http://schemas.openxmlformats.org/officeDocument/2006/relationships/image" Target="../media/image53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2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7" descr="EL COLOR AMAR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01" y="0"/>
            <a:ext cx="103031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298113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9804" y="3389813"/>
            <a:ext cx="6858000" cy="78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829920" y="3389813"/>
            <a:ext cx="6858000" cy="7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2981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7"/>
            <a:ext cx="102981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488" y="5611366"/>
            <a:ext cx="696691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30310" y="4572022"/>
            <a:ext cx="30320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6400" kern="10" dirty="0">
              <a:ln w="28575">
                <a:solidFill>
                  <a:prstClr val="black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50798" y="921685"/>
            <a:ext cx="8410717" cy="503368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AMARILLO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NATURALEZA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6455" y="5547181"/>
            <a:ext cx="2262383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6559" y="764704"/>
            <a:ext cx="1154961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173" y="188645"/>
            <a:ext cx="87963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90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Guitare. THE POWER OF LOVE.wav"/>
          </p:stSnd>
        </p:sndAc>
      </p:transition>
    </mc:Choice>
    <mc:Fallback xmlns="">
      <p:transition spd="slow" advTm="8000">
        <p:checker/>
        <p:sndAc>
          <p:stSnd>
            <p:snd r:embed="rId10" name="Guitare. 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GIFS HERMOSOS: cosas bonitas encontradas en la web | Fotografía de  naturaleza, Imagenes de paisajes hermosos, Hermosos paisaj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89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2921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aracterísticas del color Amar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7568" y="0"/>
            <a:ext cx="128251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95057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389601"/>
            <a:ext cx="7144164" cy="403187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El amarillo simboliza la luz del sol, y la luz, para todos los seres significa la vida. El color amarillo es estimulante, inspirador y movilizador. El corto abastecimiento de luz provoca cambios en los ritmos naturales del organismo y en algunos casos puede llegar a deprimirte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. </a:t>
            </a:r>
            <a:endParaRPr lang="es-ES" altLang="es-ES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705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La visita del gato amarillo — The visit of the yellow cat | Peak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3314" y="0"/>
            <a:ext cx="110507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96267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a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marillo significado Espiritual en Clinicaunr.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9624"/>
            <a:ext cx="10373129" cy="686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52981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a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1267" name="Content Placeholder 3" descr="1a-a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291" name="Content Placeholder 3" descr="1a-a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5" name="Content Placeholder 3" descr="1a-a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389601"/>
            <a:ext cx="7144164" cy="427809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 </a:t>
            </a:r>
            <a:endParaRPr lang="es-ES" altLang="es-ES" sz="4000" b="1" i="1" dirty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Es uno </a:t>
            </a:r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de los colores favoritos de las personas jóvenes y sobre todo, de los más pequeños de la casa: el amarillo.</a:t>
            </a:r>
          </a:p>
          <a:p>
            <a:pPr algn="ctr"/>
            <a:endParaRPr lang="es-ES" altLang="es-ES" sz="2000" b="1" i="1" dirty="0">
              <a:solidFill>
                <a:srgbClr val="FFFF00"/>
              </a:solidFill>
              <a:latin typeface="+mj-lt"/>
            </a:endParaRPr>
          </a:p>
          <a:p>
            <a:pPr algn="ctr"/>
            <a:r>
              <a:rPr lang="es-ES" altLang="es-ES" sz="2000" b="1" i="1" dirty="0">
                <a:solidFill>
                  <a:srgbClr val="FFFF00"/>
                </a:solidFill>
                <a:latin typeface="+mj-lt"/>
              </a:rPr>
              <a:t> </a:t>
            </a: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538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ignificado del color amarillo - Qué significa y qué representa ¡٩(͡๏̯͡๏)۶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26"/>
            <a:ext cx="10582523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05914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IAGRAMACION: TEORIA DEL 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10534889" cy="73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61942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ómo convertir un plátano negro a uno amarillo? - America Noti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10967337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60847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IF: Mantequilla fundiéndose sobre la mazorca de maíz (Gif #1315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7568" y="0"/>
            <a:ext cx="11555681" cy="683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7501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a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140 ideas de Yellow en 2021 | flores animadas, rosas gif, gif de flor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884" y="6350"/>
            <a:ext cx="10316997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82448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3" descr="1a-a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389601"/>
            <a:ext cx="7144164" cy="433965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000" b="1" i="1" dirty="0" smtClean="0">
                <a:solidFill>
                  <a:srgbClr val="FFFF00"/>
                </a:solidFill>
                <a:latin typeface="+mj-lt"/>
              </a:rPr>
              <a:t> </a:t>
            </a:r>
            <a:endParaRPr lang="es-ES" altLang="es-ES" sz="2000" b="1" i="1" dirty="0">
              <a:solidFill>
                <a:srgbClr val="FFFF00"/>
              </a:solidFill>
              <a:latin typeface="+mj-lt"/>
            </a:endParaRPr>
          </a:p>
          <a:p>
            <a:pPr algn="ctr"/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El color amarillo tiene un significado y simbolismo curioso, ya que resulta bastante contradictorio; por un lado se le asocia con la felicidad, la alegría y el optimismo y por el otro, con los celos, la envidia, el egoísmo y algunas enfermedades.</a:t>
            </a: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243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shred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秋天的葉是調皮的頑童GIF | Gfyca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584"/>
            <a:ext cx="10396464" cy="688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15212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Naturaleza vestida de amarillo | Estético amarillo, Cosas amarillas,  Amar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236" y="15668"/>
            <a:ext cx="5086284" cy="684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Naturaleza vestida de amarillo | Estético amarillo, Cosas amarillas,  Amar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077047" y="25152"/>
            <a:ext cx="5221064" cy="684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77106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a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mbologia del color amar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161"/>
            <a:ext cx="10371614" cy="688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907381"/>
      </p:ext>
    </p:extLst>
  </p:cSld>
  <p:clrMapOvr>
    <a:masterClrMapping/>
  </p:clrMapOvr>
  <p:transition spd="slow" advClick="0" advTm="5000">
    <p:randomBar dir="vert"/>
    <p:sndAc>
      <p:stSnd>
        <p:snd r:embed="rId2" name="TitorodriguezElmilagrdelmor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a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portancia de las mariposas - ¿Qué papel juegan en el ecosistem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605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6876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NDIA Y NEPAL - 2020 - 2021 - Tai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73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07290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389601"/>
            <a:ext cx="7144164" cy="433965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000" b="1" i="1" dirty="0" smtClean="0">
                <a:solidFill>
                  <a:srgbClr val="FFFF00"/>
                </a:solidFill>
                <a:latin typeface="+mj-lt"/>
              </a:rPr>
              <a:t> </a:t>
            </a:r>
            <a:endParaRPr lang="es-ES" altLang="es-ES" sz="2000" b="1" i="1" dirty="0">
              <a:solidFill>
                <a:srgbClr val="FFFF00"/>
              </a:solidFill>
              <a:latin typeface="+mj-lt"/>
            </a:endParaRPr>
          </a:p>
          <a:p>
            <a:pPr algn="ctr"/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El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color amarillo tiene un significado y simbolismo curioso, ya que resulta bastante contradictorio; por un lado se le asocia con la felicidad, la alegría y el optimismo y por el otro, con los celos, la envidia, el egoísmo y algunas enfermedades.</a:t>
            </a: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06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n de JOTA ELE╭ ✿`☆.¸¸¸. •°´ ☽ ♪ ॐ﻿ en ╭ ✿╯´✿♫♫☆.¸¸╭ ✿╯BEST GIFTS╭ ✿╯´ ..  (.¸ ¸.• ✿~♫♫૪☆ .¸¸¸.•´ ¯ `•.¸¸¸.•´ ¯ `•╭ ✿╯ | Paisaje de fantasía, Hermosos  paisajes, Paisaje amanec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298113" cy="723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1782" y="285730"/>
            <a:ext cx="9574094" cy="6357457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5251" y="1495957"/>
            <a:ext cx="6387156" cy="3937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41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nes de Butterfly (Mariposas) | Galeria de fotos para tu blog o webpage  | Gifs de mariposas, Imágenes bellas, Mariposas bonit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4958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22792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a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a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1508" name="Picture 3" descr="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3" descr="1a-a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a-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3566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61639" y="1244480"/>
            <a:ext cx="7144164" cy="427809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algn="ctr"/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Aunque muchos de nosotros sabemos distinguir el amarillo de los demás colores, no todos sabemos que existen más de 100 tonalidades de este color.</a:t>
            </a: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176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Qué pasa si comes banana todos los días? | Salud | La Revista | El Univer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001" y="0"/>
            <a:ext cx="102942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05581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a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a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aisajes Gif de Otoño. | Paisajes, Paisaje de otoño, Imágenes de otoñ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39" y="-35272"/>
            <a:ext cx="10436309" cy="689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72552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Fs de la bandera amarilla - Imágenes animadas grati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457" y="188640"/>
            <a:ext cx="10140621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cegif.com/wp-content/gifs/yellow-flag-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4021" y="980728"/>
            <a:ext cx="730006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94022" y="4797152"/>
            <a:ext cx="730006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solidFill>
                <a:srgbClr val="FFC000"/>
              </a:solidFill>
            </a:endParaRP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banderas amarillas se utilizan, entre otras cosas, en las pistas de carreras para alertar a los pilotos del peligro, así como para indicar una falta en el fútbol americano.</a:t>
            </a:r>
          </a:p>
        </p:txBody>
      </p:sp>
    </p:spTree>
    <p:extLst>
      <p:ext uri="{BB962C8B-B14F-4D97-AF65-F5344CB8AC3E}">
        <p14:creationId xmlns:p14="http://schemas.microsoft.com/office/powerpoint/2010/main" val="3464953207"/>
      </p:ext>
    </p:extLst>
  </p:cSld>
  <p:clrMapOvr>
    <a:masterClrMapping/>
  </p:clrMapOvr>
  <p:transition spd="slow" advClick="0" advTm="13000">
    <p:randomBar dir="vert"/>
    <p:sndAc>
      <p:stSnd>
        <p:snd r:embed="rId2" name="RocioComohanpasdolosannos (1)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a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IS CREACIONES 2018: Gif flores amarill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98113" cy="710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MIS CREACIONES 2018: Gif flores amarillas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99" y="-2"/>
            <a:ext cx="10298113" cy="710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903449"/>
      </p:ext>
    </p:extLst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643725"/>
            <a:ext cx="7144164" cy="366254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Aspectos positivos asociados al color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amarillo, Inteligencia, Juventud, Belleza, Sensualidad, Optimismo, Alegría, Amistad, Madurez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4000" b="1" i="1" dirty="0">
              <a:solidFill>
                <a:srgbClr val="FF0000"/>
              </a:solidFill>
              <a:latin typeface="+mj-lt"/>
            </a:endParaRP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31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a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legó GIFs - Get the best GIF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886"/>
            <a:ext cx="10473166" cy="687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955394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▷ Gifs Animados de Paisajes - Gifs Animad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0869"/>
            <a:ext cx="10298113" cy="694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10699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0124" y="1643725"/>
            <a:ext cx="7144164" cy="366254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Aspectos negativos asociados al color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amarillo.- Narcisismo,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Egoísmo</a:t>
            </a:r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,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Envidia,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Suciedad,</a:t>
            </a:r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Traición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,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Hipocresía,</a:t>
            </a:r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Enfermedad, </a:t>
            </a:r>
            <a:r>
              <a:rPr lang="es-ES" altLang="es-ES" sz="4000" b="1" i="1" dirty="0">
                <a:solidFill>
                  <a:srgbClr val="FF0000"/>
                </a:solidFill>
                <a:latin typeface="+mj-lt"/>
              </a:rPr>
              <a:t>(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+mj-lt"/>
              </a:rPr>
              <a:t>hepatitis), Celos.</a:t>
            </a:r>
            <a:endParaRPr lang="es-ES" altLang="es-ES" sz="4000" b="1" i="1" dirty="0">
              <a:solidFill>
                <a:srgbClr val="FF0000"/>
              </a:solidFill>
              <a:latin typeface="+mj-lt"/>
            </a:endParaRPr>
          </a:p>
          <a:p>
            <a:pPr algn="ctr"/>
            <a:endParaRPr lang="es-ES" altLang="es-ES" b="1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468536" y="285731"/>
            <a:ext cx="9427340" cy="6239614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74" y="5306266"/>
            <a:ext cx="162257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449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a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981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a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351749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337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EL COLOR AMAR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01" y="0"/>
            <a:ext cx="10546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2981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9805" y="3389818"/>
            <a:ext cx="6858000" cy="7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829920" y="3389818"/>
            <a:ext cx="6858000" cy="7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2981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2981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229" y="5464911"/>
            <a:ext cx="67860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87634" y="1067209"/>
            <a:ext cx="402126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43304" y="1067211"/>
            <a:ext cx="3939725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09 de septiembre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17:43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137" y="5210969"/>
            <a:ext cx="226238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894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22" y="3276600"/>
            <a:ext cx="34327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2981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29811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1259" y="0"/>
            <a:ext cx="54923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2981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87264" y="4724402"/>
            <a:ext cx="3003616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503" y="4191000"/>
            <a:ext cx="2660346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8333" y="4876800"/>
            <a:ext cx="137308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072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072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072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072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298113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4634151" y="838200"/>
            <a:ext cx="5435115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MARILLO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NTA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AMARILLO </Template>
  <TotalTime>24</TotalTime>
  <Words>344</Words>
  <Application>Microsoft Office PowerPoint</Application>
  <PresentationFormat>Personalizado</PresentationFormat>
  <Paragraphs>28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52</vt:i4>
      </vt:variant>
    </vt:vector>
  </HeadingPairs>
  <TitlesOfParts>
    <vt:vector size="55" baseType="lpstr">
      <vt:lpstr>AMARILLO </vt:lpstr>
      <vt:lpstr>MONTAJE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14</cp:revision>
  <dcterms:created xsi:type="dcterms:W3CDTF">2021-09-09T15:43:07Z</dcterms:created>
  <dcterms:modified xsi:type="dcterms:W3CDTF">2021-09-09T16:07:31Z</dcterms:modified>
</cp:coreProperties>
</file>