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</p:sldMasterIdLst>
  <p:notesMasterIdLst>
    <p:notesMasterId r:id="rId53"/>
  </p:notesMasterIdLst>
  <p:sldIdLst>
    <p:sldId id="377" r:id="rId4"/>
    <p:sldId id="479" r:id="rId5"/>
    <p:sldId id="481" r:id="rId6"/>
    <p:sldId id="501" r:id="rId7"/>
    <p:sldId id="408" r:id="rId8"/>
    <p:sldId id="380" r:id="rId9"/>
    <p:sldId id="382" r:id="rId10"/>
    <p:sldId id="502" r:id="rId11"/>
    <p:sldId id="435" r:id="rId12"/>
    <p:sldId id="401" r:id="rId13"/>
    <p:sldId id="384" r:id="rId14"/>
    <p:sldId id="503" r:id="rId15"/>
    <p:sldId id="475" r:id="rId16"/>
    <p:sldId id="416" r:id="rId17"/>
    <p:sldId id="395" r:id="rId18"/>
    <p:sldId id="504" r:id="rId19"/>
    <p:sldId id="388" r:id="rId20"/>
    <p:sldId id="476" r:id="rId21"/>
    <p:sldId id="497" r:id="rId22"/>
    <p:sldId id="505" r:id="rId23"/>
    <p:sldId id="487" r:id="rId24"/>
    <p:sldId id="477" r:id="rId25"/>
    <p:sldId id="478" r:id="rId26"/>
    <p:sldId id="506" r:id="rId27"/>
    <p:sldId id="480" r:id="rId28"/>
    <p:sldId id="490" r:id="rId29"/>
    <p:sldId id="482" r:id="rId30"/>
    <p:sldId id="509" r:id="rId31"/>
    <p:sldId id="484" r:id="rId32"/>
    <p:sldId id="488" r:id="rId33"/>
    <p:sldId id="483" r:id="rId34"/>
    <p:sldId id="507" r:id="rId35"/>
    <p:sldId id="489" r:id="rId36"/>
    <p:sldId id="485" r:id="rId37"/>
    <p:sldId id="492" r:id="rId38"/>
    <p:sldId id="508" r:id="rId39"/>
    <p:sldId id="486" r:id="rId40"/>
    <p:sldId id="491" r:id="rId41"/>
    <p:sldId id="493" r:id="rId42"/>
    <p:sldId id="510" r:id="rId43"/>
    <p:sldId id="498" r:id="rId44"/>
    <p:sldId id="496" r:id="rId45"/>
    <p:sldId id="495" r:id="rId46"/>
    <p:sldId id="511" r:id="rId47"/>
    <p:sldId id="499" r:id="rId48"/>
    <p:sldId id="500" r:id="rId49"/>
    <p:sldId id="494" r:id="rId50"/>
    <p:sldId id="378" r:id="rId51"/>
    <p:sldId id="512" r:id="rId52"/>
  </p:sldIdLst>
  <p:sldSz cx="11269663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QOzu2zYEM8JgF8TTOi5lQ==" hashData="Ue9q4o6xi/d1kC9SBForL6y5mg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DFF83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230" y="-690"/>
      </p:cViewPr>
      <p:guideLst>
        <p:guide orient="horz" pos="1997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12/01/2020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9" y="1968671"/>
            <a:ext cx="9579215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591141"/>
            <a:ext cx="7888764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30" y="4072305"/>
            <a:ext cx="9579215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30" y="2686020"/>
            <a:ext cx="9579215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5" y="1478710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7" y="1478710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418562"/>
            <a:ext cx="4979392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009746"/>
            <a:ext cx="4979392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40" y="1418562"/>
            <a:ext cx="4981348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40" y="2009746"/>
            <a:ext cx="4981348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90" y="252324"/>
            <a:ext cx="3707641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2" y="252322"/>
            <a:ext cx="6300056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90" y="1326143"/>
            <a:ext cx="3707641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436111"/>
            <a:ext cx="6761798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66250"/>
            <a:ext cx="6761798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959819"/>
            <a:ext cx="6761798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4" y="253787"/>
            <a:ext cx="2535675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6" y="253787"/>
            <a:ext cx="7419194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75AC6-24DD-4120-98A1-82809F679C56}" type="datetimeFigureOut">
              <a:rPr lang="es-ES" smtClean="0"/>
              <a:t>12/01/2020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850468" y="5873740"/>
            <a:ext cx="3568727" cy="337403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6592" y="5873740"/>
            <a:ext cx="2629588" cy="337403"/>
          </a:xfrm>
          <a:prstGeom prst="rect">
            <a:avLst/>
          </a:prstGeom>
        </p:spPr>
        <p:txBody>
          <a:bodyPr/>
          <a:lstStyle/>
          <a:p>
            <a:fld id="{5527B789-7A15-4A71-88BC-C04145CEB276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039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968672"/>
            <a:ext cx="9579214" cy="135841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591137"/>
            <a:ext cx="7888764" cy="161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653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5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53789"/>
            <a:ext cx="10142697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78710"/>
            <a:ext cx="10142697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1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12/01/2020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873740"/>
            <a:ext cx="3568727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3"/>
            <a:ext cx="2629588" cy="440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8009" tIns="54004" rIns="108009" bIns="54004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5pPr>
      <a:lvl6pPr marL="540045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6pPr>
      <a:lvl7pPr marL="108008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7pPr>
      <a:lvl8pPr marL="1620134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8pPr>
      <a:lvl9pPr marL="2160179" algn="ctr" rtl="0" fontAlgn="base">
        <a:spcBef>
          <a:spcPct val="0"/>
        </a:spcBef>
        <a:spcAft>
          <a:spcPct val="0"/>
        </a:spcAft>
        <a:defRPr sz="52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05033" indent="-405033" algn="l" rtl="0" fontAlgn="base">
        <a:spcBef>
          <a:spcPct val="20000"/>
        </a:spcBef>
        <a:spcAft>
          <a:spcPct val="0"/>
        </a:spcAft>
        <a:buChar char="•"/>
        <a:defRPr sz="3800">
          <a:solidFill>
            <a:schemeClr val="tx1"/>
          </a:solidFill>
          <a:latin typeface="+mn-lt"/>
          <a:ea typeface="+mn-ea"/>
          <a:cs typeface="+mn-cs"/>
        </a:defRPr>
      </a:lvl1pPr>
      <a:lvl2pPr marL="877573" indent="-337528" algn="l" rtl="0" fontAlgn="base">
        <a:spcBef>
          <a:spcPct val="20000"/>
        </a:spcBef>
        <a:spcAft>
          <a:spcPct val="0"/>
        </a:spcAft>
        <a:buChar char="–"/>
        <a:defRPr sz="3300">
          <a:solidFill>
            <a:schemeClr val="tx1"/>
          </a:solidFill>
          <a:latin typeface="+mn-lt"/>
          <a:cs typeface="+mn-cs"/>
        </a:defRPr>
      </a:lvl2pPr>
      <a:lvl3pPr marL="1350112" indent="-270022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90156" indent="-270022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cs typeface="+mn-cs"/>
        </a:defRPr>
      </a:lvl4pPr>
      <a:lvl5pPr marL="2430201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5pPr>
      <a:lvl6pPr marL="2970246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6pPr>
      <a:lvl7pPr marL="3510290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7pPr>
      <a:lvl8pPr marL="4050335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8pPr>
      <a:lvl9pPr marL="4590379" indent="-270022" algn="l" rtl="0" fontAlgn="base">
        <a:spcBef>
          <a:spcPct val="20000"/>
        </a:spcBef>
        <a:spcAft>
          <a:spcPct val="0"/>
        </a:spcAft>
        <a:buChar char="»"/>
        <a:defRPr sz="24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045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08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134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179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223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0268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0312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0357" algn="l" defTabSz="108008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1"/>
            <a:ext cx="2629588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gif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47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3.wav"/><Relationship Id="rId4" Type="http://schemas.openxmlformats.org/officeDocument/2006/relationships/image" Target="../media/image9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5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4.wav"/><Relationship Id="rId4" Type="http://schemas.openxmlformats.org/officeDocument/2006/relationships/image" Target="../media/image9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gi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gif"/><Relationship Id="rId4" Type="http://schemas.openxmlformats.org/officeDocument/2006/relationships/image" Target="../media/image68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70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5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3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2891" y="-17596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125757" y="3125765"/>
            <a:ext cx="63373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0383" y="5185318"/>
            <a:ext cx="762419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3" y="4224886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106440" y="667222"/>
            <a:ext cx="7632848" cy="465149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Algo que </a:t>
            </a: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Quizás no sepas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34237" y="5126006"/>
            <a:ext cx="247582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1246" y="174322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  <p:sndAc>
          <p:stSnd>
            <p:snd r:embed="rId2" name="JIglesiasComohanpasadolosannos.wav"/>
          </p:stSnd>
        </p:sndAc>
      </p:transition>
    </mc:Choice>
    <mc:Fallback xmlns="">
      <p:transition spd="slow" advTm="12000">
        <p:fade/>
        <p:sndAc>
          <p:stSnd>
            <p:snd r:embed="rId9" name="JIglesiasComohanpasadolosanno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or norma general, la nariz de los seres humanos tiene el mismo largo que la frent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5809" y="2"/>
            <a:ext cx="11422807" cy="6448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" y="2"/>
            <a:ext cx="11296998" cy="6398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723063" y="3901504"/>
            <a:ext cx="2736304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Por norma general, la nariz de los seres humanos tiene el mismo largo que la frente.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8765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vortex dir="r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Millones de árboles son plantados accidentalmente por ardillas que entierran frutos y se olvidan donde los escondieron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203005"/>
            <a:ext cx="11269664" cy="6594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50257" y="216322"/>
            <a:ext cx="3024336" cy="1477328"/>
          </a:xfrm>
          <a:prstGeom prst="rect">
            <a:avLst/>
          </a:prstGeom>
          <a:solidFill>
            <a:srgbClr val="1DFF83">
              <a:alpha val="45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Millones de árboles son plantados accidentalmente por ardillas que entierran frutos y se olvidan donde los escondieron.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108" y="-169642"/>
            <a:ext cx="11269663" cy="6722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54223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3000">
        <p14:honeycomb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st-listas.20minutos.es/images/2010-12/266538/2794079_640px.jpg?1493494800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36219" y="-6849"/>
            <a:ext cx="8896058" cy="6344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438586" y="-359742"/>
            <a:ext cx="43924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es-ES" dirty="0">
              <a:solidFill>
                <a:schemeClr val="bg1"/>
              </a:solidFill>
            </a:endParaRPr>
          </a:p>
          <a:p>
            <a:pPr algn="r"/>
            <a:endParaRPr lang="es-ES" sz="2400" b="1" dirty="0">
              <a:solidFill>
                <a:schemeClr val="bg1"/>
              </a:solidFill>
            </a:endParaRPr>
          </a:p>
          <a:p>
            <a:pPr algn="r"/>
            <a:r>
              <a:rPr lang="es-ES" sz="2400" b="1" dirty="0">
                <a:solidFill>
                  <a:schemeClr val="bg1"/>
                </a:solidFill>
              </a:rPr>
              <a:t>El nombre más común del mundo es Mohammed</a:t>
            </a:r>
            <a:r>
              <a:rPr lang="es-ES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11266" name="Picture 2" descr="Resultado de imagen de escala de colores gif con movimiento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848" y="0"/>
            <a:ext cx="11269663" cy="642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471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175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4397" y="-109469"/>
            <a:ext cx="11429869" cy="70270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Elipse"/>
          <p:cNvSpPr/>
          <p:nvPr/>
        </p:nvSpPr>
        <p:spPr>
          <a:xfrm>
            <a:off x="5697107" y="264055"/>
            <a:ext cx="2377195" cy="1848379"/>
          </a:xfrm>
          <a:prstGeom prst="ellipse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87179" y="2171112"/>
            <a:ext cx="2377194" cy="1848379"/>
          </a:xfrm>
          <a:prstGeom prst="ellips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28269" y="4224869"/>
            <a:ext cx="2377195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8276163" y="264055"/>
            <a:ext cx="2377195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903692" y="2355117"/>
            <a:ext cx="2377194" cy="1848379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812878" y="2281161"/>
            <a:ext cx="2126353" cy="173833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8276163" y="2244461"/>
            <a:ext cx="2377195" cy="1848379"/>
          </a:xfrm>
          <a:prstGeom prst="ellips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971983" y="4166188"/>
            <a:ext cx="2377194" cy="1848379"/>
          </a:xfrm>
          <a:prstGeom prst="ellipse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810923" y="4158856"/>
            <a:ext cx="2377195" cy="184837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540293" y="4224869"/>
            <a:ext cx="2377194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40222" y="264055"/>
            <a:ext cx="2377194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563771" y="4233669"/>
            <a:ext cx="2377194" cy="184837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297683" y="240585"/>
            <a:ext cx="2377194" cy="1848379"/>
          </a:xfrm>
          <a:prstGeom prst="ellipse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28269" y="4224869"/>
            <a:ext cx="2377195" cy="1848379"/>
          </a:xfrm>
          <a:prstGeom prst="ellipse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285247" y="125557"/>
            <a:ext cx="3621392" cy="646331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es-ES" dirty="0"/>
              <a:t>El material más resistente creado por la naturaleza es la tela de araña.</a:t>
            </a:r>
          </a:p>
        </p:txBody>
      </p:sp>
      <p:sp>
        <p:nvSpPr>
          <p:cNvPr id="21" name="20 Elipse"/>
          <p:cNvSpPr/>
          <p:nvPr/>
        </p:nvSpPr>
        <p:spPr>
          <a:xfrm>
            <a:off x="440222" y="264055"/>
            <a:ext cx="2377194" cy="184837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22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  <p:sp>
        <p:nvSpPr>
          <p:cNvPr id="17" name="16 Elipse"/>
          <p:cNvSpPr/>
          <p:nvPr/>
        </p:nvSpPr>
        <p:spPr>
          <a:xfrm>
            <a:off x="3081550" y="264055"/>
            <a:ext cx="2377194" cy="184837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2000">
        <p14:honeycomb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" grpId="0" animBg="1"/>
      <p:bldP spid="21" grpId="0" animBg="1"/>
      <p:bldP spid="21" grpId="1" animBg="1"/>
      <p:bldP spid="21" grpId="2" animBg="1"/>
      <p:bldP spid="17" grpId="0" animBg="1"/>
      <p:bldP spid="17" grpId="1" animBg="1"/>
      <p:bldP spid="17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5D32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os gatos no podrían orientarse bien sin los bigotes, pues perderían el equilibrio y se caerían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915" y="-172422"/>
            <a:ext cx="11427387" cy="7143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Triángulo rectángulo"/>
          <p:cNvSpPr>
            <a:spLocks noChangeArrowheads="1"/>
          </p:cNvSpPr>
          <p:nvPr/>
        </p:nvSpPr>
        <p:spPr bwMode="auto">
          <a:xfrm flipH="1" flipV="1">
            <a:off x="684642" y="2"/>
            <a:ext cx="9736537" cy="5830707"/>
          </a:xfrm>
          <a:prstGeom prst="rtTriangle">
            <a:avLst/>
          </a:prstGeom>
          <a:solidFill>
            <a:srgbClr val="FF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2062931" y="1304625"/>
            <a:ext cx="8076592" cy="5032676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50257" y="381297"/>
            <a:ext cx="33843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Los gatos no podrían orientarse bien sin los bigotes, pues perderían el equilibrio y se caerían.</a:t>
            </a:r>
          </a:p>
        </p:txBody>
      </p:sp>
      <p:sp>
        <p:nvSpPr>
          <p:cNvPr id="12" name="11 Triángulo rectángulo"/>
          <p:cNvSpPr>
            <a:spLocks noChangeArrowheads="1"/>
          </p:cNvSpPr>
          <p:nvPr/>
        </p:nvSpPr>
        <p:spPr bwMode="auto">
          <a:xfrm flipH="1" flipV="1">
            <a:off x="1705744" y="2"/>
            <a:ext cx="7335063" cy="4854685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" name="9 Triángulo rectángulo"/>
          <p:cNvSpPr>
            <a:spLocks noChangeArrowheads="1"/>
          </p:cNvSpPr>
          <p:nvPr/>
        </p:nvSpPr>
        <p:spPr bwMode="auto">
          <a:xfrm flipH="1" flipV="1">
            <a:off x="968491" y="3"/>
            <a:ext cx="8749641" cy="5386705"/>
          </a:xfrm>
          <a:prstGeom prst="rtTriangle">
            <a:avLst/>
          </a:prstGeom>
          <a:solidFill>
            <a:srgbClr val="00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5 Triángulo rectángulo"/>
          <p:cNvSpPr>
            <a:spLocks noChangeArrowheads="1"/>
          </p:cNvSpPr>
          <p:nvPr/>
        </p:nvSpPr>
        <p:spPr bwMode="auto">
          <a:xfrm flipH="1" flipV="1">
            <a:off x="110545" y="-1"/>
            <a:ext cx="11048574" cy="6337300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1419990" y="858666"/>
            <a:ext cx="9228993" cy="5478634"/>
          </a:xfrm>
          <a:prstGeom prst="rtTriangle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665227" y="461606"/>
            <a:ext cx="10604439" cy="5875694"/>
          </a:xfrm>
          <a:prstGeom prst="rtTriangle">
            <a:avLst/>
          </a:prstGeom>
          <a:solidFill>
            <a:srgbClr val="FF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13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  <p:sp>
        <p:nvSpPr>
          <p:cNvPr id="5" name="4 Triángulo rectángulo"/>
          <p:cNvSpPr/>
          <p:nvPr/>
        </p:nvSpPr>
        <p:spPr>
          <a:xfrm>
            <a:off x="-73353" y="-253297"/>
            <a:ext cx="11269663" cy="6590596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0000">
        <p14:ripple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 animBg="1"/>
      <p:bldP spid="10" grpId="0" animBg="1"/>
      <p:bldP spid="6" grpId="0" animBg="1"/>
      <p:bldP spid="9" grpId="0" animBg="1"/>
      <p:bldP spid="8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Un koala puede vivir toda su vida sin tomar agua. De hecho, &quot;Koala&quot; significa “el que no bebe”.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8279" y="-503758"/>
            <a:ext cx="11706224" cy="6925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Marco"/>
          <p:cNvSpPr/>
          <p:nvPr/>
        </p:nvSpPr>
        <p:spPr>
          <a:xfrm>
            <a:off x="2" y="2112435"/>
            <a:ext cx="11269663" cy="990204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" y="3234664"/>
            <a:ext cx="11269663" cy="990202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" y="4290884"/>
            <a:ext cx="11269663" cy="990202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5431568"/>
            <a:ext cx="11269663" cy="990202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411262" y="132890"/>
            <a:ext cx="3423368" cy="923330"/>
          </a:xfrm>
          <a:prstGeom prst="rect">
            <a:avLst/>
          </a:prstGeom>
          <a:solidFill>
            <a:srgbClr val="FFFF00">
              <a:alpha val="50000"/>
            </a:srgbClr>
          </a:solidFill>
        </p:spPr>
        <p:txBody>
          <a:bodyPr wrap="square">
            <a:spAutoFit/>
          </a:bodyPr>
          <a:lstStyle/>
          <a:p>
            <a:r>
              <a:rPr lang="es-ES" dirty="0"/>
              <a:t>Un koala puede vivir toda su vida sin tomar agua. De hecho, "Koala" significa “el que no bebe”.</a:t>
            </a:r>
          </a:p>
        </p:txBody>
      </p:sp>
      <p:sp>
        <p:nvSpPr>
          <p:cNvPr id="5" name="4 Marco"/>
          <p:cNvSpPr/>
          <p:nvPr/>
        </p:nvSpPr>
        <p:spPr>
          <a:xfrm>
            <a:off x="4763" y="-125189"/>
            <a:ext cx="11269663" cy="990204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" y="1056220"/>
            <a:ext cx="11269663" cy="990204"/>
          </a:xfrm>
          <a:prstGeom prst="frame">
            <a:avLst>
              <a:gd name="adj1" fmla="val 36030"/>
            </a:avLst>
          </a:prstGeom>
          <a:solidFill>
            <a:srgbClr val="287A28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1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st-listas.20minutos.es/images/2010-12/266538/2794113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6319" y="-6234"/>
            <a:ext cx="9387110" cy="6690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22265" y="432348"/>
            <a:ext cx="3969146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Es posible hacer que una vaca suba escaleras pero no que las baje..</a:t>
            </a:r>
          </a:p>
        </p:txBody>
      </p:sp>
      <p:pic>
        <p:nvPicPr>
          <p:cNvPr id="1536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81" y="-6232"/>
            <a:ext cx="11277526" cy="655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875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sí es el cráneo de un niño antes de perder los dientes de lech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5702"/>
            <a:ext cx="7599958" cy="6723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8707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17416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34831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043539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8452248" y="2239426"/>
            <a:ext cx="216735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/>
              <a:t>Así es el cráneo de un niño antes de perder los dientes de leche.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9860956" y="0"/>
            <a:ext cx="1463003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452248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1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l elefante es el único animal que tiene 4 rodillas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4461" y="-143718"/>
            <a:ext cx="11274126" cy="6723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onector"/>
          <p:cNvSpPr/>
          <p:nvPr/>
        </p:nvSpPr>
        <p:spPr>
          <a:xfrm>
            <a:off x="2" y="0"/>
            <a:ext cx="1584796" cy="6337300"/>
          </a:xfrm>
          <a:prstGeom prst="flowChartConnector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Conector"/>
          <p:cNvSpPr/>
          <p:nvPr/>
        </p:nvSpPr>
        <p:spPr>
          <a:xfrm>
            <a:off x="1584800" y="0"/>
            <a:ext cx="1496753" cy="6337300"/>
          </a:xfrm>
          <a:prstGeom prst="flowChartConnector">
            <a:avLst/>
          </a:prstGeom>
          <a:solidFill>
            <a:srgbClr val="0F5D32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6" y="0"/>
            <a:ext cx="1584796" cy="6337300"/>
          </a:xfrm>
          <a:prstGeom prst="flowChartConnector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4754391" y="0"/>
            <a:ext cx="1584796" cy="6337300"/>
          </a:xfrm>
          <a:prstGeom prst="flowChartConnector">
            <a:avLst/>
          </a:prstGeom>
          <a:solidFill>
            <a:srgbClr val="0F5D32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6337300"/>
          </a:xfrm>
          <a:prstGeom prst="flowChartConnector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3" y="0"/>
            <a:ext cx="1760885" cy="6337300"/>
          </a:xfrm>
          <a:prstGeom prst="flowChartConnector">
            <a:avLst/>
          </a:prstGeom>
          <a:solidFill>
            <a:srgbClr val="0F5D32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684867" y="0"/>
            <a:ext cx="1584796" cy="6337300"/>
          </a:xfrm>
          <a:prstGeom prst="flowChartConnector">
            <a:avLst/>
          </a:prstGeom>
          <a:solidFill>
            <a:srgbClr val="FF0000">
              <a:alpha val="60000"/>
            </a:srgbClr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8227119" y="144316"/>
            <a:ext cx="284514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r"/>
            <a:r>
              <a:rPr lang="es-ES" dirty="0"/>
              <a:t>El elefante es el único animal que tiene 4 rodillas.</a:t>
            </a:r>
          </a:p>
        </p:txBody>
      </p:sp>
      <p:pic>
        <p:nvPicPr>
          <p:cNvPr id="13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75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Los humanos y los delfines son las únicas especies que practican sexo por placer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2191" y="-287733"/>
            <a:ext cx="11351857" cy="6878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1" y="0"/>
            <a:ext cx="968489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056532" y="0"/>
            <a:ext cx="968489" cy="63373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113064" y="0"/>
            <a:ext cx="968489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3169592" y="0"/>
            <a:ext cx="968489" cy="63373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4226123" y="0"/>
            <a:ext cx="968489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Rectángulo"/>
          <p:cNvSpPr/>
          <p:nvPr/>
        </p:nvSpPr>
        <p:spPr>
          <a:xfrm>
            <a:off x="5282657" y="0"/>
            <a:ext cx="968489" cy="63373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6339186" y="0"/>
            <a:ext cx="968489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12678424" y="6337303"/>
            <a:ext cx="88045" cy="4224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2" name="1 Rectángulo"/>
          <p:cNvSpPr/>
          <p:nvPr/>
        </p:nvSpPr>
        <p:spPr>
          <a:xfrm>
            <a:off x="7879961" y="432346"/>
            <a:ext cx="29935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/>
              <a:t>Los humanos y los delfines son las únicas especies que practican sexo por placer.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10477267" y="0"/>
            <a:ext cx="792398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9508778" y="0"/>
            <a:ext cx="905547" cy="63373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8452247" y="0"/>
            <a:ext cx="968489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395716" y="0"/>
            <a:ext cx="968489" cy="63373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7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14:vortex dir="r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s://st-listas.20minutos.es/images/2010-12/266538/2794595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5322" y="0"/>
            <a:ext cx="11544750" cy="6378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10255" y="432346"/>
            <a:ext cx="4185170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 smtClean="0"/>
              <a:t>Un </a:t>
            </a:r>
            <a:r>
              <a:rPr lang="es-ES" dirty="0"/>
              <a:t>cocodrilo no puede sacar la lengua.</a:t>
            </a:r>
          </a:p>
        </p:txBody>
      </p:sp>
      <p:pic>
        <p:nvPicPr>
          <p:cNvPr id="16386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3747" y="-21487"/>
            <a:ext cx="11473175" cy="6349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7559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75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750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75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 sol libera más energía en un segundo que toda la energía que ha consumido la humanidad hasta ahora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29" y="-57150"/>
            <a:ext cx="11303594" cy="640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066881" y="678756"/>
            <a:ext cx="433630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b="1" dirty="0">
                <a:solidFill>
                  <a:schemeClr val="bg1"/>
                </a:solidFill>
              </a:rPr>
              <a:t>El sol libera más energía en un segundo que toda la energía que ha consumido la humanidad hasta </a:t>
            </a:r>
            <a:r>
              <a:rPr lang="es-ES" b="1" dirty="0" smtClean="0">
                <a:solidFill>
                  <a:schemeClr val="bg1"/>
                </a:solidFill>
              </a:rPr>
              <a:t>ahora.</a:t>
            </a:r>
            <a:r>
              <a:rPr lang="es-ES" dirty="0" smtClean="0"/>
              <a:t>.</a:t>
            </a:r>
            <a:endParaRPr lang="es-ES" dirty="0"/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11641421"/>
      </p:ext>
    </p:extLst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5D32">
            <a:alpha val="9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2" y="0"/>
            <a:ext cx="11269663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Anillo"/>
          <p:cNvSpPr/>
          <p:nvPr/>
        </p:nvSpPr>
        <p:spPr>
          <a:xfrm flipH="1">
            <a:off x="13911048" y="2706553"/>
            <a:ext cx="56348" cy="66014"/>
          </a:xfrm>
          <a:prstGeom prst="donut">
            <a:avLst>
              <a:gd name="adj" fmla="val 14524"/>
            </a:avLst>
          </a:prstGeom>
          <a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3911049" y="3894806"/>
            <a:ext cx="88045" cy="42247"/>
          </a:xfrm>
          <a:prstGeom prst="donut">
            <a:avLst>
              <a:gd name="adj" fmla="val 12472"/>
            </a:avLst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" y="4752977"/>
            <a:ext cx="2201107" cy="1584325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962057" y="-1122258"/>
            <a:ext cx="88045" cy="42247"/>
          </a:xfrm>
          <a:prstGeom prst="donut">
            <a:avLst>
              <a:gd name="adj" fmla="val 12472"/>
            </a:avLst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>
              <a:defRPr/>
            </a:pPr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2" y="3234665"/>
            <a:ext cx="2201107" cy="165033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9156605" y="0"/>
            <a:ext cx="2113061" cy="1571124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" y="1638606"/>
            <a:ext cx="2201107" cy="165033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" y="3"/>
            <a:ext cx="2201107" cy="1650339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9156605" y="1571124"/>
            <a:ext cx="2113061" cy="1597526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9156605" y="3168650"/>
            <a:ext cx="2113061" cy="159752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9156605" y="4766178"/>
            <a:ext cx="2113061" cy="1571122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4100" name="Picture 4" descr="Golpearte la cabeza contra la pared consume 150 calorías por hora.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01111" y="0"/>
            <a:ext cx="6971298" cy="6363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10495" y="5083472"/>
            <a:ext cx="26009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/>
              <a:t>Golpearte la cabeza contra la pared consume 150 calorías por hora.</a:t>
            </a:r>
          </a:p>
        </p:txBody>
      </p:sp>
      <p:pic>
        <p:nvPicPr>
          <p:cNvPr id="16" name="Picture 2" descr="E:\formas montar\2cxx0f8.gif"/>
          <p:cNvPicPr>
            <a:picLocks noChangeAspect="1" noChangeArrowheads="1" noCrop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JIglesiasCorazoncorazon.wav"/>
          </p:stSnd>
        </p:sndAc>
      </p:transition>
    </mc:Choice>
    <mc:Fallback xmlns="">
      <p:transition spd="slow" advTm="8000">
        <p:checker/>
        <p:sndAc>
          <p:stSnd>
            <p:snd r:embed="rId7" name="JIglesiasCorazoncoraz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as semillas de la manzana contienen cianuro, por lo que podrías morir tras masticar e ingerir unas 200 de ella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1656" y="-215726"/>
            <a:ext cx="12541674" cy="655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Triángulo isósceles"/>
          <p:cNvSpPr/>
          <p:nvPr/>
        </p:nvSpPr>
        <p:spPr>
          <a:xfrm>
            <a:off x="4" y="0"/>
            <a:ext cx="1551535" cy="63373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Triángulo isósceles"/>
          <p:cNvSpPr/>
          <p:nvPr/>
        </p:nvSpPr>
        <p:spPr>
          <a:xfrm>
            <a:off x="1551540" y="0"/>
            <a:ext cx="1598492" cy="6337300"/>
          </a:xfrm>
          <a:prstGeom prst="triangle">
            <a:avLst/>
          </a:prstGeom>
          <a:solidFill>
            <a:schemeClr val="accent6">
              <a:lumMod val="75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Triángulo isósceles"/>
          <p:cNvSpPr/>
          <p:nvPr/>
        </p:nvSpPr>
        <p:spPr>
          <a:xfrm>
            <a:off x="3150028" y="0"/>
            <a:ext cx="1596536" cy="63373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isósceles"/>
          <p:cNvSpPr/>
          <p:nvPr/>
        </p:nvSpPr>
        <p:spPr>
          <a:xfrm>
            <a:off x="4746566" y="0"/>
            <a:ext cx="1598492" cy="6337300"/>
          </a:xfrm>
          <a:prstGeom prst="triangle">
            <a:avLst/>
          </a:prstGeom>
          <a:solidFill>
            <a:schemeClr val="accent6">
              <a:lumMod val="75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Triángulo isósceles"/>
          <p:cNvSpPr/>
          <p:nvPr/>
        </p:nvSpPr>
        <p:spPr>
          <a:xfrm>
            <a:off x="6345056" y="0"/>
            <a:ext cx="1672840" cy="63373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8650105" y="1152426"/>
            <a:ext cx="263188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Las semillas de la manzana contienen cianuro, por lo que podrías morir tras masticar e ingerir unas 200 de ellas.</a:t>
            </a:r>
          </a:p>
        </p:txBody>
      </p:sp>
      <p:sp>
        <p:nvSpPr>
          <p:cNvPr id="11" name="10 Triángulo isósceles"/>
          <p:cNvSpPr/>
          <p:nvPr/>
        </p:nvSpPr>
        <p:spPr>
          <a:xfrm>
            <a:off x="9955312" y="0"/>
            <a:ext cx="1551535" cy="6337300"/>
          </a:xfrm>
          <a:prstGeom prst="triangle">
            <a:avLst/>
          </a:prstGeom>
          <a:solidFill>
            <a:srgbClr val="FF0000">
              <a:alpha val="70000"/>
            </a:srgb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Triángulo isósceles"/>
          <p:cNvSpPr/>
          <p:nvPr/>
        </p:nvSpPr>
        <p:spPr>
          <a:xfrm>
            <a:off x="8031594" y="0"/>
            <a:ext cx="1686536" cy="6337300"/>
          </a:xfrm>
          <a:prstGeom prst="triangle">
            <a:avLst/>
          </a:prstGeom>
          <a:solidFill>
            <a:schemeClr val="accent6">
              <a:lumMod val="75000"/>
              <a:alpha val="70000"/>
            </a:schemeClr>
          </a:solidFill>
          <a:ln w="3175"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12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</p:transition>
    </mc:Choice>
    <mc:Fallback xmlns=""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4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5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2" grpId="0"/>
      <p:bldP spid="11" grpId="0" animBg="1"/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s://st-listas.20minutos.es/images/2010-12/266538/2794055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5809" y="-550428"/>
            <a:ext cx="11421554" cy="7011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5822" y="432346"/>
            <a:ext cx="53399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/>
              <a:t>El océano Atlántico es más salado que el Pacífico.</a:t>
            </a:r>
          </a:p>
        </p:txBody>
      </p:sp>
      <p:pic>
        <p:nvPicPr>
          <p:cNvPr id="9218" name="Picture 2" descr="Visualize Polka Dot GIF by Feliks Tomasz Konczakowski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25807" y="-520955"/>
            <a:ext cx="11395472" cy="698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8306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34231" y="358726"/>
            <a:ext cx="223224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El músculo más potente del cuerpo humano es la lengua.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9811297" y="-27186"/>
            <a:ext cx="1458368" cy="63373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10765" y="-17636"/>
            <a:ext cx="2477244" cy="63373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0242" name="Picture 2" descr="El músculo más potente del cuerpo humano es la lengua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6479" y="25824"/>
            <a:ext cx="8202488" cy="657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763" y="-992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Una gota de petróleo es capaz de convertir 25 litros de agua en no potable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312254"/>
            <a:ext cx="11329231" cy="668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kstvak 7"/>
          <p:cNvSpPr txBox="1"/>
          <p:nvPr/>
        </p:nvSpPr>
        <p:spPr>
          <a:xfrm>
            <a:off x="354403" y="5820702"/>
            <a:ext cx="165561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Pps</a:t>
            </a:r>
            <a:r>
              <a:rPr lang="nl-NL" sz="1200" dirty="0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 Mari@</a:t>
            </a: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nne</a:t>
            </a:r>
            <a:endParaRPr lang="nl-NL" sz="1200" dirty="0">
              <a:solidFill>
                <a:srgbClr val="F79646">
                  <a:lumMod val="40000"/>
                  <a:lumOff val="60000"/>
                </a:srgbClr>
              </a:solidFill>
              <a:latin typeface="A Charming Font Superexpanded" pitchFamily="2" charset="0"/>
              <a:cs typeface="Arial" charset="0"/>
            </a:endParaRPr>
          </a:p>
        </p:txBody>
      </p:sp>
      <p:sp>
        <p:nvSpPr>
          <p:cNvPr id="9" name="Gelijkbenige driehoek 8"/>
          <p:cNvSpPr/>
          <p:nvPr/>
        </p:nvSpPr>
        <p:spPr>
          <a:xfrm>
            <a:off x="40638" y="3208111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rot="16200000">
            <a:off x="5313006" y="391132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594273" y="432346"/>
            <a:ext cx="3024336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Una gota de petróleo es capaz de convertir 25 litros de agua en no potable.</a:t>
            </a:r>
          </a:p>
        </p:txBody>
      </p:sp>
      <p:sp>
        <p:nvSpPr>
          <p:cNvPr id="13" name="Gelijkbenige driehoek 12"/>
          <p:cNvSpPr/>
          <p:nvPr/>
        </p:nvSpPr>
        <p:spPr>
          <a:xfrm rot="5400000" flipH="1">
            <a:off x="-351668" y="351672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1" name="Gelijkbenige driehoek 10"/>
          <p:cNvSpPr/>
          <p:nvPr/>
        </p:nvSpPr>
        <p:spPr>
          <a:xfrm flipV="1">
            <a:off x="29843" y="-136800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pic>
        <p:nvPicPr>
          <p:cNvPr id="10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83568401"/>
      </p:ext>
    </p:extLst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2" y="0"/>
            <a:ext cx="11269663" cy="6337300"/>
          </a:xfrm>
          <a:prstGeom prst="rect">
            <a:avLst/>
          </a:prstGeom>
          <a:solidFill>
            <a:srgbClr val="1DFF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Anillo"/>
          <p:cNvSpPr/>
          <p:nvPr/>
        </p:nvSpPr>
        <p:spPr>
          <a:xfrm flipH="1">
            <a:off x="13911048" y="2706553"/>
            <a:ext cx="56348" cy="66014"/>
          </a:xfrm>
          <a:prstGeom prst="donut">
            <a:avLst>
              <a:gd name="adj" fmla="val 14524"/>
            </a:avLst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3911049" y="3894806"/>
            <a:ext cx="88045" cy="42247"/>
          </a:xfrm>
          <a:prstGeom prst="donut">
            <a:avLst>
              <a:gd name="adj" fmla="val 12472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" y="4752977"/>
            <a:ext cx="2201107" cy="1584325"/>
          </a:xfrm>
          <a:prstGeom prst="donut">
            <a:avLst>
              <a:gd name="adj" fmla="val 14524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962057" y="-1122258"/>
            <a:ext cx="88045" cy="42247"/>
          </a:xfrm>
          <a:prstGeom prst="donut">
            <a:avLst>
              <a:gd name="adj" fmla="val 12472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>
              <a:defRPr/>
            </a:pPr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2" y="3234665"/>
            <a:ext cx="2201107" cy="165033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9156605" y="0"/>
            <a:ext cx="2113061" cy="1571124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" y="1638606"/>
            <a:ext cx="2201107" cy="1650338"/>
          </a:xfrm>
          <a:prstGeom prst="donut">
            <a:avLst>
              <a:gd name="adj" fmla="val 12472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" y="3"/>
            <a:ext cx="2201107" cy="1650339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9156605" y="1571124"/>
            <a:ext cx="2113061" cy="1597526"/>
          </a:xfrm>
          <a:prstGeom prst="donut">
            <a:avLst>
              <a:gd name="adj" fmla="val 12472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9156605" y="3168650"/>
            <a:ext cx="2113061" cy="159752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9156605" y="4766178"/>
            <a:ext cx="2113061" cy="1571122"/>
          </a:xfrm>
          <a:prstGeom prst="donut">
            <a:avLst>
              <a:gd name="adj" fmla="val 12472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6" name="Picture 2" descr="El graznido de un pato (cuac, cuac) no hace eco y nadie sabe porque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2453" y="-61116"/>
            <a:ext cx="6573364" cy="6758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703511" y="323897"/>
            <a:ext cx="2715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El </a:t>
            </a:r>
            <a:r>
              <a:rPr lang="es-ES" sz="2000" b="1" dirty="0"/>
              <a:t>graznido</a:t>
            </a:r>
            <a:r>
              <a:rPr lang="es-ES" b="1" dirty="0"/>
              <a:t> de un pato (cuac, cuac) no hace eco y nadie sabe porque.</a:t>
            </a:r>
          </a:p>
        </p:txBody>
      </p:sp>
      <p:pic>
        <p:nvPicPr>
          <p:cNvPr id="20" name="Picture 2" descr="E:\formas montar\2cxx0f8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3893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s://st-listas.20minutos.es/images/2010-12/266538/2794086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69823" y="-95136"/>
            <a:ext cx="11539488" cy="6723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66281" y="576364"/>
            <a:ext cx="3600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El </a:t>
            </a:r>
            <a:r>
              <a:rPr lang="es-ES" dirty="0"/>
              <a:t>peso promedio de un iceberg es de 20.000.000 de toneladas.</a:t>
            </a:r>
          </a:p>
        </p:txBody>
      </p:sp>
      <p:pic>
        <p:nvPicPr>
          <p:cNvPr id="17410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6659"/>
            <a:ext cx="11269663" cy="6705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7366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25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25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25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a lengua de una ballena azul pesa como un elefante adulto.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647775"/>
            <a:ext cx="11269663" cy="7403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93837" y="2736604"/>
            <a:ext cx="31952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solidFill>
                  <a:schemeClr val="bg1"/>
                </a:solidFill>
              </a:rPr>
              <a:t>La lengua de una ballena azul pesa como un elefante adulto.</a:t>
            </a:r>
          </a:p>
        </p:txBody>
      </p:sp>
      <p:pic>
        <p:nvPicPr>
          <p:cNvPr id="7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0149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ólo hay tres animales con lengua azul: el perro Chow Chow, el lagarto lengua-azul y el oso negro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53923" y="-215724"/>
            <a:ext cx="6920379" cy="6756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276161" y="2527891"/>
            <a:ext cx="251422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/>
              <a:t>Sólo hay tres animales con lengua azul: el perro Chow Chow, el lagarto lengua-azul y el oso negro.</a:t>
            </a:r>
          </a:p>
        </p:txBody>
      </p:sp>
      <p:sp>
        <p:nvSpPr>
          <p:cNvPr id="4" name="3 Elipse"/>
          <p:cNvSpPr/>
          <p:nvPr/>
        </p:nvSpPr>
        <p:spPr>
          <a:xfrm>
            <a:off x="5697107" y="264055"/>
            <a:ext cx="2377195" cy="1848379"/>
          </a:xfrm>
          <a:prstGeom prst="ellipse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87179" y="2171112"/>
            <a:ext cx="2377194" cy="1848379"/>
          </a:xfrm>
          <a:prstGeom prst="ellips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28269" y="4224869"/>
            <a:ext cx="2377195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8276163" y="264055"/>
            <a:ext cx="2377195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903692" y="2355117"/>
            <a:ext cx="2377194" cy="1848379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812878" y="2281161"/>
            <a:ext cx="2126353" cy="173833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971983" y="4166188"/>
            <a:ext cx="2377194" cy="1848379"/>
          </a:xfrm>
          <a:prstGeom prst="ellipse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810923" y="4158856"/>
            <a:ext cx="2377195" cy="184837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311099" y="4224869"/>
            <a:ext cx="2363777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40222" y="264055"/>
            <a:ext cx="2377194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081550" y="264055"/>
            <a:ext cx="2377194" cy="184837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276162" y="4249294"/>
            <a:ext cx="2377194" cy="184837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297683" y="240585"/>
            <a:ext cx="2377194" cy="1848379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28269" y="4224869"/>
            <a:ext cx="2377195" cy="1848379"/>
          </a:xfrm>
          <a:prstGeom prst="ellipse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40222" y="264055"/>
            <a:ext cx="2377194" cy="184837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8311101" y="2400915"/>
            <a:ext cx="2377195" cy="1848379"/>
          </a:xfrm>
          <a:prstGeom prst="ellips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>
              <a:solidFill>
                <a:srgbClr val="FF0000"/>
              </a:solidFill>
            </a:endParaRPr>
          </a:p>
        </p:txBody>
      </p:sp>
      <p:pic>
        <p:nvPicPr>
          <p:cNvPr id="22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7053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:checker/>
      </p:transition>
    </mc:Choice>
    <mc:Fallback xmlns="">
      <p:transition spd="slow" advTm="14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10" grpId="0" animBg="1"/>
      <p:bldP spid="10" grpId="1" animBg="1"/>
      <p:bldP spid="10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Un metro cuadrado de césped produce suficiente oxígeno para una persona por todo el año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7817" y="-273266"/>
            <a:ext cx="11548922" cy="6610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34831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076182" y="24606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888105" y="-24160"/>
            <a:ext cx="1463003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450263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23540" y="288330"/>
            <a:ext cx="2112665" cy="147732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Un metro cuadrado de césped produce suficiente oxígeno para una persona por todo el año.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408708" y="24606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17416" y="0"/>
            <a:ext cx="1408708" cy="63373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1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7311" y="5055888"/>
            <a:ext cx="1775562" cy="125725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6116" y="-24158"/>
            <a:ext cx="1408708" cy="638606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06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</p:transition>
    </mc:Choice>
    <mc:Fallback xmlns="">
      <p:transition spd="slow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 animBg="1"/>
      <p:bldP spid="12" grpId="0" animBg="1"/>
      <p:bldP spid="7" grpId="0" animBg="1"/>
      <p:bldP spid="8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st-listas.20minutos.es/images/2010-12/266538/2794073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56224" y="2"/>
            <a:ext cx="11425889" cy="680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62225" y="461667"/>
            <a:ext cx="3816424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dirty="0" smtClean="0"/>
              <a:t>Todas </a:t>
            </a:r>
            <a:r>
              <a:rPr lang="es-ES" sz="1600" dirty="0"/>
              <a:t>las góndolas en Venecia, Italia, deben pintarse en color negro, excepto las que pertenecen a altos oficiales.</a:t>
            </a:r>
          </a:p>
        </p:txBody>
      </p:sp>
      <p:pic>
        <p:nvPicPr>
          <p:cNvPr id="20482" name="Picture 2" descr="Loop Artists On Tumblr 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9721" y="-143718"/>
            <a:ext cx="11425888" cy="6943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46840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vortex dir="r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225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os burros matan más gente anualmente que los accidentes aéreos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506" y="4862"/>
            <a:ext cx="11294171" cy="6350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7507040" y="648370"/>
            <a:ext cx="3014835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Los burros matan más </a:t>
            </a:r>
            <a:r>
              <a:rPr lang="es-ES" dirty="0" smtClean="0"/>
              <a:t> gente </a:t>
            </a:r>
            <a:r>
              <a:rPr lang="es-ES" dirty="0"/>
              <a:t>anualmente que los accidentes aéreos</a:t>
            </a:r>
            <a:r>
              <a:rPr lang="es-ES" dirty="0" smtClean="0"/>
              <a:t>.</a:t>
            </a:r>
            <a:endParaRPr lang="es-ES" dirty="0"/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604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44736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14:vortex dir="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s://fotografias.lasexta.com/clipping/cmsimages01/2017/02/10/3BA207BC-5B2B-4041-8EA6-79E05AE8D3A9/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0" y="-137114"/>
            <a:ext cx="11273791" cy="6569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30" y="-88459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002983" y="576364"/>
            <a:ext cx="35283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b="1" dirty="0"/>
              <a:t> El ojo del avestruz es más grande que su cerebro. No es muy inteligente pero al menos tiene buena vista.</a:t>
            </a:r>
          </a:p>
        </p:txBody>
      </p:sp>
    </p:spTree>
    <p:extLst>
      <p:ext uri="{BB962C8B-B14F-4D97-AF65-F5344CB8AC3E}">
        <p14:creationId xmlns:p14="http://schemas.microsoft.com/office/powerpoint/2010/main" val="1274001708"/>
      </p:ext>
    </p:extLst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Una persona parpadea aproximadamente 25 mil veces por semana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2"/>
            <a:ext cx="11430001" cy="642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5282657" y="0"/>
            <a:ext cx="968489" cy="63373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Rectángulo"/>
          <p:cNvSpPr/>
          <p:nvPr/>
        </p:nvSpPr>
        <p:spPr>
          <a:xfrm>
            <a:off x="6339186" y="0"/>
            <a:ext cx="968489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 flipV="1">
            <a:off x="12678424" y="6337303"/>
            <a:ext cx="88045" cy="42247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10477267" y="0"/>
            <a:ext cx="792398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4" name="13 Rectángulo"/>
          <p:cNvSpPr/>
          <p:nvPr/>
        </p:nvSpPr>
        <p:spPr>
          <a:xfrm>
            <a:off x="9508778" y="0"/>
            <a:ext cx="905547" cy="63373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8452247" y="0"/>
            <a:ext cx="968489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Rectángulo"/>
          <p:cNvSpPr/>
          <p:nvPr/>
        </p:nvSpPr>
        <p:spPr>
          <a:xfrm>
            <a:off x="7395716" y="0"/>
            <a:ext cx="968489" cy="63373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1761282" y="4968850"/>
            <a:ext cx="294908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Una persona parpadea aproximadamente 25 mil veces por semana.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2113064" y="0"/>
            <a:ext cx="968489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ectángulo"/>
          <p:cNvSpPr/>
          <p:nvPr/>
        </p:nvSpPr>
        <p:spPr>
          <a:xfrm>
            <a:off x="1172227" y="21124"/>
            <a:ext cx="968489" cy="63373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160898" y="92075"/>
            <a:ext cx="968489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7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169592" y="0"/>
            <a:ext cx="968489" cy="63373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4226123" y="0"/>
            <a:ext cx="968489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2244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</p:transition>
    </mc:Choice>
    <mc:Fallback xmlns="">
      <p:transition spd="slow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https://st-listas.20minutos.es/images/2010-12/266538/2794128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703" y="-42590"/>
            <a:ext cx="11414124" cy="6583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06241" y="360340"/>
            <a:ext cx="4401194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Islandia </a:t>
            </a:r>
            <a:r>
              <a:rPr lang="es-ES" dirty="0"/>
              <a:t>consume mas Coca Cola per </a:t>
            </a:r>
            <a:r>
              <a:rPr lang="es-ES" dirty="0" smtClean="0"/>
              <a:t>cápita </a:t>
            </a:r>
            <a:r>
              <a:rPr lang="es-ES" dirty="0"/>
              <a:t>que ningún otro país en el mundo.</a:t>
            </a:r>
          </a:p>
        </p:txBody>
      </p:sp>
      <p:pic>
        <p:nvPicPr>
          <p:cNvPr id="1026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639" y="1"/>
            <a:ext cx="11284302" cy="6498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1688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2" y="0"/>
            <a:ext cx="11269663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Anillo"/>
          <p:cNvSpPr/>
          <p:nvPr/>
        </p:nvSpPr>
        <p:spPr>
          <a:xfrm flipH="1">
            <a:off x="13911048" y="2706553"/>
            <a:ext cx="56348" cy="66014"/>
          </a:xfrm>
          <a:prstGeom prst="donut">
            <a:avLst>
              <a:gd name="adj" fmla="val 14524"/>
            </a:avLst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3911049" y="3894806"/>
            <a:ext cx="88045" cy="42247"/>
          </a:xfrm>
          <a:prstGeom prst="donut">
            <a:avLst>
              <a:gd name="adj" fmla="val 12472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" y="4752977"/>
            <a:ext cx="2201107" cy="1584325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962057" y="-1122258"/>
            <a:ext cx="88045" cy="42247"/>
          </a:xfrm>
          <a:prstGeom prst="donut">
            <a:avLst>
              <a:gd name="adj" fmla="val 12472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>
              <a:defRPr/>
            </a:pPr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2" y="3234665"/>
            <a:ext cx="2201107" cy="165033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9156605" y="0"/>
            <a:ext cx="2113061" cy="1571124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" y="1638606"/>
            <a:ext cx="2201107" cy="165033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" y="3"/>
            <a:ext cx="2201107" cy="1650339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9156605" y="1571124"/>
            <a:ext cx="2113061" cy="1597526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9156605" y="3168650"/>
            <a:ext cx="2113061" cy="159752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9156605" y="4766178"/>
            <a:ext cx="2113061" cy="1571122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8194" name="Picture 2" descr="La jirafa es el único mamífero que no tiene cuerdas vocales, por lo que es completamente muda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01109" y="-25798"/>
            <a:ext cx="6955495" cy="6388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418809" y="5413970"/>
            <a:ext cx="3609106" cy="923330"/>
          </a:xfrm>
          <a:prstGeom prst="rect">
            <a:avLst/>
          </a:prstGeom>
          <a:solidFill>
            <a:srgbClr val="FFFF00">
              <a:alpha val="43000"/>
            </a:srgbClr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La jirafa es el único mamífero que no tiene cuerdas vocales, por lo que es completamente muda.</a:t>
            </a:r>
          </a:p>
        </p:txBody>
      </p:sp>
      <p:pic>
        <p:nvPicPr>
          <p:cNvPr id="16" name="Picture 2" descr="E:\formas montar\2cxx0f8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321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i un túnel atravesase la Tierra desde el polo Norte hasta el Sur y alguien saltase dentro, se tardaría 42 minutos en llegar al otro lado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9769" y="-503758"/>
            <a:ext cx="11359433" cy="6917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Triángulo rectángulo"/>
          <p:cNvSpPr>
            <a:spLocks noChangeArrowheads="1"/>
          </p:cNvSpPr>
          <p:nvPr/>
        </p:nvSpPr>
        <p:spPr bwMode="auto">
          <a:xfrm flipH="1" flipV="1">
            <a:off x="684642" y="2"/>
            <a:ext cx="9736537" cy="5830707"/>
          </a:xfrm>
          <a:prstGeom prst="rtTriangle">
            <a:avLst/>
          </a:prstGeom>
          <a:solidFill>
            <a:srgbClr val="FF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2062931" y="1304625"/>
            <a:ext cx="8076592" cy="5032676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Triángulo rectángulo"/>
          <p:cNvSpPr>
            <a:spLocks noChangeArrowheads="1"/>
          </p:cNvSpPr>
          <p:nvPr/>
        </p:nvSpPr>
        <p:spPr bwMode="auto">
          <a:xfrm flipH="1" flipV="1">
            <a:off x="1705744" y="2"/>
            <a:ext cx="7335063" cy="4854685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0" name="9 Triángulo rectángulo"/>
          <p:cNvSpPr>
            <a:spLocks noChangeArrowheads="1"/>
          </p:cNvSpPr>
          <p:nvPr/>
        </p:nvSpPr>
        <p:spPr bwMode="auto">
          <a:xfrm flipH="1" flipV="1">
            <a:off x="968491" y="3"/>
            <a:ext cx="8749641" cy="5386705"/>
          </a:xfrm>
          <a:prstGeom prst="rtTriangle">
            <a:avLst/>
          </a:prstGeom>
          <a:solidFill>
            <a:srgbClr val="00FF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6" name="5 Triángulo rectángulo"/>
          <p:cNvSpPr>
            <a:spLocks noChangeArrowheads="1"/>
          </p:cNvSpPr>
          <p:nvPr/>
        </p:nvSpPr>
        <p:spPr bwMode="auto">
          <a:xfrm flipH="1" flipV="1">
            <a:off x="251351" y="-4763"/>
            <a:ext cx="11048574" cy="6337300"/>
          </a:xfrm>
          <a:prstGeom prst="rtTriangle">
            <a:avLst/>
          </a:prstGeom>
          <a:solidFill>
            <a:srgbClr val="FF0000">
              <a:alpha val="59999"/>
            </a:srgbClr>
          </a:solidFill>
          <a:ln w="25400" algn="ctr">
            <a:noFill/>
            <a:miter lim="800000"/>
            <a:headEnd/>
            <a:tailEnd/>
          </a:ln>
        </p:spPr>
        <p:txBody>
          <a:bodyPr rot="10800000"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9" name="8 Triángulo rectángulo"/>
          <p:cNvSpPr/>
          <p:nvPr/>
        </p:nvSpPr>
        <p:spPr>
          <a:xfrm>
            <a:off x="1419990" y="858666"/>
            <a:ext cx="9228993" cy="5478634"/>
          </a:xfrm>
          <a:prstGeom prst="rtTriangle">
            <a:avLst/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Triángulo rectángulo"/>
          <p:cNvSpPr/>
          <p:nvPr/>
        </p:nvSpPr>
        <p:spPr>
          <a:xfrm>
            <a:off x="665227" y="461606"/>
            <a:ext cx="10604439" cy="5875694"/>
          </a:xfrm>
          <a:prstGeom prst="rtTriangle">
            <a:avLst/>
          </a:prstGeom>
          <a:solidFill>
            <a:srgbClr val="FF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" name="4 Triángulo rectángulo"/>
          <p:cNvSpPr/>
          <p:nvPr/>
        </p:nvSpPr>
        <p:spPr>
          <a:xfrm>
            <a:off x="-60323" y="-4763"/>
            <a:ext cx="11269663" cy="6337300"/>
          </a:xfrm>
          <a:prstGeom prst="rtTriangle">
            <a:avLst/>
          </a:prstGeom>
          <a:solidFill>
            <a:srgbClr val="FF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801320" y="461607"/>
            <a:ext cx="360910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rgbClr val="1DFF83"/>
                </a:solidFill>
              </a:rPr>
              <a:t>Si un túnel atravesase la Tierra desde el polo Norte hasta el Sur y alguien saltase dentro, se tardaría 42 minutos en llegar al otro lado</a:t>
            </a:r>
            <a:r>
              <a:rPr lang="es-ES" b="1" dirty="0"/>
              <a:t>.</a:t>
            </a:r>
          </a:p>
        </p:txBody>
      </p:sp>
      <p:pic>
        <p:nvPicPr>
          <p:cNvPr id="13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9848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3000">
        <p:checker/>
      </p:transition>
    </mc:Choice>
    <mc:Fallback xmlns="">
      <p:transition spd="slow" advTm="13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12" grpId="0" animBg="1"/>
      <p:bldP spid="10" grpId="0" animBg="1"/>
      <p:bldP spid="6" grpId="0" animBg="1"/>
      <p:bldP spid="9" grpId="0" animBg="1"/>
      <p:bldP spid="8" grpId="0" animBg="1"/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8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Los arcoíris son en realidad circulares. Nosotros no vemos el circulo entero porque el horizonte de la Tierra nos oculta la parte inferior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139" y="-146422"/>
            <a:ext cx="11285476" cy="6630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onector"/>
          <p:cNvSpPr/>
          <p:nvPr/>
        </p:nvSpPr>
        <p:spPr>
          <a:xfrm>
            <a:off x="2" y="0"/>
            <a:ext cx="1584796" cy="63373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Conector"/>
          <p:cNvSpPr/>
          <p:nvPr/>
        </p:nvSpPr>
        <p:spPr>
          <a:xfrm>
            <a:off x="1584800" y="0"/>
            <a:ext cx="1496753" cy="6337300"/>
          </a:xfrm>
          <a:prstGeom prst="flowChartConnector">
            <a:avLst/>
          </a:prstGeom>
          <a:solidFill>
            <a:srgbClr val="00B0F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6" y="0"/>
            <a:ext cx="1584796" cy="63373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9" name="8 Conector"/>
          <p:cNvSpPr/>
          <p:nvPr/>
        </p:nvSpPr>
        <p:spPr>
          <a:xfrm>
            <a:off x="4754391" y="0"/>
            <a:ext cx="1584796" cy="6337300"/>
          </a:xfrm>
          <a:prstGeom prst="flowChartConnector">
            <a:avLst/>
          </a:prstGeom>
          <a:solidFill>
            <a:srgbClr val="00B0F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63373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3" y="0"/>
            <a:ext cx="1760885" cy="6337300"/>
          </a:xfrm>
          <a:prstGeom prst="flowChartConnector">
            <a:avLst/>
          </a:prstGeom>
          <a:solidFill>
            <a:srgbClr val="00B0F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684867" y="0"/>
            <a:ext cx="1584796" cy="63373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53370" y="288330"/>
            <a:ext cx="47774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Los arcoíris son en realidad circulares. Nosotros no vemos el circulo entero porque el horizonte de la Tierra nos oculta la parte inferior.</a:t>
            </a:r>
          </a:p>
        </p:txBody>
      </p:sp>
      <p:pic>
        <p:nvPicPr>
          <p:cNvPr id="13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285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:checker/>
        <p:sndAc>
          <p:stSnd>
            <p:snd r:embed="rId2" name="JIglesiasCaminito.wav"/>
          </p:stSnd>
        </p:sndAc>
      </p:transition>
    </mc:Choice>
    <mc:Fallback xmlns="">
      <p:transition spd="slow" advTm="14000">
        <p:checker/>
        <p:sndAc>
          <p:stSnd>
            <p:snd r:embed="rId5" name="JIglesiasCamini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st-listas.20minutos.es/images/2010-12/266538/2794116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588"/>
            <a:ext cx="11896112" cy="6575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905033" y="360339"/>
            <a:ext cx="3393082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La ciudad con mas Rolls Royce per capita es Hong Kong.</a:t>
            </a:r>
          </a:p>
        </p:txBody>
      </p:sp>
      <p:pic>
        <p:nvPicPr>
          <p:cNvPr id="13314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966" y="-431750"/>
            <a:ext cx="12021920" cy="770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286675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1075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uando una hormiga muere, su cuerpo desprende un olor que atrae a otras hormigas que se encargan de enterrarla.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863" y="0"/>
            <a:ext cx="11560357" cy="6529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0257" y="220227"/>
            <a:ext cx="3177058" cy="1077218"/>
          </a:xfrm>
          <a:prstGeom prst="rect">
            <a:avLst/>
          </a:prstGeom>
          <a:solidFill>
            <a:srgbClr val="1DFF83"/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dirty="0"/>
              <a:t> Cuando una hormiga muere, su cuerpo desprende un olor que atrae a otras hormigas que se encargan de enterrarla.</a:t>
            </a:r>
          </a:p>
        </p:txBody>
      </p:sp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664" y="-215726"/>
            <a:ext cx="11269663" cy="6637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52324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2120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:checker/>
      </p:transition>
    </mc:Choice>
    <mc:Fallback xmlns="">
      <p:transition spd="slow" advTm="14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5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olo una de cada dos mil millones de personas alcanza o sobrepasa los 116 años de edad.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953" y="0"/>
            <a:ext cx="11339458" cy="677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kstvak 7"/>
          <p:cNvSpPr txBox="1"/>
          <p:nvPr/>
        </p:nvSpPr>
        <p:spPr>
          <a:xfrm>
            <a:off x="354403" y="5820702"/>
            <a:ext cx="165561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Pps</a:t>
            </a:r>
            <a:r>
              <a:rPr lang="nl-NL" sz="1200" dirty="0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 Mari@</a:t>
            </a: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nne</a:t>
            </a:r>
            <a:endParaRPr lang="nl-NL" sz="1200" dirty="0">
              <a:solidFill>
                <a:srgbClr val="F79646">
                  <a:lumMod val="40000"/>
                  <a:lumOff val="60000"/>
                </a:srgbClr>
              </a:solidFill>
              <a:latin typeface="A Charming Font Superexpanded" pitchFamily="2" charset="0"/>
              <a:cs typeface="Arial" charset="0"/>
            </a:endParaRPr>
          </a:p>
        </p:txBody>
      </p:sp>
      <p:sp>
        <p:nvSpPr>
          <p:cNvPr id="9" name="Gelijkbenige driehoek 8"/>
          <p:cNvSpPr/>
          <p:nvPr/>
        </p:nvSpPr>
        <p:spPr>
          <a:xfrm>
            <a:off x="0" y="3153219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rot="16200000">
            <a:off x="5284032" y="351671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5400000" flipH="1">
            <a:off x="-351668" y="351672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1" name="Gelijkbenige driehoek 10"/>
          <p:cNvSpPr/>
          <p:nvPr/>
        </p:nvSpPr>
        <p:spPr>
          <a:xfrm flipV="1">
            <a:off x="-16545" y="-34052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66281" y="358726"/>
            <a:ext cx="3384376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Solo una de cada dos mil millones de personas alcanza o sobrepasa los 116 años de edad.</a:t>
            </a:r>
          </a:p>
        </p:txBody>
      </p:sp>
      <p:pic>
        <p:nvPicPr>
          <p:cNvPr id="10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7590186"/>
      </p:ext>
    </p:extLst>
  </p:cSld>
  <p:clrMapOvr>
    <a:masterClrMapping/>
  </p:clrMapOvr>
  <p:transition spd="slow" advClick="0" advTm="1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7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7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75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dedos del diablo es comesti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1900" y="-24159"/>
            <a:ext cx="11403006" cy="6505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0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s-ES" smtClean="0">
              <a:solidFill>
                <a:srgbClr val="898989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9888105" y="-24160"/>
            <a:ext cx="1463003" cy="63373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817416" y="0"/>
            <a:ext cx="1408708" cy="63373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14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226125" y="5080048"/>
            <a:ext cx="4928493" cy="1077218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b="1" dirty="0" smtClean="0"/>
              <a:t>El </a:t>
            </a:r>
            <a:r>
              <a:rPr lang="es-ES" sz="1600" b="1" dirty="0"/>
              <a:t>hongo Clathrus archeri, conocido popularmente como «dedos del diablo», que brota de una especie de «huevos» y revela sus tentáculos de color rojo brillante cubiertos de baba de un color negro verdoso.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4226124" y="0"/>
            <a:ext cx="1408708" cy="63373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634831" y="0"/>
            <a:ext cx="1408708" cy="63373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7076182" y="24606"/>
            <a:ext cx="1408708" cy="63373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8450263" y="0"/>
            <a:ext cx="1408708" cy="63373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12539"/>
            <a:ext cx="1408708" cy="63373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408708" y="24606"/>
            <a:ext cx="1408708" cy="63373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16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52324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14601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5000">
        <p14:vortex dir="r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8" grpId="0" animBg="1"/>
      <p:bldP spid="9" grpId="0" animBg="1"/>
      <p:bldP spid="10" grpId="0" animBg="1"/>
      <p:bldP spid="11" grpId="0" animBg="1"/>
      <p:bldP spid="12" grpId="0" animBg="1"/>
      <p:bldP spid="6" grpId="0" animBg="1"/>
      <p:bldP spid="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https://st-listas.20minutos.es/images/2010-12/266538/2794047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290" y="-764729"/>
            <a:ext cx="11269664" cy="8136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82304" y="-19992"/>
            <a:ext cx="4464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/>
              <a:t>El horno de micro-ondas surgió cuando un investigador estudiaba las micro-ondas y noto que éstas habían derretido el chocolate que tenía en la bolsa.</a:t>
            </a:r>
          </a:p>
        </p:txBody>
      </p:sp>
      <p:pic>
        <p:nvPicPr>
          <p:cNvPr id="2048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893" y="-503758"/>
            <a:ext cx="11537780" cy="6841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01863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l ser vivo más grande del mundo no es ni un animal ni una planta, sino un hongo que vive en Oregón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-88343"/>
            <a:ext cx="11269663" cy="6465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Marco"/>
          <p:cNvSpPr/>
          <p:nvPr/>
        </p:nvSpPr>
        <p:spPr>
          <a:xfrm>
            <a:off x="0" y="3795782"/>
            <a:ext cx="11269663" cy="990202"/>
          </a:xfrm>
          <a:prstGeom prst="frame">
            <a:avLst>
              <a:gd name="adj1" fmla="val 36030"/>
            </a:avLst>
          </a:prstGeom>
          <a:solidFill>
            <a:srgbClr val="287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5299" y="2805581"/>
            <a:ext cx="11269663" cy="990202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0" y="1820353"/>
            <a:ext cx="11269663" cy="990202"/>
          </a:xfrm>
          <a:prstGeom prst="frame">
            <a:avLst>
              <a:gd name="adj1" fmla="val 36030"/>
            </a:avLst>
          </a:prstGeom>
          <a:solidFill>
            <a:srgbClr val="287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50257" y="171938"/>
            <a:ext cx="2808312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El ser vivo más grande del mundo no es ni un animal ni una planta, sino un hongo que vive en Oregón.</a:t>
            </a:r>
          </a:p>
        </p:txBody>
      </p:sp>
      <p:sp>
        <p:nvSpPr>
          <p:cNvPr id="6" name="5 Marco"/>
          <p:cNvSpPr/>
          <p:nvPr/>
        </p:nvSpPr>
        <p:spPr>
          <a:xfrm>
            <a:off x="35299" y="-144701"/>
            <a:ext cx="11269663" cy="990204"/>
          </a:xfrm>
          <a:prstGeom prst="frame">
            <a:avLst>
              <a:gd name="adj1" fmla="val 36030"/>
            </a:avLst>
          </a:prstGeom>
          <a:solidFill>
            <a:srgbClr val="287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293" y="845503"/>
            <a:ext cx="11269663" cy="990204"/>
          </a:xfrm>
          <a:prstGeom prst="frame">
            <a:avLst>
              <a:gd name="adj1" fmla="val 36030"/>
            </a:avLst>
          </a:prstGeom>
          <a:solidFill>
            <a:srgbClr val="00FF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35299" y="5386568"/>
            <a:ext cx="11269663" cy="990204"/>
          </a:xfrm>
          <a:prstGeom prst="frame">
            <a:avLst>
              <a:gd name="adj1" fmla="val 36030"/>
            </a:avLst>
          </a:prstGeom>
          <a:solidFill>
            <a:srgbClr val="287A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720" y="4785983"/>
            <a:ext cx="11269663" cy="990204"/>
          </a:xfrm>
          <a:prstGeom prst="frame">
            <a:avLst>
              <a:gd name="adj1" fmla="val 36030"/>
            </a:avLst>
          </a:prstGeom>
          <a:solidFill>
            <a:srgbClr val="00FF00">
              <a:alpha val="6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1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8905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</p:transition>
    </mc:Choice>
    <mc:Fallback xmlns="">
      <p:transition spd="slow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fotografias.lasexta.com/clipping/cmsimages02/2017/02/13/B061ECE6-6548-42F1-8A6F-EF474B75830A/6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85681" y="-143717"/>
            <a:ext cx="11355344" cy="6522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Elipse"/>
          <p:cNvSpPr/>
          <p:nvPr/>
        </p:nvSpPr>
        <p:spPr>
          <a:xfrm>
            <a:off x="5697107" y="264055"/>
            <a:ext cx="2377195" cy="1848379"/>
          </a:xfrm>
          <a:prstGeom prst="ellipse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87179" y="2171112"/>
            <a:ext cx="2377194" cy="1848379"/>
          </a:xfrm>
          <a:prstGeom prst="ellips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28269" y="4224869"/>
            <a:ext cx="2377195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8276163" y="264055"/>
            <a:ext cx="2377195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903692" y="2355117"/>
            <a:ext cx="2377194" cy="1848379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812878" y="2281161"/>
            <a:ext cx="2126353" cy="173833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971983" y="4166188"/>
            <a:ext cx="2377194" cy="1848379"/>
          </a:xfrm>
          <a:prstGeom prst="ellipse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810923" y="4158856"/>
            <a:ext cx="2377195" cy="184837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311099" y="4224869"/>
            <a:ext cx="2363777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40222" y="264055"/>
            <a:ext cx="2377194" cy="1848379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081550" y="264055"/>
            <a:ext cx="2377194" cy="184837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276162" y="4249294"/>
            <a:ext cx="2377194" cy="184837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297683" y="240585"/>
            <a:ext cx="2377194" cy="1848379"/>
          </a:xfrm>
          <a:prstGeom prst="ellipse">
            <a:avLst/>
          </a:prstGeom>
          <a:solidFill>
            <a:srgbClr val="0000FF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28269" y="4224869"/>
            <a:ext cx="2377195" cy="1848379"/>
          </a:xfrm>
          <a:prstGeom prst="ellipse">
            <a:avLst/>
          </a:prstGeom>
          <a:solidFill>
            <a:srgbClr val="0000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40222" y="264055"/>
            <a:ext cx="2377194" cy="1848379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8311101" y="2400915"/>
            <a:ext cx="2377195" cy="1848379"/>
          </a:xfrm>
          <a:prstGeom prst="ellips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096" tIns="55548" rIns="111096" bIns="55548" anchor="ctr"/>
          <a:lstStyle/>
          <a:p>
            <a:pPr algn="ctr">
              <a:defRPr/>
            </a:pPr>
            <a:endParaRPr lang="es-ES">
              <a:solidFill>
                <a:srgbClr val="FF0000"/>
              </a:solidFill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7507039" y="449580"/>
            <a:ext cx="33914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b="1" dirty="0"/>
              <a:t>Aunque nacen llorando, los bebés recién nacidos no producen lágrimas puesto que aún tienen los conductos lagrimales medio cerrados.</a:t>
            </a:r>
          </a:p>
        </p:txBody>
      </p:sp>
      <p:pic>
        <p:nvPicPr>
          <p:cNvPr id="22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17995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:checker/>
      </p:transition>
    </mc:Choice>
    <mc:Fallback xmlns="">
      <p:transition spd="slow" advTm="14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10" grpId="0" animBg="1"/>
      <p:bldP spid="10" grpId="1" animBg="1"/>
      <p:bldP spid="10" grpId="2" animBg="1"/>
      <p:bldP spid="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2" y="0"/>
            <a:ext cx="11269663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Anillo"/>
          <p:cNvSpPr/>
          <p:nvPr/>
        </p:nvSpPr>
        <p:spPr>
          <a:xfrm flipH="1">
            <a:off x="13911048" y="2706553"/>
            <a:ext cx="56348" cy="66014"/>
          </a:xfrm>
          <a:prstGeom prst="donut">
            <a:avLst>
              <a:gd name="adj" fmla="val 14524"/>
            </a:avLst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3911049" y="3894806"/>
            <a:ext cx="88045" cy="42247"/>
          </a:xfrm>
          <a:prstGeom prst="donut">
            <a:avLst>
              <a:gd name="adj" fmla="val 12472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" y="4752977"/>
            <a:ext cx="2201107" cy="1584325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962057" y="-1122258"/>
            <a:ext cx="88045" cy="42247"/>
          </a:xfrm>
          <a:prstGeom prst="donut">
            <a:avLst>
              <a:gd name="adj" fmla="val 12472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>
              <a:defRPr/>
            </a:pPr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2" y="3234665"/>
            <a:ext cx="2201107" cy="165033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9156605" y="0"/>
            <a:ext cx="2113061" cy="1571124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" y="1638606"/>
            <a:ext cx="2201107" cy="165033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" y="3"/>
            <a:ext cx="2201107" cy="1650339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9156605" y="1571124"/>
            <a:ext cx="2113061" cy="1597526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9156605" y="3168650"/>
            <a:ext cx="2113061" cy="159752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4098" name="Picture 2" descr="Los pingüinos no vuelan … por que tienen frío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5887" y="0"/>
            <a:ext cx="6870716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818410" y="5440387"/>
            <a:ext cx="2376263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dirty="0" smtClean="0"/>
              <a:t>Los </a:t>
            </a:r>
            <a:r>
              <a:rPr lang="es-ES" sz="1600" dirty="0"/>
              <a:t>pingüinos no vuelan … por que tienen frío.</a:t>
            </a:r>
          </a:p>
        </p:txBody>
      </p:sp>
      <p:sp>
        <p:nvSpPr>
          <p:cNvPr id="20" name="19 Anillo"/>
          <p:cNvSpPr/>
          <p:nvPr/>
        </p:nvSpPr>
        <p:spPr>
          <a:xfrm>
            <a:off x="9158742" y="4725995"/>
            <a:ext cx="2113061" cy="1571124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22" name="Picture 2" descr="E:\formas montar\2cxx0f8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925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:checker/>
      </p:transition>
    </mc:Choice>
    <mc:Fallback xmlns="">
      <p:transition spd="slow" advTm="9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st-listas.20minutos.es/images/2010-12/266538/2794043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30045"/>
            <a:ext cx="11269663" cy="707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50376" y="432348"/>
            <a:ext cx="4696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>
                <a:solidFill>
                  <a:schemeClr val="bg1"/>
                </a:solidFill>
              </a:rPr>
              <a:t>Está probado que el cigarro es la mayor fuente de investigaciones y estadísticas.</a:t>
            </a:r>
          </a:p>
        </p:txBody>
      </p:sp>
      <p:pic>
        <p:nvPicPr>
          <p:cNvPr id="67586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067" y="0"/>
            <a:ext cx="1127273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81412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t-listas.20minutos.es/images/2010-12/266538/2794051_640px.jpg?14934948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213" y="2"/>
            <a:ext cx="11286876" cy="6473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onector"/>
          <p:cNvSpPr/>
          <p:nvPr/>
        </p:nvSpPr>
        <p:spPr>
          <a:xfrm>
            <a:off x="4754391" y="0"/>
            <a:ext cx="1584796" cy="6337300"/>
          </a:xfrm>
          <a:prstGeom prst="flowChartConnector">
            <a:avLst/>
          </a:prstGeom>
          <a:solidFill>
            <a:srgbClr val="00B0F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63373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3" y="0"/>
            <a:ext cx="1760885" cy="6337300"/>
          </a:xfrm>
          <a:prstGeom prst="flowChartConnector">
            <a:avLst/>
          </a:prstGeom>
          <a:solidFill>
            <a:srgbClr val="00B0F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684867" y="0"/>
            <a:ext cx="1584796" cy="63373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28116" y="288330"/>
            <a:ext cx="4545210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Si se erradicaran las enfermedades cardíacas, el cáncer y la diabetes, la expectativa de vida del hombre sería de 99.2 años.</a:t>
            </a:r>
          </a:p>
        </p:txBody>
      </p:sp>
      <p:sp>
        <p:nvSpPr>
          <p:cNvPr id="6" name="5 Conector"/>
          <p:cNvSpPr/>
          <p:nvPr/>
        </p:nvSpPr>
        <p:spPr>
          <a:xfrm>
            <a:off x="2" y="0"/>
            <a:ext cx="1584796" cy="63373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Conector"/>
          <p:cNvSpPr/>
          <p:nvPr/>
        </p:nvSpPr>
        <p:spPr>
          <a:xfrm>
            <a:off x="1584800" y="0"/>
            <a:ext cx="1496753" cy="6337300"/>
          </a:xfrm>
          <a:prstGeom prst="flowChartConnector">
            <a:avLst/>
          </a:prstGeom>
          <a:solidFill>
            <a:srgbClr val="00B0F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6" y="0"/>
            <a:ext cx="1584796" cy="63373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13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164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:checker/>
        <p:sndAc>
          <p:stSnd>
            <p:snd r:embed="rId2" name="JIglesiasQuenoserompalanoche.wav"/>
          </p:stSnd>
        </p:sndAc>
      </p:transition>
    </mc:Choice>
    <mc:Fallback xmlns="">
      <p:transition spd="slow" advTm="14000">
        <p:checker/>
        <p:sndAc>
          <p:stSnd>
            <p:snd r:embed="rId5" name="JIglesiasQuenoserompalanoch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2" grpId="0" animBg="1"/>
      <p:bldP spid="6" grpId="0" animBg="1"/>
      <p:bldP spid="7" grpId="0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s://st-listas.20minutos.es/images/2010-12/266538/2794060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110720"/>
            <a:ext cx="11269664" cy="7091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498927" y="504354"/>
            <a:ext cx="4104456" cy="584775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sz="1600" dirty="0"/>
              <a:t>Su cabello crece mas rápido durante la noche, y usted pierde en promedio 100 pelos por día.</a:t>
            </a:r>
          </a:p>
        </p:txBody>
      </p:sp>
      <p:pic>
        <p:nvPicPr>
          <p:cNvPr id="5" name="Picture 3" descr="illusion-015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664" y="-215726"/>
            <a:ext cx="11269663" cy="6637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5118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:checker/>
      </p:transition>
    </mc:Choice>
    <mc:Fallback xmlns="">
      <p:transition spd="slow" advTm="1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s://st-listas.20minutos.es/images/2010-12/266538/2794069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86" y="-13975"/>
            <a:ext cx="11264079" cy="6449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78249" y="288332"/>
            <a:ext cx="3249066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En </a:t>
            </a:r>
            <a:r>
              <a:rPr lang="es-ES" dirty="0"/>
              <a:t>la ciudad de Los Ángeles hay más automóviles que gente.</a:t>
            </a:r>
          </a:p>
        </p:txBody>
      </p:sp>
      <p:pic>
        <p:nvPicPr>
          <p:cNvPr id="7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0364"/>
            <a:ext cx="11269663" cy="6722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09279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st-listas.20minutos.es/images/2010-12/266538/2794038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892" y="-109410"/>
            <a:ext cx="11310422" cy="6429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78249" y="162506"/>
            <a:ext cx="4824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>Napoleón Bonaparte calculo que las piedras utilizadas en la construcción de las pirámides de Egipto, serían suficientes para construir un enorme muro alrededor de Francia.</a:t>
            </a:r>
          </a:p>
        </p:txBody>
      </p:sp>
      <p:pic>
        <p:nvPicPr>
          <p:cNvPr id="61442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311" y="-287732"/>
            <a:ext cx="11308974" cy="662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66106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000">
        <p14:vortex dir="r"/>
      </p:transition>
    </mc:Choice>
    <mc:Fallback xmlns="">
      <p:transition spd="slow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2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st-listas.20minutos.es/images/2010-12/266538/2794066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791788"/>
            <a:ext cx="11825864" cy="7632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onector"/>
          <p:cNvSpPr/>
          <p:nvPr/>
        </p:nvSpPr>
        <p:spPr>
          <a:xfrm>
            <a:off x="4754391" y="0"/>
            <a:ext cx="1584796" cy="6337300"/>
          </a:xfrm>
          <a:prstGeom prst="flowChartConnector">
            <a:avLst/>
          </a:prstGeom>
          <a:solidFill>
            <a:srgbClr val="0F5D32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" name="9 Conector"/>
          <p:cNvSpPr/>
          <p:nvPr/>
        </p:nvSpPr>
        <p:spPr>
          <a:xfrm>
            <a:off x="6339187" y="0"/>
            <a:ext cx="1584796" cy="63373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Conector"/>
          <p:cNvSpPr/>
          <p:nvPr/>
        </p:nvSpPr>
        <p:spPr>
          <a:xfrm>
            <a:off x="7923983" y="0"/>
            <a:ext cx="1760885" cy="6337300"/>
          </a:xfrm>
          <a:prstGeom prst="flowChartConnector">
            <a:avLst/>
          </a:prstGeom>
          <a:solidFill>
            <a:srgbClr val="0F5D32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Conector"/>
          <p:cNvSpPr/>
          <p:nvPr/>
        </p:nvSpPr>
        <p:spPr>
          <a:xfrm>
            <a:off x="9684867" y="0"/>
            <a:ext cx="1584796" cy="63373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20610" y="792387"/>
            <a:ext cx="3825130" cy="923330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dirty="0"/>
              <a:t>100 tazas de café tomadas en un lapso de cuatro horas, técnicamente pueden causar la muerte.</a:t>
            </a:r>
          </a:p>
        </p:txBody>
      </p:sp>
      <p:sp>
        <p:nvSpPr>
          <p:cNvPr id="6" name="5 Conector"/>
          <p:cNvSpPr/>
          <p:nvPr/>
        </p:nvSpPr>
        <p:spPr>
          <a:xfrm>
            <a:off x="2" y="0"/>
            <a:ext cx="1584796" cy="63373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7" name="6 Conector"/>
          <p:cNvSpPr/>
          <p:nvPr/>
        </p:nvSpPr>
        <p:spPr>
          <a:xfrm>
            <a:off x="1584800" y="0"/>
            <a:ext cx="1496753" cy="6337300"/>
          </a:xfrm>
          <a:prstGeom prst="flowChartConnector">
            <a:avLst/>
          </a:prstGeom>
          <a:solidFill>
            <a:srgbClr val="0F5D32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7 Conector"/>
          <p:cNvSpPr/>
          <p:nvPr/>
        </p:nvSpPr>
        <p:spPr>
          <a:xfrm>
            <a:off x="3169596" y="0"/>
            <a:ext cx="1584796" cy="6337300"/>
          </a:xfrm>
          <a:prstGeom prst="flowChartConnector">
            <a:avLst/>
          </a:prstGeom>
          <a:solidFill>
            <a:srgbClr val="FF0000"/>
          </a:solidFill>
          <a:ln w="3175"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13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9620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1000">
        <p:checker/>
      </p:transition>
    </mc:Choice>
    <mc:Fallback xmlns="">
      <p:transition spd="slow" advTm="11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6" grpId="0" animBg="1"/>
      <p:bldP spid="7" grpId="0" animBg="1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Rectángulo"/>
          <p:cNvSpPr/>
          <p:nvPr/>
        </p:nvSpPr>
        <p:spPr>
          <a:xfrm>
            <a:off x="2" y="0"/>
            <a:ext cx="11269663" cy="6337300"/>
          </a:xfrm>
          <a:prstGeom prst="rect">
            <a:avLst/>
          </a:prstGeom>
          <a:solidFill>
            <a:srgbClr val="00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5" name="4 Anillo"/>
          <p:cNvSpPr/>
          <p:nvPr/>
        </p:nvSpPr>
        <p:spPr>
          <a:xfrm flipH="1">
            <a:off x="13911048" y="2706553"/>
            <a:ext cx="56348" cy="66014"/>
          </a:xfrm>
          <a:prstGeom prst="donut">
            <a:avLst>
              <a:gd name="adj" fmla="val 14524"/>
            </a:avLst>
          </a:prstGeom>
          <a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flipV="1">
            <a:off x="13911049" y="3894806"/>
            <a:ext cx="88045" cy="42247"/>
          </a:xfrm>
          <a:prstGeom prst="donut">
            <a:avLst>
              <a:gd name="adj" fmla="val 12472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" y="4752977"/>
            <a:ext cx="2201107" cy="1584325"/>
          </a:xfrm>
          <a:prstGeom prst="donut">
            <a:avLst>
              <a:gd name="adj" fmla="val 14524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 flipH="1">
            <a:off x="-3962057" y="-1122258"/>
            <a:ext cx="88045" cy="42247"/>
          </a:xfrm>
          <a:prstGeom prst="donut">
            <a:avLst>
              <a:gd name="adj" fmla="val 12472"/>
            </a:avLst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25000" lnSpcReduction="20000"/>
          </a:bodyPr>
          <a:lstStyle/>
          <a:p>
            <a:pPr>
              <a:defRPr/>
            </a:pPr>
            <a:endParaRPr lang="es-ES" dirty="0"/>
          </a:p>
        </p:txBody>
      </p:sp>
      <p:sp>
        <p:nvSpPr>
          <p:cNvPr id="10" name="9 Anillo"/>
          <p:cNvSpPr/>
          <p:nvPr/>
        </p:nvSpPr>
        <p:spPr>
          <a:xfrm>
            <a:off x="2" y="3234665"/>
            <a:ext cx="2201107" cy="1650338"/>
          </a:xfrm>
          <a:prstGeom prst="donut">
            <a:avLst>
              <a:gd name="adj" fmla="val 12472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9156605" y="0"/>
            <a:ext cx="2113061" cy="1571124"/>
          </a:xfrm>
          <a:prstGeom prst="donut">
            <a:avLst>
              <a:gd name="adj" fmla="val 12472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" y="1638606"/>
            <a:ext cx="2201107" cy="1650338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" y="3"/>
            <a:ext cx="2201107" cy="1650339"/>
          </a:xfrm>
          <a:prstGeom prst="donut">
            <a:avLst>
              <a:gd name="adj" fmla="val 12472"/>
            </a:avLst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9156605" y="1571124"/>
            <a:ext cx="2113061" cy="1597526"/>
          </a:xfrm>
          <a:prstGeom prst="donut">
            <a:avLst>
              <a:gd name="adj" fmla="val 12472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9156605" y="3168650"/>
            <a:ext cx="2113061" cy="1597528"/>
          </a:xfrm>
          <a:prstGeom prst="donut">
            <a:avLst>
              <a:gd name="adj" fmla="val 12472"/>
            </a:avLst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9156605" y="4766178"/>
            <a:ext cx="2113061" cy="1571122"/>
          </a:xfrm>
          <a:prstGeom prst="donut">
            <a:avLst>
              <a:gd name="adj" fmla="val 12472"/>
            </a:avLst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1118" tIns="55559" rIns="111118" bIns="55559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1266" name="Picture 2" descr="Es imposible estornudar con los ojos abiertos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22464" y="11371"/>
            <a:ext cx="6696745" cy="6360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994874" y="5291708"/>
            <a:ext cx="26642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Es </a:t>
            </a:r>
            <a:r>
              <a:rPr lang="es-ES" dirty="0"/>
              <a:t>imposible estornudar con los ojos abiertos.</a:t>
            </a:r>
          </a:p>
        </p:txBody>
      </p:sp>
      <p:pic>
        <p:nvPicPr>
          <p:cNvPr id="20" name="Picture 2" descr="E:\formas montar\2cxx0f8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0572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:checker/>
      </p:transition>
    </mc:Choice>
    <mc:Fallback xmlns=""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https://st-listas.20minutos.es/images/2010-12/266538/2794085_640px.jpg?14934948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1269664" cy="6386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5080048"/>
            <a:ext cx="1775562" cy="125725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6714951" y="432346"/>
            <a:ext cx="42877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>La </a:t>
            </a:r>
            <a:r>
              <a:rPr lang="es-ES" dirty="0"/>
              <a:t>ciudad de Estambul es la única en el mundo cuyo territorio se encuentra en dos continentes distintos a la vez: Europa y Asia.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9862286" y="-1"/>
            <a:ext cx="1408708" cy="6337300"/>
          </a:xfrm>
          <a:prstGeom prst="rect">
            <a:avLst/>
          </a:prstGeom>
          <a:solidFill>
            <a:srgbClr val="00B0F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8453578" y="-1"/>
            <a:ext cx="1408708" cy="6337300"/>
          </a:xfrm>
          <a:prstGeom prst="rect">
            <a:avLst/>
          </a:prstGeom>
          <a:solidFill>
            <a:srgbClr val="00B0F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7044870" y="7041"/>
            <a:ext cx="1408708" cy="6337300"/>
          </a:xfrm>
          <a:prstGeom prst="rect">
            <a:avLst/>
          </a:prstGeom>
          <a:solidFill>
            <a:srgbClr val="00B0F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5636163" y="-1"/>
            <a:ext cx="1408708" cy="6337300"/>
          </a:xfrm>
          <a:prstGeom prst="rect">
            <a:avLst/>
          </a:prstGeom>
          <a:solidFill>
            <a:srgbClr val="00B0F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4214620" y="-1"/>
            <a:ext cx="1408708" cy="6337300"/>
          </a:xfrm>
          <a:prstGeom prst="rect">
            <a:avLst/>
          </a:prstGeom>
          <a:solidFill>
            <a:srgbClr val="00B0F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2788030" y="-23686"/>
            <a:ext cx="1408708" cy="6337300"/>
          </a:xfrm>
          <a:prstGeom prst="rect">
            <a:avLst/>
          </a:prstGeom>
          <a:solidFill>
            <a:srgbClr val="00B0F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379322" y="-23686"/>
            <a:ext cx="1408708" cy="6337300"/>
          </a:xfrm>
          <a:prstGeom prst="rect">
            <a:avLst/>
          </a:prstGeom>
          <a:solidFill>
            <a:srgbClr val="00B0F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29386" y="7041"/>
            <a:ext cx="1408708" cy="6337300"/>
          </a:xfrm>
          <a:prstGeom prst="rect">
            <a:avLst/>
          </a:prstGeom>
          <a:solidFill>
            <a:srgbClr val="00B0F0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63" tIns="60482" rIns="120963" bIns="60482" anchor="ctr"/>
          <a:lstStyle/>
          <a:p>
            <a:pPr algn="ctr"/>
            <a:endParaRPr lang="es-ES">
              <a:solidFill>
                <a:srgbClr val="FFFFFF"/>
              </a:solidFill>
              <a:cs typeface="Arial" pitchFamily="34" charset="0"/>
            </a:endParaRPr>
          </a:p>
        </p:txBody>
      </p:sp>
      <p:pic>
        <p:nvPicPr>
          <p:cNvPr id="18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5232448"/>
            <a:ext cx="1775562" cy="1257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27187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 advTm="14000">
        <p14:honeycomb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" y="-27854"/>
            <a:ext cx="11269664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125757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366" y="5363261"/>
            <a:ext cx="636986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3" y="4224886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8" y="463170"/>
            <a:ext cx="4336808" cy="328154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915364" y="463171"/>
            <a:ext cx="4311408" cy="527114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domingo, 12 de enero de 2020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10:48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62865" y="5185320"/>
            <a:ext cx="2475822" cy="8631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7004" y="3027821"/>
            <a:ext cx="375655" cy="281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8704"/>
            <a:ext cx="11269663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9948"/>
            <a:ext cx="11269663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41760" y="0"/>
            <a:ext cx="6010487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60362"/>
            <a:ext cx="1126966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4365697"/>
            <a:ext cx="328698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49625" y="3872794"/>
            <a:ext cx="2911330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7434" y="4506524"/>
            <a:ext cx="1502622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746163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239065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731967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224868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055643"/>
            <a:ext cx="11269663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093988">
            <a:off x="5071348" y="774560"/>
            <a:ext cx="5947878" cy="1948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LGO QUE QUIZAS NO SEPAS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ALGO QUE QUIZAS NO SEPAS--</Template>
  <TotalTime>0</TotalTime>
  <Words>864</Words>
  <Application>Microsoft Office PowerPoint</Application>
  <PresentationFormat>Personalizado</PresentationFormat>
  <Paragraphs>62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49</vt:i4>
      </vt:variant>
    </vt:vector>
  </HeadingPairs>
  <TitlesOfParts>
    <vt:vector size="52" baseType="lpstr">
      <vt:lpstr>ALGO QUE QUIZAS NO SEPAS--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2020-01-12T09:48:39Z</dcterms:created>
  <dcterms:modified xsi:type="dcterms:W3CDTF">2020-01-12T09:49:28Z</dcterms:modified>
</cp:coreProperties>
</file>