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116"/>
  </p:notesMasterIdLst>
  <p:sldIdLst>
    <p:sldId id="256" r:id="rId3"/>
    <p:sldId id="270" r:id="rId4"/>
    <p:sldId id="315" r:id="rId5"/>
    <p:sldId id="293" r:id="rId6"/>
    <p:sldId id="317" r:id="rId7"/>
    <p:sldId id="292" r:id="rId8"/>
    <p:sldId id="318" r:id="rId9"/>
    <p:sldId id="291" r:id="rId10"/>
    <p:sldId id="319" r:id="rId11"/>
    <p:sldId id="290" r:id="rId12"/>
    <p:sldId id="320" r:id="rId13"/>
    <p:sldId id="289" r:id="rId14"/>
    <p:sldId id="321" r:id="rId15"/>
    <p:sldId id="288" r:id="rId16"/>
    <p:sldId id="322" r:id="rId17"/>
    <p:sldId id="287" r:id="rId18"/>
    <p:sldId id="323" r:id="rId19"/>
    <p:sldId id="286" r:id="rId20"/>
    <p:sldId id="324" r:id="rId21"/>
    <p:sldId id="269" r:id="rId22"/>
    <p:sldId id="325" r:id="rId23"/>
    <p:sldId id="284" r:id="rId24"/>
    <p:sldId id="326" r:id="rId25"/>
    <p:sldId id="285" r:id="rId26"/>
    <p:sldId id="327" r:id="rId27"/>
    <p:sldId id="283" r:id="rId28"/>
    <p:sldId id="328" r:id="rId29"/>
    <p:sldId id="282" r:id="rId30"/>
    <p:sldId id="329" r:id="rId31"/>
    <p:sldId id="281" r:id="rId32"/>
    <p:sldId id="330" r:id="rId33"/>
    <p:sldId id="280" r:id="rId34"/>
    <p:sldId id="331" r:id="rId35"/>
    <p:sldId id="279" r:id="rId36"/>
    <p:sldId id="332" r:id="rId37"/>
    <p:sldId id="278" r:id="rId38"/>
    <p:sldId id="333" r:id="rId39"/>
    <p:sldId id="277" r:id="rId40"/>
    <p:sldId id="334" r:id="rId41"/>
    <p:sldId id="276" r:id="rId42"/>
    <p:sldId id="335" r:id="rId43"/>
    <p:sldId id="275" r:id="rId44"/>
    <p:sldId id="336" r:id="rId45"/>
    <p:sldId id="274" r:id="rId46"/>
    <p:sldId id="337" r:id="rId47"/>
    <p:sldId id="273" r:id="rId48"/>
    <p:sldId id="338" r:id="rId49"/>
    <p:sldId id="272" r:id="rId50"/>
    <p:sldId id="339" r:id="rId51"/>
    <p:sldId id="271" r:id="rId52"/>
    <p:sldId id="340" r:id="rId53"/>
    <p:sldId id="268" r:id="rId54"/>
    <p:sldId id="341" r:id="rId55"/>
    <p:sldId id="267" r:id="rId56"/>
    <p:sldId id="342" r:id="rId57"/>
    <p:sldId id="266" r:id="rId58"/>
    <p:sldId id="343" r:id="rId59"/>
    <p:sldId id="265" r:id="rId60"/>
    <p:sldId id="344" r:id="rId61"/>
    <p:sldId id="264" r:id="rId62"/>
    <p:sldId id="345" r:id="rId63"/>
    <p:sldId id="263" r:id="rId64"/>
    <p:sldId id="346" r:id="rId65"/>
    <p:sldId id="262" r:id="rId66"/>
    <p:sldId id="347" r:id="rId67"/>
    <p:sldId id="261" r:id="rId68"/>
    <p:sldId id="348" r:id="rId69"/>
    <p:sldId id="260" r:id="rId70"/>
    <p:sldId id="349" r:id="rId71"/>
    <p:sldId id="314" r:id="rId72"/>
    <p:sldId id="350" r:id="rId73"/>
    <p:sldId id="313" r:id="rId74"/>
    <p:sldId id="351" r:id="rId75"/>
    <p:sldId id="312" r:id="rId76"/>
    <p:sldId id="352" r:id="rId77"/>
    <p:sldId id="311" r:id="rId78"/>
    <p:sldId id="353" r:id="rId79"/>
    <p:sldId id="310" r:id="rId80"/>
    <p:sldId id="354" r:id="rId81"/>
    <p:sldId id="309" r:id="rId82"/>
    <p:sldId id="355" r:id="rId83"/>
    <p:sldId id="308" r:id="rId84"/>
    <p:sldId id="356" r:id="rId85"/>
    <p:sldId id="307" r:id="rId86"/>
    <p:sldId id="357" r:id="rId87"/>
    <p:sldId id="306" r:id="rId88"/>
    <p:sldId id="358" r:id="rId89"/>
    <p:sldId id="305" r:id="rId90"/>
    <p:sldId id="359" r:id="rId91"/>
    <p:sldId id="304" r:id="rId92"/>
    <p:sldId id="360" r:id="rId93"/>
    <p:sldId id="303" r:id="rId94"/>
    <p:sldId id="361" r:id="rId95"/>
    <p:sldId id="302" r:id="rId96"/>
    <p:sldId id="362" r:id="rId97"/>
    <p:sldId id="301" r:id="rId98"/>
    <p:sldId id="363" r:id="rId99"/>
    <p:sldId id="300" r:id="rId100"/>
    <p:sldId id="364" r:id="rId101"/>
    <p:sldId id="299" r:id="rId102"/>
    <p:sldId id="365" r:id="rId103"/>
    <p:sldId id="259" r:id="rId104"/>
    <p:sldId id="366" r:id="rId105"/>
    <p:sldId id="298" r:id="rId106"/>
    <p:sldId id="367" r:id="rId107"/>
    <p:sldId id="297" r:id="rId108"/>
    <p:sldId id="368" r:id="rId109"/>
    <p:sldId id="296" r:id="rId110"/>
    <p:sldId id="369" r:id="rId111"/>
    <p:sldId id="295" r:id="rId112"/>
    <p:sldId id="370" r:id="rId113"/>
    <p:sldId id="258" r:id="rId114"/>
    <p:sldId id="371" r:id="rId1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6j0KqJcei0ntm2xthA6kA" hashData="UxpIGR6snzNtjz8EiQWwpzGEkE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AD41"/>
    <a:srgbClr val="6B460F"/>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50" d="100"/>
          <a:sy n="50" d="100"/>
        </p:scale>
        <p:origin x="-660"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presProps" Target="presProps.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slide" Target="slides/slide108.xml"/><Relationship Id="rId115" Type="http://schemas.openxmlformats.org/officeDocument/2006/relationships/slide" Target="slides/slide113.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904181-8E72-443F-AC84-60D76FAA4B67}" type="datetimeFigureOut">
              <a:rPr lang="es-ES" smtClean="0"/>
              <a:pPr/>
              <a:t>25/05/2014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9A0708-BE70-4A60-A258-D746FF5295F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E9A0708-BE70-4A60-A258-D746FF5295FF}" type="slidenum">
              <a:rPr lang="es-ES" smtClean="0"/>
              <a:pPr/>
              <a:t>24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dirty="0" smtClean="0"/>
              <a:t>Lebrel Húngaro  27 a 32  </a:t>
            </a:r>
            <a:r>
              <a:rPr lang="es-ES" dirty="0" err="1" smtClean="0"/>
              <a:t>hungria</a:t>
            </a:r>
            <a:endParaRPr lang="es-ES" dirty="0"/>
          </a:p>
        </p:txBody>
      </p:sp>
      <p:sp>
        <p:nvSpPr>
          <p:cNvPr id="4" name="3 Marcador de número de diapositiva"/>
          <p:cNvSpPr>
            <a:spLocks noGrp="1"/>
          </p:cNvSpPr>
          <p:nvPr>
            <p:ph type="sldNum" sz="quarter" idx="10"/>
          </p:nvPr>
        </p:nvSpPr>
        <p:spPr/>
        <p:txBody>
          <a:bodyPr/>
          <a:lstStyle/>
          <a:p>
            <a:fld id="{7E9A0708-BE70-4A60-A258-D746FF5295FF}" type="slidenum">
              <a:rPr lang="es-ES" smtClean="0"/>
              <a:pPr/>
              <a:t>68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B04E661-092D-48FD-9C20-3A03941567F7}" type="datetimeFigureOut">
              <a:rPr lang="es-ES" smtClean="0"/>
              <a:pPr/>
              <a:t>25/05/2014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051AF9-4721-4F71-AE32-7A5CA2D6C43D}" type="slidenum">
              <a:rPr lang="es-ES" smtClean="0"/>
              <a:pPr/>
              <a:t>‹Nº›</a:t>
            </a:fld>
            <a:endParaRPr lang="es-ES"/>
          </a:p>
        </p:txBody>
      </p:sp>
    </p:spTree>
  </p:cSld>
  <p:clrMapOvr>
    <a:masterClrMapping/>
  </p:clrMapOvr>
  <p:transition spd="slow" advTm="8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04E661-092D-48FD-9C20-3A03941567F7}" type="datetimeFigureOut">
              <a:rPr lang="es-ES" smtClean="0"/>
              <a:pPr/>
              <a:t>25/05/2014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051AF9-4721-4F71-AE32-7A5CA2D6C43D}" type="slidenum">
              <a:rPr lang="es-ES" smtClean="0"/>
              <a:pPr/>
              <a:t>‹Nº›</a:t>
            </a:fld>
            <a:endParaRPr lang="es-ES"/>
          </a:p>
        </p:txBody>
      </p:sp>
    </p:spTree>
  </p:cSld>
  <p:clrMapOvr>
    <a:masterClrMapping/>
  </p:clrMapOvr>
  <p:transition spd="slow" advTm="8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B04E661-092D-48FD-9C20-3A03941567F7}" type="datetimeFigureOut">
              <a:rPr lang="es-ES" smtClean="0"/>
              <a:pPr/>
              <a:t>25/05/2014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051AF9-4721-4F71-AE32-7A5CA2D6C43D}" type="slidenum">
              <a:rPr lang="es-ES" smtClean="0"/>
              <a:pPr/>
              <a:t>‹Nº›</a:t>
            </a:fld>
            <a:endParaRPr lang="es-ES"/>
          </a:p>
        </p:txBody>
      </p:sp>
    </p:spTree>
  </p:cSld>
  <p:clrMapOvr>
    <a:masterClrMapping/>
  </p:clrMapOvr>
  <p:transition spd="slow" advTm="8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B04E661-092D-48FD-9C20-3A03941567F7}" type="datetimeFigureOut">
              <a:rPr lang="es-ES" smtClean="0"/>
              <a:pPr/>
              <a:t>25/05/2014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051AF9-4721-4F71-AE32-7A5CA2D6C43D}" type="slidenum">
              <a:rPr lang="es-ES" smtClean="0"/>
              <a:pPr/>
              <a:t>‹Nº›</a:t>
            </a:fld>
            <a:endParaRPr lang="es-ES"/>
          </a:p>
        </p:txBody>
      </p:sp>
    </p:spTree>
  </p:cSld>
  <p:clrMapOvr>
    <a:masterClrMapping/>
  </p:clrMapOvr>
  <p:transition spd="slow" advTm="8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B04E661-092D-48FD-9C20-3A03941567F7}" type="datetimeFigureOut">
              <a:rPr lang="es-ES" smtClean="0"/>
              <a:pPr/>
              <a:t>25/05/2014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D051AF9-4721-4F71-AE32-7A5CA2D6C43D}" type="slidenum">
              <a:rPr lang="es-ES" smtClean="0"/>
              <a:pPr/>
              <a:t>‹Nº›</a:t>
            </a:fld>
            <a:endParaRPr lang="es-ES"/>
          </a:p>
        </p:txBody>
      </p:sp>
    </p:spTree>
  </p:cSld>
  <p:clrMapOvr>
    <a:masterClrMapping/>
  </p:clrMapOvr>
  <p:transition spd="slow" advTm="8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B04E661-092D-48FD-9C20-3A03941567F7}" type="datetimeFigureOut">
              <a:rPr lang="es-ES" smtClean="0"/>
              <a:pPr/>
              <a:t>25/05/2014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D051AF9-4721-4F71-AE32-7A5CA2D6C43D}" type="slidenum">
              <a:rPr lang="es-ES" smtClean="0"/>
              <a:pPr/>
              <a:t>‹Nº›</a:t>
            </a:fld>
            <a:endParaRPr lang="es-ES"/>
          </a:p>
        </p:txBody>
      </p:sp>
    </p:spTree>
  </p:cSld>
  <p:clrMapOvr>
    <a:masterClrMapping/>
  </p:clrMapOvr>
  <p:transition spd="slow" advTm="8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B04E661-092D-48FD-9C20-3A03941567F7}" type="datetimeFigureOut">
              <a:rPr lang="es-ES" smtClean="0"/>
              <a:pPr/>
              <a:t>25/05/2014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D051AF9-4721-4F71-AE32-7A5CA2D6C43D}" type="slidenum">
              <a:rPr lang="es-ES" smtClean="0"/>
              <a:pPr/>
              <a:t>‹Nº›</a:t>
            </a:fld>
            <a:endParaRPr lang="es-ES"/>
          </a:p>
        </p:txBody>
      </p:sp>
    </p:spTree>
  </p:cSld>
  <p:clrMapOvr>
    <a:masterClrMapping/>
  </p:clrMapOvr>
  <p:transition spd="slow" advTm="8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04E661-092D-48FD-9C20-3A03941567F7}" type="datetimeFigureOut">
              <a:rPr lang="es-ES" smtClean="0"/>
              <a:pPr/>
              <a:t>25/05/2014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051AF9-4721-4F71-AE32-7A5CA2D6C43D}" type="slidenum">
              <a:rPr lang="es-ES" smtClean="0"/>
              <a:pPr/>
              <a:t>‹Nº›</a:t>
            </a:fld>
            <a:endParaRPr lang="es-ES"/>
          </a:p>
        </p:txBody>
      </p:sp>
    </p:spTree>
  </p:cSld>
  <p:clrMapOvr>
    <a:masterClrMapping/>
  </p:clrMapOvr>
  <p:transition spd="slow" advTm="8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B04E661-092D-48FD-9C20-3A03941567F7}" type="datetimeFigureOut">
              <a:rPr lang="es-ES" smtClean="0"/>
              <a:pPr/>
              <a:t>25/05/2014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051AF9-4721-4F71-AE32-7A5CA2D6C43D}" type="slidenum">
              <a:rPr lang="es-ES" smtClean="0"/>
              <a:pPr/>
              <a:t>‹Nº›</a:t>
            </a:fld>
            <a:endParaRPr lang="es-ES"/>
          </a:p>
        </p:txBody>
      </p:sp>
    </p:spTree>
  </p:cSld>
  <p:clrMapOvr>
    <a:masterClrMapping/>
  </p:clrMapOvr>
  <p:transition spd="slow" advTm="8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04E661-092D-48FD-9C20-3A03941567F7}" type="datetimeFigureOut">
              <a:rPr lang="es-ES" smtClean="0"/>
              <a:pPr/>
              <a:t>25/05/2014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051AF9-4721-4F71-AE32-7A5CA2D6C43D}" type="slidenum">
              <a:rPr lang="es-ES" smtClean="0"/>
              <a:pPr/>
              <a:t>‹Nº›</a:t>
            </a:fld>
            <a:endParaRPr lang="es-ES"/>
          </a:p>
        </p:txBody>
      </p:sp>
    </p:spTree>
  </p:cSld>
  <p:clrMapOvr>
    <a:masterClrMapping/>
  </p:clrMapOvr>
  <p:transition spd="slow" advTm="8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B04E661-092D-48FD-9C20-3A03941567F7}" type="datetimeFigureOut">
              <a:rPr lang="es-ES" smtClean="0"/>
              <a:pPr/>
              <a:t>25/05/2014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051AF9-4721-4F71-AE32-7A5CA2D6C43D}" type="slidenum">
              <a:rPr lang="es-ES" smtClean="0"/>
              <a:pPr/>
              <a:t>‹Nº›</a:t>
            </a:fld>
            <a:endParaRPr lang="es-ES"/>
          </a:p>
        </p:txBody>
      </p:sp>
    </p:spTree>
  </p:cSld>
  <p:clrMapOvr>
    <a:masterClrMapping/>
  </p:clrMapOvr>
  <p:transition spd="slow" advTm="8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2B8C8AE-FA79-47C7-BDC1-58EDB5A8F5A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04E661-092D-48FD-9C20-3A03941567F7}" type="datetimeFigureOut">
              <a:rPr lang="es-ES" smtClean="0"/>
              <a:pPr/>
              <a:t>25/05/2014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051AF9-4721-4F71-AE32-7A5CA2D6C43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6FCDFC3-9870-4D40-919A-4CD26E46687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6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70.png"/><Relationship Id="rId4" Type="http://schemas.openxmlformats.org/officeDocument/2006/relationships/image" Target="../media/image69.gif"/></Relationships>
</file>

<file path=ppt/slides/_rels/slide113.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1.png"/><Relationship Id="rId7" Type="http://schemas.openxmlformats.org/officeDocument/2006/relationships/image" Target="../media/image7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gradFill flip="none" rotWithShape="1">
            <a:gsLst>
              <a:gs pos="0">
                <a:srgbClr val="D6B19C"/>
              </a:gs>
              <a:gs pos="30000">
                <a:srgbClr val="D49E6C"/>
              </a:gs>
              <a:gs pos="70000">
                <a:srgbClr val="A65528"/>
              </a:gs>
              <a:gs pos="100000">
                <a:srgbClr val="663012"/>
              </a:gs>
            </a:gsLst>
            <a:path path="shape">
              <a:fillToRect l="50000" t="50000" r="50000" b="50000"/>
            </a:path>
            <a:tileRect/>
          </a:gradFill>
        </p:spPr>
        <p:txBody>
          <a:bodyPr/>
          <a:lstStyle/>
          <a:p>
            <a:endParaRPr lang="es-ES" dirty="0"/>
          </a:p>
        </p:txBody>
      </p:sp>
      <p:pic>
        <p:nvPicPr>
          <p:cNvPr id="1026" name="Picture 2"/>
          <p:cNvPicPr>
            <a:picLocks noChangeAspect="1" noChangeArrowheads="1"/>
          </p:cNvPicPr>
          <p:nvPr/>
        </p:nvPicPr>
        <p:blipFill>
          <a:blip r:embed="rId3"/>
          <a:srcRect/>
          <a:stretch>
            <a:fillRect/>
          </a:stretch>
        </p:blipFill>
        <p:spPr bwMode="auto">
          <a:xfrm>
            <a:off x="0" y="0"/>
            <a:ext cx="9144000" cy="6858001"/>
          </a:xfrm>
          <a:prstGeom prst="rect">
            <a:avLst/>
          </a:prstGeom>
          <a:noFill/>
          <a:ln w="9525">
            <a:noFill/>
            <a:miter lim="800000"/>
            <a:headEnd/>
            <a:tailEnd/>
          </a:ln>
          <a:effectLst/>
        </p:spPr>
      </p:pic>
      <p:sp>
        <p:nvSpPr>
          <p:cNvPr id="11" name="10 Trapecio"/>
          <p:cNvSpPr/>
          <p:nvPr/>
        </p:nvSpPr>
        <p:spPr>
          <a:xfrm>
            <a:off x="0" y="3429000"/>
            <a:ext cx="9144000" cy="3429000"/>
          </a:xfrm>
          <a:prstGeom prst="trapezoid">
            <a:avLst>
              <a:gd name="adj" fmla="val 142222"/>
            </a:avLst>
          </a:prstGeom>
          <a:gradFill flip="none" rotWithShape="1">
            <a:gsLst>
              <a:gs pos="0">
                <a:srgbClr val="6B460F">
                  <a:shade val="30000"/>
                  <a:satMod val="115000"/>
                </a:srgbClr>
              </a:gs>
              <a:gs pos="50000">
                <a:srgbClr val="6B460F">
                  <a:shade val="67500"/>
                  <a:satMod val="115000"/>
                </a:srgbClr>
              </a:gs>
              <a:gs pos="100000">
                <a:srgbClr val="6B460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flipV="1">
            <a:off x="0" y="0"/>
            <a:ext cx="9144000" cy="3429000"/>
          </a:xfrm>
          <a:prstGeom prst="trapezoid">
            <a:avLst>
              <a:gd name="adj" fmla="val 133674"/>
            </a:avLst>
          </a:prstGeom>
          <a:gradFill flip="none" rotWithShape="1">
            <a:gsLst>
              <a:gs pos="0">
                <a:srgbClr val="6B460F">
                  <a:shade val="30000"/>
                  <a:satMod val="115000"/>
                </a:srgbClr>
              </a:gs>
              <a:gs pos="50000">
                <a:srgbClr val="6B460F">
                  <a:shade val="67500"/>
                  <a:satMod val="115000"/>
                </a:srgbClr>
              </a:gs>
              <a:gs pos="100000">
                <a:srgbClr val="6B460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6200000">
            <a:off x="-1143000" y="1143000"/>
            <a:ext cx="6858000" cy="4572000"/>
          </a:xfrm>
          <a:prstGeom prst="flowChartMerge">
            <a:avLst/>
          </a:prstGeom>
          <a:gradFill flip="none" rotWithShape="1">
            <a:gsLst>
              <a:gs pos="0">
                <a:srgbClr val="6B460F">
                  <a:shade val="30000"/>
                  <a:satMod val="115000"/>
                </a:srgbClr>
              </a:gs>
              <a:gs pos="50000">
                <a:srgbClr val="6B460F">
                  <a:shade val="67500"/>
                  <a:satMod val="115000"/>
                </a:srgbClr>
              </a:gs>
              <a:gs pos="100000">
                <a:srgbClr val="6B460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6200000" flipV="1">
            <a:off x="3429000" y="1143000"/>
            <a:ext cx="6858000" cy="4572000"/>
          </a:xfrm>
          <a:prstGeom prst="flowChartMerge">
            <a:avLst/>
          </a:prstGeom>
          <a:gradFill flip="none" rotWithShape="1">
            <a:gsLst>
              <a:gs pos="0">
                <a:srgbClr val="6B460F">
                  <a:shade val="30000"/>
                  <a:satMod val="115000"/>
                </a:srgbClr>
              </a:gs>
              <a:gs pos="50000">
                <a:srgbClr val="6B460F">
                  <a:shade val="67500"/>
                  <a:satMod val="115000"/>
                </a:srgbClr>
              </a:gs>
              <a:gs pos="100000">
                <a:srgbClr val="6B460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6738" name="Picture 2" descr="Rendered Image"/>
          <p:cNvPicPr>
            <a:picLocks noChangeAspect="1" noChangeArrowheads="1"/>
          </p:cNvPicPr>
          <p:nvPr/>
        </p:nvPicPr>
        <p:blipFill>
          <a:blip r:embed="rId4"/>
          <a:srcRect/>
          <a:stretch>
            <a:fillRect/>
          </a:stretch>
        </p:blipFill>
        <p:spPr bwMode="auto">
          <a:xfrm>
            <a:off x="785786" y="285728"/>
            <a:ext cx="933450" cy="642942"/>
          </a:xfrm>
          <a:prstGeom prst="rect">
            <a:avLst/>
          </a:prstGeom>
          <a:noFill/>
        </p:spPr>
      </p:pic>
      <p:pic>
        <p:nvPicPr>
          <p:cNvPr id="3" name="Picture 4" descr="Rendered Image"/>
          <p:cNvPicPr>
            <a:picLocks noChangeAspect="1" noChangeArrowheads="1"/>
          </p:cNvPicPr>
          <p:nvPr/>
        </p:nvPicPr>
        <p:blipFill>
          <a:blip r:embed="rId5"/>
          <a:srcRect/>
          <a:stretch>
            <a:fillRect/>
          </a:stretch>
        </p:blipFill>
        <p:spPr bwMode="auto">
          <a:xfrm>
            <a:off x="2000232" y="214290"/>
            <a:ext cx="2314575" cy="714380"/>
          </a:xfrm>
          <a:prstGeom prst="rect">
            <a:avLst/>
          </a:prstGeom>
          <a:noFill/>
        </p:spPr>
      </p:pic>
      <p:pic>
        <p:nvPicPr>
          <p:cNvPr id="4" name="Picture 6" descr="Rendered Image"/>
          <p:cNvPicPr>
            <a:picLocks noChangeAspect="1" noChangeArrowheads="1"/>
          </p:cNvPicPr>
          <p:nvPr/>
        </p:nvPicPr>
        <p:blipFill>
          <a:blip r:embed="rId6"/>
          <a:srcRect/>
          <a:stretch>
            <a:fillRect/>
          </a:stretch>
        </p:blipFill>
        <p:spPr bwMode="auto">
          <a:xfrm>
            <a:off x="4500562" y="214290"/>
            <a:ext cx="1000125" cy="714380"/>
          </a:xfrm>
          <a:prstGeom prst="rect">
            <a:avLst/>
          </a:prstGeom>
          <a:noFill/>
        </p:spPr>
      </p:pic>
      <p:pic>
        <p:nvPicPr>
          <p:cNvPr id="5" name="Picture 8" descr="Rendered Image"/>
          <p:cNvPicPr>
            <a:picLocks noChangeAspect="1" noChangeArrowheads="1"/>
          </p:cNvPicPr>
          <p:nvPr/>
        </p:nvPicPr>
        <p:blipFill>
          <a:blip r:embed="rId7"/>
          <a:srcRect/>
          <a:stretch>
            <a:fillRect/>
          </a:stretch>
        </p:blipFill>
        <p:spPr bwMode="auto">
          <a:xfrm>
            <a:off x="5857884" y="214290"/>
            <a:ext cx="2667000" cy="714380"/>
          </a:xfrm>
          <a:prstGeom prst="rect">
            <a:avLst/>
          </a:prstGeom>
          <a:noFill/>
        </p:spPr>
      </p:pic>
      <p:pic>
        <p:nvPicPr>
          <p:cNvPr id="6" name="Picture 10" descr="Rendered Image"/>
          <p:cNvPicPr>
            <a:picLocks noChangeAspect="1" noChangeArrowheads="1"/>
          </p:cNvPicPr>
          <p:nvPr/>
        </p:nvPicPr>
        <p:blipFill>
          <a:blip r:embed="rId8"/>
          <a:srcRect/>
          <a:stretch>
            <a:fillRect/>
          </a:stretch>
        </p:blipFill>
        <p:spPr bwMode="auto">
          <a:xfrm>
            <a:off x="785786" y="1142984"/>
            <a:ext cx="933450" cy="752476"/>
          </a:xfrm>
          <a:prstGeom prst="rect">
            <a:avLst/>
          </a:prstGeom>
          <a:noFill/>
        </p:spPr>
      </p:pic>
      <p:pic>
        <p:nvPicPr>
          <p:cNvPr id="116748" name="Picture 12" descr="Rendered Image"/>
          <p:cNvPicPr>
            <a:picLocks noChangeAspect="1" noChangeArrowheads="1"/>
          </p:cNvPicPr>
          <p:nvPr/>
        </p:nvPicPr>
        <p:blipFill>
          <a:blip r:embed="rId9"/>
          <a:srcRect/>
          <a:stretch>
            <a:fillRect/>
          </a:stretch>
        </p:blipFill>
        <p:spPr bwMode="auto">
          <a:xfrm>
            <a:off x="2000232" y="1142984"/>
            <a:ext cx="866775" cy="752476"/>
          </a:xfrm>
          <a:prstGeom prst="rect">
            <a:avLst/>
          </a:prstGeom>
          <a:noFill/>
        </p:spPr>
      </p:pic>
      <p:pic>
        <p:nvPicPr>
          <p:cNvPr id="116750" name="Picture 14" descr="Rendered Image"/>
          <p:cNvPicPr>
            <a:picLocks noChangeAspect="1" noChangeArrowheads="1"/>
          </p:cNvPicPr>
          <p:nvPr/>
        </p:nvPicPr>
        <p:blipFill>
          <a:blip r:embed="rId10"/>
          <a:srcRect/>
          <a:stretch>
            <a:fillRect/>
          </a:stretch>
        </p:blipFill>
        <p:spPr bwMode="auto">
          <a:xfrm>
            <a:off x="6715140" y="1071546"/>
            <a:ext cx="2128835" cy="752476"/>
          </a:xfrm>
          <a:prstGeom prst="rect">
            <a:avLst/>
          </a:prstGeom>
          <a:noFill/>
        </p:spPr>
      </p:pic>
      <p:pic>
        <p:nvPicPr>
          <p:cNvPr id="116754" name="Picture 18" descr="Rendered Image"/>
          <p:cNvPicPr>
            <a:picLocks noChangeAspect="1" noChangeArrowheads="1"/>
          </p:cNvPicPr>
          <p:nvPr/>
        </p:nvPicPr>
        <p:blipFill>
          <a:blip r:embed="rId11"/>
          <a:srcRect/>
          <a:stretch>
            <a:fillRect/>
          </a:stretch>
        </p:blipFill>
        <p:spPr bwMode="auto">
          <a:xfrm>
            <a:off x="6572264" y="5929330"/>
            <a:ext cx="2214578" cy="249643"/>
          </a:xfrm>
          <a:prstGeom prst="rect">
            <a:avLst/>
          </a:prstGeom>
          <a:noFill/>
        </p:spPr>
      </p:pic>
    </p:spTree>
  </p:cSld>
  <p:clrMapOvr>
    <a:masterClrMapping/>
  </p:clrMapOvr>
  <p:transition spd="slow" advTm="25000">
    <p:comb/>
    <p:sndAc>
      <p:stSnd loop="1">
        <p:snd r:embed="rId2" name="Chris Spheeris - Quiver Instrumental Music.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1"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3000" fill="hold"/>
                                        <p:tgtEl>
                                          <p:spTgt spid="13"/>
                                        </p:tgtEl>
                                        <p:attrNameLst>
                                          <p:attrName>ppt_x</p:attrName>
                                        </p:attrNameLst>
                                      </p:cBhvr>
                                      <p:tavLst>
                                        <p:tav tm="0">
                                          <p:val>
                                            <p:strVal val="#ppt_x-#ppt_w/2"/>
                                          </p:val>
                                        </p:tav>
                                        <p:tav tm="100000">
                                          <p:val>
                                            <p:strVal val="#ppt_x"/>
                                          </p:val>
                                        </p:tav>
                                      </p:tavLst>
                                    </p:anim>
                                    <p:anim calcmode="lin" valueType="num">
                                      <p:cBhvr>
                                        <p:cTn id="8" dur="3000" fill="hold"/>
                                        <p:tgtEl>
                                          <p:spTgt spid="13"/>
                                        </p:tgtEl>
                                        <p:attrNameLst>
                                          <p:attrName>ppt_y</p:attrName>
                                        </p:attrNameLst>
                                      </p:cBhvr>
                                      <p:tavLst>
                                        <p:tav tm="0">
                                          <p:val>
                                            <p:strVal val="#ppt_y"/>
                                          </p:val>
                                        </p:tav>
                                        <p:tav tm="100000">
                                          <p:val>
                                            <p:strVal val="#ppt_y"/>
                                          </p:val>
                                        </p:tav>
                                      </p:tavLst>
                                    </p:anim>
                                    <p:anim calcmode="lin" valueType="num">
                                      <p:cBhvr>
                                        <p:cTn id="9" dur="3000" fill="hold"/>
                                        <p:tgtEl>
                                          <p:spTgt spid="13"/>
                                        </p:tgtEl>
                                        <p:attrNameLst>
                                          <p:attrName>ppt_w</p:attrName>
                                        </p:attrNameLst>
                                      </p:cBhvr>
                                      <p:tavLst>
                                        <p:tav tm="0">
                                          <p:val>
                                            <p:fltVal val="0"/>
                                          </p:val>
                                        </p:tav>
                                        <p:tav tm="100000">
                                          <p:val>
                                            <p:strVal val="#ppt_w"/>
                                          </p:val>
                                        </p:tav>
                                      </p:tavLst>
                                    </p:anim>
                                    <p:anim calcmode="lin" valueType="num">
                                      <p:cBhvr>
                                        <p:cTn id="10" dur="3000" fill="hold"/>
                                        <p:tgtEl>
                                          <p:spTgt spid="1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3000" fill="hold"/>
                                        <p:tgtEl>
                                          <p:spTgt spid="14"/>
                                        </p:tgtEl>
                                        <p:attrNameLst>
                                          <p:attrName>ppt_x</p:attrName>
                                        </p:attrNameLst>
                                      </p:cBhvr>
                                      <p:tavLst>
                                        <p:tav tm="0">
                                          <p:val>
                                            <p:strVal val="#ppt_x+#ppt_w/2"/>
                                          </p:val>
                                        </p:tav>
                                        <p:tav tm="100000">
                                          <p:val>
                                            <p:strVal val="#ppt_x"/>
                                          </p:val>
                                        </p:tav>
                                      </p:tavLst>
                                    </p:anim>
                                    <p:anim calcmode="lin" valueType="num">
                                      <p:cBhvr>
                                        <p:cTn id="14" dur="3000" fill="hold"/>
                                        <p:tgtEl>
                                          <p:spTgt spid="14"/>
                                        </p:tgtEl>
                                        <p:attrNameLst>
                                          <p:attrName>ppt_y</p:attrName>
                                        </p:attrNameLst>
                                      </p:cBhvr>
                                      <p:tavLst>
                                        <p:tav tm="0">
                                          <p:val>
                                            <p:strVal val="#ppt_y"/>
                                          </p:val>
                                        </p:tav>
                                        <p:tav tm="100000">
                                          <p:val>
                                            <p:strVal val="#ppt_y"/>
                                          </p:val>
                                        </p:tav>
                                      </p:tavLst>
                                    </p:anim>
                                    <p:anim calcmode="lin" valueType="num">
                                      <p:cBhvr>
                                        <p:cTn id="15" dur="3000" fill="hold"/>
                                        <p:tgtEl>
                                          <p:spTgt spid="14"/>
                                        </p:tgtEl>
                                        <p:attrNameLst>
                                          <p:attrName>ppt_w</p:attrName>
                                        </p:attrNameLst>
                                      </p:cBhvr>
                                      <p:tavLst>
                                        <p:tav tm="0">
                                          <p:val>
                                            <p:fltVal val="0"/>
                                          </p:val>
                                        </p:tav>
                                        <p:tav tm="100000">
                                          <p:val>
                                            <p:strVal val="#ppt_w"/>
                                          </p:val>
                                        </p:tav>
                                      </p:tavLst>
                                    </p:anim>
                                    <p:anim calcmode="lin" valueType="num">
                                      <p:cBhvr>
                                        <p:cTn id="16" dur="3000" fill="hold"/>
                                        <p:tgtEl>
                                          <p:spTgt spid="14"/>
                                        </p:tgtEl>
                                        <p:attrNameLst>
                                          <p:attrName>ppt_h</p:attrName>
                                        </p:attrNameLst>
                                      </p:cBhvr>
                                      <p:tavLst>
                                        <p:tav tm="0">
                                          <p:val>
                                            <p:strVal val="#ppt_h"/>
                                          </p:val>
                                        </p:tav>
                                        <p:tav tm="100000">
                                          <p:val>
                                            <p:strVal val="#ppt_h"/>
                                          </p:val>
                                        </p:tav>
                                      </p:tavLst>
                                    </p:anim>
                                  </p:childTnLst>
                                </p:cTn>
                              </p:par>
                              <p:par>
                                <p:cTn id="17" presetID="17" presetClass="entr" presetSubtype="1" fill="hold" grpId="1"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3000" fill="hold"/>
                                        <p:tgtEl>
                                          <p:spTgt spid="12"/>
                                        </p:tgtEl>
                                        <p:attrNameLst>
                                          <p:attrName>ppt_x</p:attrName>
                                        </p:attrNameLst>
                                      </p:cBhvr>
                                      <p:tavLst>
                                        <p:tav tm="0">
                                          <p:val>
                                            <p:strVal val="#ppt_x"/>
                                          </p:val>
                                        </p:tav>
                                        <p:tav tm="100000">
                                          <p:val>
                                            <p:strVal val="#ppt_x"/>
                                          </p:val>
                                        </p:tav>
                                      </p:tavLst>
                                    </p:anim>
                                    <p:anim calcmode="lin" valueType="num">
                                      <p:cBhvr>
                                        <p:cTn id="20" dur="3000" fill="hold"/>
                                        <p:tgtEl>
                                          <p:spTgt spid="12"/>
                                        </p:tgtEl>
                                        <p:attrNameLst>
                                          <p:attrName>ppt_y</p:attrName>
                                        </p:attrNameLst>
                                      </p:cBhvr>
                                      <p:tavLst>
                                        <p:tav tm="0">
                                          <p:val>
                                            <p:strVal val="#ppt_y-#ppt_h/2"/>
                                          </p:val>
                                        </p:tav>
                                        <p:tav tm="100000">
                                          <p:val>
                                            <p:strVal val="#ppt_y"/>
                                          </p:val>
                                        </p:tav>
                                      </p:tavLst>
                                    </p:anim>
                                    <p:anim calcmode="lin" valueType="num">
                                      <p:cBhvr>
                                        <p:cTn id="21" dur="3000" fill="hold"/>
                                        <p:tgtEl>
                                          <p:spTgt spid="12"/>
                                        </p:tgtEl>
                                        <p:attrNameLst>
                                          <p:attrName>ppt_w</p:attrName>
                                        </p:attrNameLst>
                                      </p:cBhvr>
                                      <p:tavLst>
                                        <p:tav tm="0">
                                          <p:val>
                                            <p:strVal val="#ppt_w"/>
                                          </p:val>
                                        </p:tav>
                                        <p:tav tm="100000">
                                          <p:val>
                                            <p:strVal val="#ppt_w"/>
                                          </p:val>
                                        </p:tav>
                                      </p:tavLst>
                                    </p:anim>
                                    <p:anim calcmode="lin" valueType="num">
                                      <p:cBhvr>
                                        <p:cTn id="22" dur="3000" fill="hold"/>
                                        <p:tgtEl>
                                          <p:spTgt spid="12"/>
                                        </p:tgtEl>
                                        <p:attrNameLst>
                                          <p:attrName>ppt_h</p:attrName>
                                        </p:attrNameLst>
                                      </p:cBhvr>
                                      <p:tavLst>
                                        <p:tav tm="0">
                                          <p:val>
                                            <p:fltVal val="0"/>
                                          </p:val>
                                        </p:tav>
                                        <p:tav tm="100000">
                                          <p:val>
                                            <p:strVal val="#ppt_h"/>
                                          </p:val>
                                        </p:tav>
                                      </p:tavLst>
                                    </p:anim>
                                  </p:childTnLst>
                                </p:cTn>
                              </p:par>
                              <p:par>
                                <p:cTn id="23" presetID="17" presetClass="entr" presetSubtype="4" fill="hold" grpId="1"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ppt_x</p:attrName>
                                        </p:attrNameLst>
                                      </p:cBhvr>
                                      <p:tavLst>
                                        <p:tav tm="0">
                                          <p:val>
                                            <p:strVal val="#ppt_x"/>
                                          </p:val>
                                        </p:tav>
                                        <p:tav tm="100000">
                                          <p:val>
                                            <p:strVal val="#ppt_x"/>
                                          </p:val>
                                        </p:tav>
                                      </p:tavLst>
                                    </p:anim>
                                    <p:anim calcmode="lin" valueType="num">
                                      <p:cBhvr>
                                        <p:cTn id="26" dur="3000" fill="hold"/>
                                        <p:tgtEl>
                                          <p:spTgt spid="11"/>
                                        </p:tgtEl>
                                        <p:attrNameLst>
                                          <p:attrName>ppt_y</p:attrName>
                                        </p:attrNameLst>
                                      </p:cBhvr>
                                      <p:tavLst>
                                        <p:tav tm="0">
                                          <p:val>
                                            <p:strVal val="#ppt_y+#ppt_h/2"/>
                                          </p:val>
                                        </p:tav>
                                        <p:tav tm="100000">
                                          <p:val>
                                            <p:strVal val="#ppt_y"/>
                                          </p:val>
                                        </p:tav>
                                      </p:tavLst>
                                    </p:anim>
                                    <p:anim calcmode="lin" valueType="num">
                                      <p:cBhvr>
                                        <p:cTn id="27" dur="3000" fill="hold"/>
                                        <p:tgtEl>
                                          <p:spTgt spid="11"/>
                                        </p:tgtEl>
                                        <p:attrNameLst>
                                          <p:attrName>ppt_w</p:attrName>
                                        </p:attrNameLst>
                                      </p:cBhvr>
                                      <p:tavLst>
                                        <p:tav tm="0">
                                          <p:val>
                                            <p:strVal val="#ppt_w"/>
                                          </p:val>
                                        </p:tav>
                                        <p:tav tm="100000">
                                          <p:val>
                                            <p:strVal val="#ppt_w"/>
                                          </p:val>
                                        </p:tav>
                                      </p:tavLst>
                                    </p:anim>
                                    <p:anim calcmode="lin" valueType="num">
                                      <p:cBhvr>
                                        <p:cTn id="28" dur="3000" fill="hold"/>
                                        <p:tgtEl>
                                          <p:spTgt spid="11"/>
                                        </p:tgtEl>
                                        <p:attrNameLst>
                                          <p:attrName>ppt_h</p:attrName>
                                        </p:attrNameLst>
                                      </p:cBhvr>
                                      <p:tavLst>
                                        <p:tav tm="0">
                                          <p:val>
                                            <p:fltVal val="0"/>
                                          </p:val>
                                        </p:tav>
                                        <p:tav tm="100000">
                                          <p:val>
                                            <p:strVal val="#ppt_h"/>
                                          </p:val>
                                        </p:tav>
                                      </p:tavLst>
                                    </p:anim>
                                  </p:childTnLst>
                                </p:cTn>
                              </p:par>
                              <p:par>
                                <p:cTn id="29" presetID="3" presetClass="entr" presetSubtype="5" fill="hold" grpId="2"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3000"/>
                                        <p:tgtEl>
                                          <p:spTgt spid="13"/>
                                        </p:tgtEl>
                                      </p:cBhvr>
                                    </p:animEffect>
                                  </p:childTnLst>
                                </p:cTn>
                              </p:par>
                              <p:par>
                                <p:cTn id="32" presetID="3" presetClass="entr" presetSubtype="5" fill="hold" grpId="2"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vertical)">
                                      <p:cBhvr>
                                        <p:cTn id="34" dur="3000"/>
                                        <p:tgtEl>
                                          <p:spTgt spid="14"/>
                                        </p:tgtEl>
                                      </p:cBhvr>
                                    </p:animEffect>
                                  </p:childTnLst>
                                </p:cTn>
                              </p:par>
                              <p:par>
                                <p:cTn id="35" presetID="3" presetClass="entr" presetSubtype="10" fill="hold" grpId="2"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3000"/>
                                        <p:tgtEl>
                                          <p:spTgt spid="12"/>
                                        </p:tgtEl>
                                      </p:cBhvr>
                                    </p:animEffect>
                                  </p:childTnLst>
                                </p:cTn>
                              </p:par>
                              <p:par>
                                <p:cTn id="38" presetID="3" presetClass="entr" presetSubtype="10" fill="hold" grpId="2"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linds(horizontal)">
                                      <p:cBhvr>
                                        <p:cTn id="40" dur="3000"/>
                                        <p:tgtEl>
                                          <p:spTgt spid="11"/>
                                        </p:tgtEl>
                                      </p:cBhvr>
                                    </p:animEffect>
                                  </p:childTnLst>
                                </p:cTn>
                              </p:par>
                            </p:childTnLst>
                          </p:cTn>
                        </p:par>
                        <p:par>
                          <p:cTn id="41" fill="hold">
                            <p:stCondLst>
                              <p:cond delay="3000"/>
                            </p:stCondLst>
                            <p:childTnLst>
                              <p:par>
                                <p:cTn id="42" presetID="4" presetClass="exit" presetSubtype="16" fill="hold" grpId="3" nodeType="afterEffect">
                                  <p:stCondLst>
                                    <p:cond delay="0"/>
                                  </p:stCondLst>
                                  <p:childTnLst>
                                    <p:animEffect transition="out" filter="box(in)">
                                      <p:cBhvr>
                                        <p:cTn id="43" dur="3000"/>
                                        <p:tgtEl>
                                          <p:spTgt spid="13"/>
                                        </p:tgtEl>
                                      </p:cBhvr>
                                    </p:animEffect>
                                    <p:set>
                                      <p:cBhvr>
                                        <p:cTn id="44" dur="1" fill="hold">
                                          <p:stCondLst>
                                            <p:cond delay="2999"/>
                                          </p:stCondLst>
                                        </p:cTn>
                                        <p:tgtEl>
                                          <p:spTgt spid="13"/>
                                        </p:tgtEl>
                                        <p:attrNameLst>
                                          <p:attrName>style.visibility</p:attrName>
                                        </p:attrNameLst>
                                      </p:cBhvr>
                                      <p:to>
                                        <p:strVal val="hidden"/>
                                      </p:to>
                                    </p:set>
                                  </p:childTnLst>
                                </p:cTn>
                              </p:par>
                              <p:par>
                                <p:cTn id="45" presetID="4" presetClass="exit" presetSubtype="16" fill="hold" grpId="3" nodeType="withEffect">
                                  <p:stCondLst>
                                    <p:cond delay="0"/>
                                  </p:stCondLst>
                                  <p:childTnLst>
                                    <p:animEffect transition="out" filter="box(in)">
                                      <p:cBhvr>
                                        <p:cTn id="46" dur="3000"/>
                                        <p:tgtEl>
                                          <p:spTgt spid="12"/>
                                        </p:tgtEl>
                                      </p:cBhvr>
                                    </p:animEffect>
                                    <p:set>
                                      <p:cBhvr>
                                        <p:cTn id="47" dur="1" fill="hold">
                                          <p:stCondLst>
                                            <p:cond delay="2999"/>
                                          </p:stCondLst>
                                        </p:cTn>
                                        <p:tgtEl>
                                          <p:spTgt spid="12"/>
                                        </p:tgtEl>
                                        <p:attrNameLst>
                                          <p:attrName>style.visibility</p:attrName>
                                        </p:attrNameLst>
                                      </p:cBhvr>
                                      <p:to>
                                        <p:strVal val="hidden"/>
                                      </p:to>
                                    </p:set>
                                  </p:childTnLst>
                                </p:cTn>
                              </p:par>
                              <p:par>
                                <p:cTn id="48" presetID="4" presetClass="exit" presetSubtype="16" fill="hold" grpId="3" nodeType="withEffect">
                                  <p:stCondLst>
                                    <p:cond delay="0"/>
                                  </p:stCondLst>
                                  <p:childTnLst>
                                    <p:animEffect transition="out" filter="box(in)">
                                      <p:cBhvr>
                                        <p:cTn id="49" dur="3000"/>
                                        <p:tgtEl>
                                          <p:spTgt spid="14"/>
                                        </p:tgtEl>
                                      </p:cBhvr>
                                    </p:animEffect>
                                    <p:set>
                                      <p:cBhvr>
                                        <p:cTn id="50" dur="1" fill="hold">
                                          <p:stCondLst>
                                            <p:cond delay="2999"/>
                                          </p:stCondLst>
                                        </p:cTn>
                                        <p:tgtEl>
                                          <p:spTgt spid="14"/>
                                        </p:tgtEl>
                                        <p:attrNameLst>
                                          <p:attrName>style.visibility</p:attrName>
                                        </p:attrNameLst>
                                      </p:cBhvr>
                                      <p:to>
                                        <p:strVal val="hidden"/>
                                      </p:to>
                                    </p:set>
                                  </p:childTnLst>
                                </p:cTn>
                              </p:par>
                              <p:par>
                                <p:cTn id="51" presetID="4" presetClass="exit" presetSubtype="16" fill="hold" grpId="3" nodeType="withEffect">
                                  <p:stCondLst>
                                    <p:cond delay="0"/>
                                  </p:stCondLst>
                                  <p:childTnLst>
                                    <p:animEffect transition="out" filter="box(in)">
                                      <p:cBhvr>
                                        <p:cTn id="52" dur="3000"/>
                                        <p:tgtEl>
                                          <p:spTgt spid="11"/>
                                        </p:tgtEl>
                                      </p:cBhvr>
                                    </p:animEffect>
                                    <p:set>
                                      <p:cBhvr>
                                        <p:cTn id="53" dur="1" fill="hold">
                                          <p:stCondLst>
                                            <p:cond delay="2999"/>
                                          </p:stCondLst>
                                        </p:cTn>
                                        <p:tgtEl>
                                          <p:spTgt spid="11"/>
                                        </p:tgtEl>
                                        <p:attrNameLst>
                                          <p:attrName>style.visibility</p:attrName>
                                        </p:attrNameLst>
                                      </p:cBhvr>
                                      <p:to>
                                        <p:strVal val="hidden"/>
                                      </p:to>
                                    </p:set>
                                  </p:childTnLst>
                                </p:cTn>
                              </p:par>
                              <p:par>
                                <p:cTn id="54" presetID="17" presetClass="exit" presetSubtype="8" fill="hold" grpId="4" nodeType="withEffect">
                                  <p:stCondLst>
                                    <p:cond delay="0"/>
                                  </p:stCondLst>
                                  <p:childTnLst>
                                    <p:anim calcmode="lin" valueType="num">
                                      <p:cBhvr>
                                        <p:cTn id="55" dur="3000"/>
                                        <p:tgtEl>
                                          <p:spTgt spid="13"/>
                                        </p:tgtEl>
                                        <p:attrNameLst>
                                          <p:attrName>ppt_x</p:attrName>
                                        </p:attrNameLst>
                                      </p:cBhvr>
                                      <p:tavLst>
                                        <p:tav tm="0">
                                          <p:val>
                                            <p:strVal val="ppt_x"/>
                                          </p:val>
                                        </p:tav>
                                        <p:tav tm="100000">
                                          <p:val>
                                            <p:strVal val="ppt_x-ppt_w/2"/>
                                          </p:val>
                                        </p:tav>
                                      </p:tavLst>
                                    </p:anim>
                                    <p:anim calcmode="lin" valueType="num">
                                      <p:cBhvr>
                                        <p:cTn id="56" dur="3000"/>
                                        <p:tgtEl>
                                          <p:spTgt spid="13"/>
                                        </p:tgtEl>
                                        <p:attrNameLst>
                                          <p:attrName>ppt_y</p:attrName>
                                        </p:attrNameLst>
                                      </p:cBhvr>
                                      <p:tavLst>
                                        <p:tav tm="0">
                                          <p:val>
                                            <p:strVal val="ppt_y"/>
                                          </p:val>
                                        </p:tav>
                                        <p:tav tm="100000">
                                          <p:val>
                                            <p:strVal val="ppt_y"/>
                                          </p:val>
                                        </p:tav>
                                      </p:tavLst>
                                    </p:anim>
                                    <p:anim calcmode="lin" valueType="num">
                                      <p:cBhvr>
                                        <p:cTn id="57" dur="3000"/>
                                        <p:tgtEl>
                                          <p:spTgt spid="13"/>
                                        </p:tgtEl>
                                        <p:attrNameLst>
                                          <p:attrName>ppt_w</p:attrName>
                                        </p:attrNameLst>
                                      </p:cBhvr>
                                      <p:tavLst>
                                        <p:tav tm="0">
                                          <p:val>
                                            <p:strVal val="ppt_w"/>
                                          </p:val>
                                        </p:tav>
                                        <p:tav tm="100000">
                                          <p:val>
                                            <p:fltVal val="0"/>
                                          </p:val>
                                        </p:tav>
                                      </p:tavLst>
                                    </p:anim>
                                    <p:anim calcmode="lin" valueType="num">
                                      <p:cBhvr>
                                        <p:cTn id="58" dur="3000"/>
                                        <p:tgtEl>
                                          <p:spTgt spid="13"/>
                                        </p:tgtEl>
                                        <p:attrNameLst>
                                          <p:attrName>ppt_h</p:attrName>
                                        </p:attrNameLst>
                                      </p:cBhvr>
                                      <p:tavLst>
                                        <p:tav tm="0">
                                          <p:val>
                                            <p:strVal val="ppt_h"/>
                                          </p:val>
                                        </p:tav>
                                        <p:tav tm="100000">
                                          <p:val>
                                            <p:strVal val="ppt_h"/>
                                          </p:val>
                                        </p:tav>
                                      </p:tavLst>
                                    </p:anim>
                                    <p:set>
                                      <p:cBhvr>
                                        <p:cTn id="59" dur="1" fill="hold">
                                          <p:stCondLst>
                                            <p:cond delay="2999"/>
                                          </p:stCondLst>
                                        </p:cTn>
                                        <p:tgtEl>
                                          <p:spTgt spid="13"/>
                                        </p:tgtEl>
                                        <p:attrNameLst>
                                          <p:attrName>style.visibility</p:attrName>
                                        </p:attrNameLst>
                                      </p:cBhvr>
                                      <p:to>
                                        <p:strVal val="hidden"/>
                                      </p:to>
                                    </p:set>
                                  </p:childTnLst>
                                </p:cTn>
                              </p:par>
                              <p:par>
                                <p:cTn id="60" presetID="17" presetClass="exit" presetSubtype="1" fill="hold" grpId="4" nodeType="withEffect">
                                  <p:stCondLst>
                                    <p:cond delay="0"/>
                                  </p:stCondLst>
                                  <p:childTnLst>
                                    <p:anim calcmode="lin" valueType="num">
                                      <p:cBhvr>
                                        <p:cTn id="61" dur="3000"/>
                                        <p:tgtEl>
                                          <p:spTgt spid="12"/>
                                        </p:tgtEl>
                                        <p:attrNameLst>
                                          <p:attrName>ppt_x</p:attrName>
                                        </p:attrNameLst>
                                      </p:cBhvr>
                                      <p:tavLst>
                                        <p:tav tm="0">
                                          <p:val>
                                            <p:strVal val="ppt_x"/>
                                          </p:val>
                                        </p:tav>
                                        <p:tav tm="100000">
                                          <p:val>
                                            <p:strVal val="ppt_x"/>
                                          </p:val>
                                        </p:tav>
                                      </p:tavLst>
                                    </p:anim>
                                    <p:anim calcmode="lin" valueType="num">
                                      <p:cBhvr>
                                        <p:cTn id="62" dur="3000"/>
                                        <p:tgtEl>
                                          <p:spTgt spid="12"/>
                                        </p:tgtEl>
                                        <p:attrNameLst>
                                          <p:attrName>ppt_y</p:attrName>
                                        </p:attrNameLst>
                                      </p:cBhvr>
                                      <p:tavLst>
                                        <p:tav tm="0">
                                          <p:val>
                                            <p:strVal val="ppt_y"/>
                                          </p:val>
                                        </p:tav>
                                        <p:tav tm="100000">
                                          <p:val>
                                            <p:strVal val="ppt_y-ppt_h/2"/>
                                          </p:val>
                                        </p:tav>
                                      </p:tavLst>
                                    </p:anim>
                                    <p:anim calcmode="lin" valueType="num">
                                      <p:cBhvr>
                                        <p:cTn id="63" dur="3000"/>
                                        <p:tgtEl>
                                          <p:spTgt spid="12"/>
                                        </p:tgtEl>
                                        <p:attrNameLst>
                                          <p:attrName>ppt_w</p:attrName>
                                        </p:attrNameLst>
                                      </p:cBhvr>
                                      <p:tavLst>
                                        <p:tav tm="0">
                                          <p:val>
                                            <p:strVal val="ppt_w"/>
                                          </p:val>
                                        </p:tav>
                                        <p:tav tm="100000">
                                          <p:val>
                                            <p:strVal val="ppt_w"/>
                                          </p:val>
                                        </p:tav>
                                      </p:tavLst>
                                    </p:anim>
                                    <p:anim calcmode="lin" valueType="num">
                                      <p:cBhvr>
                                        <p:cTn id="64" dur="3000"/>
                                        <p:tgtEl>
                                          <p:spTgt spid="12"/>
                                        </p:tgtEl>
                                        <p:attrNameLst>
                                          <p:attrName>ppt_h</p:attrName>
                                        </p:attrNameLst>
                                      </p:cBhvr>
                                      <p:tavLst>
                                        <p:tav tm="0">
                                          <p:val>
                                            <p:strVal val="ppt_h"/>
                                          </p:val>
                                        </p:tav>
                                        <p:tav tm="100000">
                                          <p:val>
                                            <p:fltVal val="0"/>
                                          </p:val>
                                        </p:tav>
                                      </p:tavLst>
                                    </p:anim>
                                    <p:set>
                                      <p:cBhvr>
                                        <p:cTn id="65" dur="1" fill="hold">
                                          <p:stCondLst>
                                            <p:cond delay="2999"/>
                                          </p:stCondLst>
                                        </p:cTn>
                                        <p:tgtEl>
                                          <p:spTgt spid="12"/>
                                        </p:tgtEl>
                                        <p:attrNameLst>
                                          <p:attrName>style.visibility</p:attrName>
                                        </p:attrNameLst>
                                      </p:cBhvr>
                                      <p:to>
                                        <p:strVal val="hidden"/>
                                      </p:to>
                                    </p:set>
                                  </p:childTnLst>
                                </p:cTn>
                              </p:par>
                              <p:par>
                                <p:cTn id="66" presetID="17" presetClass="exit" presetSubtype="2" fill="hold" grpId="4" nodeType="withEffect">
                                  <p:stCondLst>
                                    <p:cond delay="0"/>
                                  </p:stCondLst>
                                  <p:childTnLst>
                                    <p:anim calcmode="lin" valueType="num">
                                      <p:cBhvr>
                                        <p:cTn id="67" dur="3000"/>
                                        <p:tgtEl>
                                          <p:spTgt spid="14"/>
                                        </p:tgtEl>
                                        <p:attrNameLst>
                                          <p:attrName>ppt_x</p:attrName>
                                        </p:attrNameLst>
                                      </p:cBhvr>
                                      <p:tavLst>
                                        <p:tav tm="0">
                                          <p:val>
                                            <p:strVal val="ppt_x"/>
                                          </p:val>
                                        </p:tav>
                                        <p:tav tm="100000">
                                          <p:val>
                                            <p:strVal val="ppt_x+ppt_w/2"/>
                                          </p:val>
                                        </p:tav>
                                      </p:tavLst>
                                    </p:anim>
                                    <p:anim calcmode="lin" valueType="num">
                                      <p:cBhvr>
                                        <p:cTn id="68" dur="3000"/>
                                        <p:tgtEl>
                                          <p:spTgt spid="14"/>
                                        </p:tgtEl>
                                        <p:attrNameLst>
                                          <p:attrName>ppt_y</p:attrName>
                                        </p:attrNameLst>
                                      </p:cBhvr>
                                      <p:tavLst>
                                        <p:tav tm="0">
                                          <p:val>
                                            <p:strVal val="ppt_y"/>
                                          </p:val>
                                        </p:tav>
                                        <p:tav tm="100000">
                                          <p:val>
                                            <p:strVal val="ppt_y"/>
                                          </p:val>
                                        </p:tav>
                                      </p:tavLst>
                                    </p:anim>
                                    <p:anim calcmode="lin" valueType="num">
                                      <p:cBhvr>
                                        <p:cTn id="69" dur="3000"/>
                                        <p:tgtEl>
                                          <p:spTgt spid="14"/>
                                        </p:tgtEl>
                                        <p:attrNameLst>
                                          <p:attrName>ppt_w</p:attrName>
                                        </p:attrNameLst>
                                      </p:cBhvr>
                                      <p:tavLst>
                                        <p:tav tm="0">
                                          <p:val>
                                            <p:strVal val="ppt_w"/>
                                          </p:val>
                                        </p:tav>
                                        <p:tav tm="100000">
                                          <p:val>
                                            <p:fltVal val="0"/>
                                          </p:val>
                                        </p:tav>
                                      </p:tavLst>
                                    </p:anim>
                                    <p:anim calcmode="lin" valueType="num">
                                      <p:cBhvr>
                                        <p:cTn id="70" dur="3000"/>
                                        <p:tgtEl>
                                          <p:spTgt spid="14"/>
                                        </p:tgtEl>
                                        <p:attrNameLst>
                                          <p:attrName>ppt_h</p:attrName>
                                        </p:attrNameLst>
                                      </p:cBhvr>
                                      <p:tavLst>
                                        <p:tav tm="0">
                                          <p:val>
                                            <p:strVal val="ppt_h"/>
                                          </p:val>
                                        </p:tav>
                                        <p:tav tm="100000">
                                          <p:val>
                                            <p:strVal val="ppt_h"/>
                                          </p:val>
                                        </p:tav>
                                      </p:tavLst>
                                    </p:anim>
                                    <p:set>
                                      <p:cBhvr>
                                        <p:cTn id="71" dur="1" fill="hold">
                                          <p:stCondLst>
                                            <p:cond delay="2999"/>
                                          </p:stCondLst>
                                        </p:cTn>
                                        <p:tgtEl>
                                          <p:spTgt spid="14"/>
                                        </p:tgtEl>
                                        <p:attrNameLst>
                                          <p:attrName>style.visibility</p:attrName>
                                        </p:attrNameLst>
                                      </p:cBhvr>
                                      <p:to>
                                        <p:strVal val="hidden"/>
                                      </p:to>
                                    </p:set>
                                  </p:childTnLst>
                                </p:cTn>
                              </p:par>
                              <p:par>
                                <p:cTn id="72" presetID="17" presetClass="exit" presetSubtype="4" fill="hold" grpId="4" nodeType="withEffect">
                                  <p:stCondLst>
                                    <p:cond delay="0"/>
                                  </p:stCondLst>
                                  <p:childTnLst>
                                    <p:anim calcmode="lin" valueType="num">
                                      <p:cBhvr>
                                        <p:cTn id="73" dur="3000"/>
                                        <p:tgtEl>
                                          <p:spTgt spid="11"/>
                                        </p:tgtEl>
                                        <p:attrNameLst>
                                          <p:attrName>ppt_x</p:attrName>
                                        </p:attrNameLst>
                                      </p:cBhvr>
                                      <p:tavLst>
                                        <p:tav tm="0">
                                          <p:val>
                                            <p:strVal val="ppt_x"/>
                                          </p:val>
                                        </p:tav>
                                        <p:tav tm="100000">
                                          <p:val>
                                            <p:strVal val="ppt_x"/>
                                          </p:val>
                                        </p:tav>
                                      </p:tavLst>
                                    </p:anim>
                                    <p:anim calcmode="lin" valueType="num">
                                      <p:cBhvr>
                                        <p:cTn id="74" dur="3000"/>
                                        <p:tgtEl>
                                          <p:spTgt spid="11"/>
                                        </p:tgtEl>
                                        <p:attrNameLst>
                                          <p:attrName>ppt_y</p:attrName>
                                        </p:attrNameLst>
                                      </p:cBhvr>
                                      <p:tavLst>
                                        <p:tav tm="0">
                                          <p:val>
                                            <p:strVal val="ppt_y"/>
                                          </p:val>
                                        </p:tav>
                                        <p:tav tm="100000">
                                          <p:val>
                                            <p:strVal val="ppt_y+ppt_h/2"/>
                                          </p:val>
                                        </p:tav>
                                      </p:tavLst>
                                    </p:anim>
                                    <p:anim calcmode="lin" valueType="num">
                                      <p:cBhvr>
                                        <p:cTn id="75" dur="3000"/>
                                        <p:tgtEl>
                                          <p:spTgt spid="11"/>
                                        </p:tgtEl>
                                        <p:attrNameLst>
                                          <p:attrName>ppt_w</p:attrName>
                                        </p:attrNameLst>
                                      </p:cBhvr>
                                      <p:tavLst>
                                        <p:tav tm="0">
                                          <p:val>
                                            <p:strVal val="ppt_w"/>
                                          </p:val>
                                        </p:tav>
                                        <p:tav tm="100000">
                                          <p:val>
                                            <p:strVal val="ppt_w"/>
                                          </p:val>
                                        </p:tav>
                                      </p:tavLst>
                                    </p:anim>
                                    <p:anim calcmode="lin" valueType="num">
                                      <p:cBhvr>
                                        <p:cTn id="76" dur="3000"/>
                                        <p:tgtEl>
                                          <p:spTgt spid="11"/>
                                        </p:tgtEl>
                                        <p:attrNameLst>
                                          <p:attrName>ppt_h</p:attrName>
                                        </p:attrNameLst>
                                      </p:cBhvr>
                                      <p:tavLst>
                                        <p:tav tm="0">
                                          <p:val>
                                            <p:strVal val="ppt_h"/>
                                          </p:val>
                                        </p:tav>
                                        <p:tav tm="100000">
                                          <p:val>
                                            <p:fltVal val="0"/>
                                          </p:val>
                                        </p:tav>
                                      </p:tavLst>
                                    </p:anim>
                                    <p:set>
                                      <p:cBhvr>
                                        <p:cTn id="77" dur="1" fill="hold">
                                          <p:stCondLst>
                                            <p:cond delay="2999"/>
                                          </p:stCondLst>
                                        </p:cTn>
                                        <p:tgtEl>
                                          <p:spTgt spid="11"/>
                                        </p:tgtEl>
                                        <p:attrNameLst>
                                          <p:attrName>style.visibility</p:attrName>
                                        </p:attrNameLst>
                                      </p:cBhvr>
                                      <p:to>
                                        <p:strVal val="hidden"/>
                                      </p:to>
                                    </p:set>
                                  </p:childTnLst>
                                </p:cTn>
                              </p:par>
                              <p:par>
                                <p:cTn id="78" presetID="23" presetClass="entr" presetSubtype="272" fill="hold" nodeType="withEffect">
                                  <p:stCondLst>
                                    <p:cond delay="0"/>
                                  </p:stCondLst>
                                  <p:childTnLst>
                                    <p:set>
                                      <p:cBhvr>
                                        <p:cTn id="79" dur="1" fill="hold">
                                          <p:stCondLst>
                                            <p:cond delay="0"/>
                                          </p:stCondLst>
                                        </p:cTn>
                                        <p:tgtEl>
                                          <p:spTgt spid="1026"/>
                                        </p:tgtEl>
                                        <p:attrNameLst>
                                          <p:attrName>style.visibility</p:attrName>
                                        </p:attrNameLst>
                                      </p:cBhvr>
                                      <p:to>
                                        <p:strVal val="visible"/>
                                      </p:to>
                                    </p:set>
                                    <p:anim calcmode="lin" valueType="num">
                                      <p:cBhvr>
                                        <p:cTn id="80" dur="3000" fill="hold"/>
                                        <p:tgtEl>
                                          <p:spTgt spid="1026"/>
                                        </p:tgtEl>
                                        <p:attrNameLst>
                                          <p:attrName>ppt_w</p:attrName>
                                        </p:attrNameLst>
                                      </p:cBhvr>
                                      <p:tavLst>
                                        <p:tav tm="0">
                                          <p:val>
                                            <p:strVal val="2/3*#ppt_w"/>
                                          </p:val>
                                        </p:tav>
                                        <p:tav tm="100000">
                                          <p:val>
                                            <p:strVal val="#ppt_w"/>
                                          </p:val>
                                        </p:tav>
                                      </p:tavLst>
                                    </p:anim>
                                    <p:anim calcmode="lin" valueType="num">
                                      <p:cBhvr>
                                        <p:cTn id="81" dur="3000" fill="hold"/>
                                        <p:tgtEl>
                                          <p:spTgt spid="1026"/>
                                        </p:tgtEl>
                                        <p:attrNameLst>
                                          <p:attrName>ppt_h</p:attrName>
                                        </p:attrNameLst>
                                      </p:cBhvr>
                                      <p:tavLst>
                                        <p:tav tm="0">
                                          <p:val>
                                            <p:strVal val="2/3*#ppt_h"/>
                                          </p:val>
                                        </p:tav>
                                        <p:tav tm="100000">
                                          <p:val>
                                            <p:strVal val="#ppt_h"/>
                                          </p:val>
                                        </p:tav>
                                      </p:tavLst>
                                    </p:anim>
                                  </p:childTnLst>
                                </p:cTn>
                              </p:par>
                              <p:par>
                                <p:cTn id="82" presetID="4" presetClass="entr" presetSubtype="32" fill="hold" nodeType="withEffect">
                                  <p:stCondLst>
                                    <p:cond delay="0"/>
                                  </p:stCondLst>
                                  <p:childTnLst>
                                    <p:set>
                                      <p:cBhvr>
                                        <p:cTn id="83" dur="1" fill="hold">
                                          <p:stCondLst>
                                            <p:cond delay="0"/>
                                          </p:stCondLst>
                                        </p:cTn>
                                        <p:tgtEl>
                                          <p:spTgt spid="1026"/>
                                        </p:tgtEl>
                                        <p:attrNameLst>
                                          <p:attrName>style.visibility</p:attrName>
                                        </p:attrNameLst>
                                      </p:cBhvr>
                                      <p:to>
                                        <p:strVal val="visible"/>
                                      </p:to>
                                    </p:set>
                                    <p:animEffect transition="in" filter="box(out)">
                                      <p:cBhvr>
                                        <p:cTn id="84" dur="3000"/>
                                        <p:tgtEl>
                                          <p:spTgt spid="1026"/>
                                        </p:tgtEl>
                                      </p:cBhvr>
                                    </p:animEffect>
                                  </p:childTnLst>
                                </p:cTn>
                              </p:par>
                            </p:childTnLst>
                          </p:cTn>
                        </p:par>
                        <p:par>
                          <p:cTn id="85" fill="hold">
                            <p:stCondLst>
                              <p:cond delay="6000"/>
                            </p:stCondLst>
                            <p:childTnLst>
                              <p:par>
                                <p:cTn id="86" presetID="31" presetClass="entr" presetSubtype="0" fill="hold" nodeType="afterEffect">
                                  <p:stCondLst>
                                    <p:cond delay="0"/>
                                  </p:stCondLst>
                                  <p:iterate type="lt">
                                    <p:tmPct val="5000"/>
                                  </p:iterate>
                                  <p:childTnLst>
                                    <p:set>
                                      <p:cBhvr>
                                        <p:cTn id="87" dur="1" fill="hold">
                                          <p:stCondLst>
                                            <p:cond delay="0"/>
                                          </p:stCondLst>
                                        </p:cTn>
                                        <p:tgtEl>
                                          <p:spTgt spid="116738"/>
                                        </p:tgtEl>
                                        <p:attrNameLst>
                                          <p:attrName>style.visibility</p:attrName>
                                        </p:attrNameLst>
                                      </p:cBhvr>
                                      <p:to>
                                        <p:strVal val="visible"/>
                                      </p:to>
                                    </p:set>
                                    <p:anim calcmode="lin" valueType="num">
                                      <p:cBhvr>
                                        <p:cTn id="88" dur="2000" fill="hold"/>
                                        <p:tgtEl>
                                          <p:spTgt spid="116738"/>
                                        </p:tgtEl>
                                        <p:attrNameLst>
                                          <p:attrName>ppt_w</p:attrName>
                                        </p:attrNameLst>
                                      </p:cBhvr>
                                      <p:tavLst>
                                        <p:tav tm="0">
                                          <p:val>
                                            <p:fltVal val="0"/>
                                          </p:val>
                                        </p:tav>
                                        <p:tav tm="100000">
                                          <p:val>
                                            <p:strVal val="#ppt_w"/>
                                          </p:val>
                                        </p:tav>
                                      </p:tavLst>
                                    </p:anim>
                                    <p:anim calcmode="lin" valueType="num">
                                      <p:cBhvr>
                                        <p:cTn id="89" dur="2000" fill="hold"/>
                                        <p:tgtEl>
                                          <p:spTgt spid="116738"/>
                                        </p:tgtEl>
                                        <p:attrNameLst>
                                          <p:attrName>ppt_h</p:attrName>
                                        </p:attrNameLst>
                                      </p:cBhvr>
                                      <p:tavLst>
                                        <p:tav tm="0">
                                          <p:val>
                                            <p:fltVal val="0"/>
                                          </p:val>
                                        </p:tav>
                                        <p:tav tm="100000">
                                          <p:val>
                                            <p:strVal val="#ppt_h"/>
                                          </p:val>
                                        </p:tav>
                                      </p:tavLst>
                                    </p:anim>
                                    <p:anim calcmode="lin" valueType="num">
                                      <p:cBhvr>
                                        <p:cTn id="90" dur="2000" fill="hold"/>
                                        <p:tgtEl>
                                          <p:spTgt spid="116738"/>
                                        </p:tgtEl>
                                        <p:attrNameLst>
                                          <p:attrName>style.rotation</p:attrName>
                                        </p:attrNameLst>
                                      </p:cBhvr>
                                      <p:tavLst>
                                        <p:tav tm="0">
                                          <p:val>
                                            <p:fltVal val="90"/>
                                          </p:val>
                                        </p:tav>
                                        <p:tav tm="100000">
                                          <p:val>
                                            <p:fltVal val="0"/>
                                          </p:val>
                                        </p:tav>
                                      </p:tavLst>
                                    </p:anim>
                                    <p:animEffect transition="in" filter="fade">
                                      <p:cBhvr>
                                        <p:cTn id="91" dur="2000"/>
                                        <p:tgtEl>
                                          <p:spTgt spid="116738"/>
                                        </p:tgtEl>
                                      </p:cBhvr>
                                    </p:animEffect>
                                  </p:childTnLst>
                                </p:cTn>
                              </p:par>
                            </p:childTnLst>
                          </p:cTn>
                        </p:par>
                        <p:par>
                          <p:cTn id="92" fill="hold">
                            <p:stCondLst>
                              <p:cond delay="8000"/>
                            </p:stCondLst>
                            <p:childTnLst>
                              <p:par>
                                <p:cTn id="93" presetID="31" presetClass="entr" presetSubtype="0" fill="hold" nodeType="afterEffect">
                                  <p:stCondLst>
                                    <p:cond delay="0"/>
                                  </p:stCondLst>
                                  <p:iterate type="lt">
                                    <p:tmPct val="5000"/>
                                  </p:iterate>
                                  <p:childTnLst>
                                    <p:set>
                                      <p:cBhvr>
                                        <p:cTn id="94" dur="1" fill="hold">
                                          <p:stCondLst>
                                            <p:cond delay="0"/>
                                          </p:stCondLst>
                                        </p:cTn>
                                        <p:tgtEl>
                                          <p:spTgt spid="3"/>
                                        </p:tgtEl>
                                        <p:attrNameLst>
                                          <p:attrName>style.visibility</p:attrName>
                                        </p:attrNameLst>
                                      </p:cBhvr>
                                      <p:to>
                                        <p:strVal val="visible"/>
                                      </p:to>
                                    </p:set>
                                    <p:anim calcmode="lin" valueType="num">
                                      <p:cBhvr>
                                        <p:cTn id="95" dur="2000" fill="hold"/>
                                        <p:tgtEl>
                                          <p:spTgt spid="3"/>
                                        </p:tgtEl>
                                        <p:attrNameLst>
                                          <p:attrName>ppt_w</p:attrName>
                                        </p:attrNameLst>
                                      </p:cBhvr>
                                      <p:tavLst>
                                        <p:tav tm="0">
                                          <p:val>
                                            <p:fltVal val="0"/>
                                          </p:val>
                                        </p:tav>
                                        <p:tav tm="100000">
                                          <p:val>
                                            <p:strVal val="#ppt_w"/>
                                          </p:val>
                                        </p:tav>
                                      </p:tavLst>
                                    </p:anim>
                                    <p:anim calcmode="lin" valueType="num">
                                      <p:cBhvr>
                                        <p:cTn id="96" dur="2000" fill="hold"/>
                                        <p:tgtEl>
                                          <p:spTgt spid="3"/>
                                        </p:tgtEl>
                                        <p:attrNameLst>
                                          <p:attrName>ppt_h</p:attrName>
                                        </p:attrNameLst>
                                      </p:cBhvr>
                                      <p:tavLst>
                                        <p:tav tm="0">
                                          <p:val>
                                            <p:fltVal val="0"/>
                                          </p:val>
                                        </p:tav>
                                        <p:tav tm="100000">
                                          <p:val>
                                            <p:strVal val="#ppt_h"/>
                                          </p:val>
                                        </p:tav>
                                      </p:tavLst>
                                    </p:anim>
                                    <p:anim calcmode="lin" valueType="num">
                                      <p:cBhvr>
                                        <p:cTn id="97" dur="2000" fill="hold"/>
                                        <p:tgtEl>
                                          <p:spTgt spid="3"/>
                                        </p:tgtEl>
                                        <p:attrNameLst>
                                          <p:attrName>style.rotation</p:attrName>
                                        </p:attrNameLst>
                                      </p:cBhvr>
                                      <p:tavLst>
                                        <p:tav tm="0">
                                          <p:val>
                                            <p:fltVal val="90"/>
                                          </p:val>
                                        </p:tav>
                                        <p:tav tm="100000">
                                          <p:val>
                                            <p:fltVal val="0"/>
                                          </p:val>
                                        </p:tav>
                                      </p:tavLst>
                                    </p:anim>
                                    <p:animEffect transition="in" filter="fade">
                                      <p:cBhvr>
                                        <p:cTn id="98" dur="2000"/>
                                        <p:tgtEl>
                                          <p:spTgt spid="3"/>
                                        </p:tgtEl>
                                      </p:cBhvr>
                                    </p:animEffect>
                                  </p:childTnLst>
                                </p:cTn>
                              </p:par>
                            </p:childTnLst>
                          </p:cTn>
                        </p:par>
                        <p:par>
                          <p:cTn id="99" fill="hold">
                            <p:stCondLst>
                              <p:cond delay="10000"/>
                            </p:stCondLst>
                            <p:childTnLst>
                              <p:par>
                                <p:cTn id="100" presetID="31" presetClass="entr" presetSubtype="0" fill="hold" nodeType="afterEffect">
                                  <p:stCondLst>
                                    <p:cond delay="0"/>
                                  </p:stCondLst>
                                  <p:iterate type="lt">
                                    <p:tmPct val="5000"/>
                                  </p:iterate>
                                  <p:childTnLst>
                                    <p:set>
                                      <p:cBhvr>
                                        <p:cTn id="101" dur="1" fill="hold">
                                          <p:stCondLst>
                                            <p:cond delay="0"/>
                                          </p:stCondLst>
                                        </p:cTn>
                                        <p:tgtEl>
                                          <p:spTgt spid="4"/>
                                        </p:tgtEl>
                                        <p:attrNameLst>
                                          <p:attrName>style.visibility</p:attrName>
                                        </p:attrNameLst>
                                      </p:cBhvr>
                                      <p:to>
                                        <p:strVal val="visible"/>
                                      </p:to>
                                    </p:set>
                                    <p:anim calcmode="lin" valueType="num">
                                      <p:cBhvr>
                                        <p:cTn id="102" dur="2000" fill="hold"/>
                                        <p:tgtEl>
                                          <p:spTgt spid="4"/>
                                        </p:tgtEl>
                                        <p:attrNameLst>
                                          <p:attrName>ppt_w</p:attrName>
                                        </p:attrNameLst>
                                      </p:cBhvr>
                                      <p:tavLst>
                                        <p:tav tm="0">
                                          <p:val>
                                            <p:fltVal val="0"/>
                                          </p:val>
                                        </p:tav>
                                        <p:tav tm="100000">
                                          <p:val>
                                            <p:strVal val="#ppt_w"/>
                                          </p:val>
                                        </p:tav>
                                      </p:tavLst>
                                    </p:anim>
                                    <p:anim calcmode="lin" valueType="num">
                                      <p:cBhvr>
                                        <p:cTn id="103" dur="2000" fill="hold"/>
                                        <p:tgtEl>
                                          <p:spTgt spid="4"/>
                                        </p:tgtEl>
                                        <p:attrNameLst>
                                          <p:attrName>ppt_h</p:attrName>
                                        </p:attrNameLst>
                                      </p:cBhvr>
                                      <p:tavLst>
                                        <p:tav tm="0">
                                          <p:val>
                                            <p:fltVal val="0"/>
                                          </p:val>
                                        </p:tav>
                                        <p:tav tm="100000">
                                          <p:val>
                                            <p:strVal val="#ppt_h"/>
                                          </p:val>
                                        </p:tav>
                                      </p:tavLst>
                                    </p:anim>
                                    <p:anim calcmode="lin" valueType="num">
                                      <p:cBhvr>
                                        <p:cTn id="104" dur="2000" fill="hold"/>
                                        <p:tgtEl>
                                          <p:spTgt spid="4"/>
                                        </p:tgtEl>
                                        <p:attrNameLst>
                                          <p:attrName>style.rotation</p:attrName>
                                        </p:attrNameLst>
                                      </p:cBhvr>
                                      <p:tavLst>
                                        <p:tav tm="0">
                                          <p:val>
                                            <p:fltVal val="90"/>
                                          </p:val>
                                        </p:tav>
                                        <p:tav tm="100000">
                                          <p:val>
                                            <p:fltVal val="0"/>
                                          </p:val>
                                        </p:tav>
                                      </p:tavLst>
                                    </p:anim>
                                    <p:animEffect transition="in" filter="fade">
                                      <p:cBhvr>
                                        <p:cTn id="105" dur="2000"/>
                                        <p:tgtEl>
                                          <p:spTgt spid="4"/>
                                        </p:tgtEl>
                                      </p:cBhvr>
                                    </p:animEffect>
                                  </p:childTnLst>
                                </p:cTn>
                              </p:par>
                            </p:childTnLst>
                          </p:cTn>
                        </p:par>
                        <p:par>
                          <p:cTn id="106" fill="hold">
                            <p:stCondLst>
                              <p:cond delay="12000"/>
                            </p:stCondLst>
                            <p:childTnLst>
                              <p:par>
                                <p:cTn id="107" presetID="31" presetClass="entr" presetSubtype="0" fill="hold" nodeType="afterEffect">
                                  <p:stCondLst>
                                    <p:cond delay="0"/>
                                  </p:stCondLst>
                                  <p:iterate type="lt">
                                    <p:tmPct val="5000"/>
                                  </p:iterate>
                                  <p:childTnLst>
                                    <p:set>
                                      <p:cBhvr>
                                        <p:cTn id="108" dur="1" fill="hold">
                                          <p:stCondLst>
                                            <p:cond delay="0"/>
                                          </p:stCondLst>
                                        </p:cTn>
                                        <p:tgtEl>
                                          <p:spTgt spid="5"/>
                                        </p:tgtEl>
                                        <p:attrNameLst>
                                          <p:attrName>style.visibility</p:attrName>
                                        </p:attrNameLst>
                                      </p:cBhvr>
                                      <p:to>
                                        <p:strVal val="visible"/>
                                      </p:to>
                                    </p:set>
                                    <p:anim calcmode="lin" valueType="num">
                                      <p:cBhvr>
                                        <p:cTn id="109" dur="2000" fill="hold"/>
                                        <p:tgtEl>
                                          <p:spTgt spid="5"/>
                                        </p:tgtEl>
                                        <p:attrNameLst>
                                          <p:attrName>ppt_w</p:attrName>
                                        </p:attrNameLst>
                                      </p:cBhvr>
                                      <p:tavLst>
                                        <p:tav tm="0">
                                          <p:val>
                                            <p:fltVal val="0"/>
                                          </p:val>
                                        </p:tav>
                                        <p:tav tm="100000">
                                          <p:val>
                                            <p:strVal val="#ppt_w"/>
                                          </p:val>
                                        </p:tav>
                                      </p:tavLst>
                                    </p:anim>
                                    <p:anim calcmode="lin" valueType="num">
                                      <p:cBhvr>
                                        <p:cTn id="110" dur="2000" fill="hold"/>
                                        <p:tgtEl>
                                          <p:spTgt spid="5"/>
                                        </p:tgtEl>
                                        <p:attrNameLst>
                                          <p:attrName>ppt_h</p:attrName>
                                        </p:attrNameLst>
                                      </p:cBhvr>
                                      <p:tavLst>
                                        <p:tav tm="0">
                                          <p:val>
                                            <p:fltVal val="0"/>
                                          </p:val>
                                        </p:tav>
                                        <p:tav tm="100000">
                                          <p:val>
                                            <p:strVal val="#ppt_h"/>
                                          </p:val>
                                        </p:tav>
                                      </p:tavLst>
                                    </p:anim>
                                    <p:anim calcmode="lin" valueType="num">
                                      <p:cBhvr>
                                        <p:cTn id="111" dur="2000" fill="hold"/>
                                        <p:tgtEl>
                                          <p:spTgt spid="5"/>
                                        </p:tgtEl>
                                        <p:attrNameLst>
                                          <p:attrName>style.rotation</p:attrName>
                                        </p:attrNameLst>
                                      </p:cBhvr>
                                      <p:tavLst>
                                        <p:tav tm="0">
                                          <p:val>
                                            <p:fltVal val="90"/>
                                          </p:val>
                                        </p:tav>
                                        <p:tav tm="100000">
                                          <p:val>
                                            <p:fltVal val="0"/>
                                          </p:val>
                                        </p:tav>
                                      </p:tavLst>
                                    </p:anim>
                                    <p:animEffect transition="in" filter="fade">
                                      <p:cBhvr>
                                        <p:cTn id="112" dur="2000"/>
                                        <p:tgtEl>
                                          <p:spTgt spid="5"/>
                                        </p:tgtEl>
                                      </p:cBhvr>
                                    </p:animEffect>
                                  </p:childTnLst>
                                </p:cTn>
                              </p:par>
                            </p:childTnLst>
                          </p:cTn>
                        </p:par>
                        <p:par>
                          <p:cTn id="113" fill="hold">
                            <p:stCondLst>
                              <p:cond delay="14000"/>
                            </p:stCondLst>
                            <p:childTnLst>
                              <p:par>
                                <p:cTn id="114" presetID="31" presetClass="entr" presetSubtype="0" fill="hold" nodeType="afterEffect">
                                  <p:stCondLst>
                                    <p:cond delay="0"/>
                                  </p:stCondLst>
                                  <p:iterate type="lt">
                                    <p:tmPct val="5000"/>
                                  </p:iterate>
                                  <p:childTnLst>
                                    <p:set>
                                      <p:cBhvr>
                                        <p:cTn id="115" dur="1" fill="hold">
                                          <p:stCondLst>
                                            <p:cond delay="0"/>
                                          </p:stCondLst>
                                        </p:cTn>
                                        <p:tgtEl>
                                          <p:spTgt spid="6"/>
                                        </p:tgtEl>
                                        <p:attrNameLst>
                                          <p:attrName>style.visibility</p:attrName>
                                        </p:attrNameLst>
                                      </p:cBhvr>
                                      <p:to>
                                        <p:strVal val="visible"/>
                                      </p:to>
                                    </p:set>
                                    <p:anim calcmode="lin" valueType="num">
                                      <p:cBhvr>
                                        <p:cTn id="116" dur="2000" fill="hold"/>
                                        <p:tgtEl>
                                          <p:spTgt spid="6"/>
                                        </p:tgtEl>
                                        <p:attrNameLst>
                                          <p:attrName>ppt_w</p:attrName>
                                        </p:attrNameLst>
                                      </p:cBhvr>
                                      <p:tavLst>
                                        <p:tav tm="0">
                                          <p:val>
                                            <p:fltVal val="0"/>
                                          </p:val>
                                        </p:tav>
                                        <p:tav tm="100000">
                                          <p:val>
                                            <p:strVal val="#ppt_w"/>
                                          </p:val>
                                        </p:tav>
                                      </p:tavLst>
                                    </p:anim>
                                    <p:anim calcmode="lin" valueType="num">
                                      <p:cBhvr>
                                        <p:cTn id="117" dur="2000" fill="hold"/>
                                        <p:tgtEl>
                                          <p:spTgt spid="6"/>
                                        </p:tgtEl>
                                        <p:attrNameLst>
                                          <p:attrName>ppt_h</p:attrName>
                                        </p:attrNameLst>
                                      </p:cBhvr>
                                      <p:tavLst>
                                        <p:tav tm="0">
                                          <p:val>
                                            <p:fltVal val="0"/>
                                          </p:val>
                                        </p:tav>
                                        <p:tav tm="100000">
                                          <p:val>
                                            <p:strVal val="#ppt_h"/>
                                          </p:val>
                                        </p:tav>
                                      </p:tavLst>
                                    </p:anim>
                                    <p:anim calcmode="lin" valueType="num">
                                      <p:cBhvr>
                                        <p:cTn id="118" dur="2000" fill="hold"/>
                                        <p:tgtEl>
                                          <p:spTgt spid="6"/>
                                        </p:tgtEl>
                                        <p:attrNameLst>
                                          <p:attrName>style.rotation</p:attrName>
                                        </p:attrNameLst>
                                      </p:cBhvr>
                                      <p:tavLst>
                                        <p:tav tm="0">
                                          <p:val>
                                            <p:fltVal val="90"/>
                                          </p:val>
                                        </p:tav>
                                        <p:tav tm="100000">
                                          <p:val>
                                            <p:fltVal val="0"/>
                                          </p:val>
                                        </p:tav>
                                      </p:tavLst>
                                    </p:anim>
                                    <p:animEffect transition="in" filter="fade">
                                      <p:cBhvr>
                                        <p:cTn id="119" dur="2000"/>
                                        <p:tgtEl>
                                          <p:spTgt spid="6"/>
                                        </p:tgtEl>
                                      </p:cBhvr>
                                    </p:animEffect>
                                  </p:childTnLst>
                                </p:cTn>
                              </p:par>
                            </p:childTnLst>
                          </p:cTn>
                        </p:par>
                        <p:par>
                          <p:cTn id="120" fill="hold">
                            <p:stCondLst>
                              <p:cond delay="16000"/>
                            </p:stCondLst>
                            <p:childTnLst>
                              <p:par>
                                <p:cTn id="121" presetID="31" presetClass="entr" presetSubtype="0" fill="hold" nodeType="afterEffect">
                                  <p:stCondLst>
                                    <p:cond delay="0"/>
                                  </p:stCondLst>
                                  <p:iterate type="lt">
                                    <p:tmPct val="5000"/>
                                  </p:iterate>
                                  <p:childTnLst>
                                    <p:set>
                                      <p:cBhvr>
                                        <p:cTn id="122" dur="1" fill="hold">
                                          <p:stCondLst>
                                            <p:cond delay="0"/>
                                          </p:stCondLst>
                                        </p:cTn>
                                        <p:tgtEl>
                                          <p:spTgt spid="116748"/>
                                        </p:tgtEl>
                                        <p:attrNameLst>
                                          <p:attrName>style.visibility</p:attrName>
                                        </p:attrNameLst>
                                      </p:cBhvr>
                                      <p:to>
                                        <p:strVal val="visible"/>
                                      </p:to>
                                    </p:set>
                                    <p:anim calcmode="lin" valueType="num">
                                      <p:cBhvr>
                                        <p:cTn id="123" dur="2000" fill="hold"/>
                                        <p:tgtEl>
                                          <p:spTgt spid="116748"/>
                                        </p:tgtEl>
                                        <p:attrNameLst>
                                          <p:attrName>ppt_w</p:attrName>
                                        </p:attrNameLst>
                                      </p:cBhvr>
                                      <p:tavLst>
                                        <p:tav tm="0">
                                          <p:val>
                                            <p:fltVal val="0"/>
                                          </p:val>
                                        </p:tav>
                                        <p:tav tm="100000">
                                          <p:val>
                                            <p:strVal val="#ppt_w"/>
                                          </p:val>
                                        </p:tav>
                                      </p:tavLst>
                                    </p:anim>
                                    <p:anim calcmode="lin" valueType="num">
                                      <p:cBhvr>
                                        <p:cTn id="124" dur="2000" fill="hold"/>
                                        <p:tgtEl>
                                          <p:spTgt spid="116748"/>
                                        </p:tgtEl>
                                        <p:attrNameLst>
                                          <p:attrName>ppt_h</p:attrName>
                                        </p:attrNameLst>
                                      </p:cBhvr>
                                      <p:tavLst>
                                        <p:tav tm="0">
                                          <p:val>
                                            <p:fltVal val="0"/>
                                          </p:val>
                                        </p:tav>
                                        <p:tav tm="100000">
                                          <p:val>
                                            <p:strVal val="#ppt_h"/>
                                          </p:val>
                                        </p:tav>
                                      </p:tavLst>
                                    </p:anim>
                                    <p:anim calcmode="lin" valueType="num">
                                      <p:cBhvr>
                                        <p:cTn id="125" dur="2000" fill="hold"/>
                                        <p:tgtEl>
                                          <p:spTgt spid="116748"/>
                                        </p:tgtEl>
                                        <p:attrNameLst>
                                          <p:attrName>style.rotation</p:attrName>
                                        </p:attrNameLst>
                                      </p:cBhvr>
                                      <p:tavLst>
                                        <p:tav tm="0">
                                          <p:val>
                                            <p:fltVal val="90"/>
                                          </p:val>
                                        </p:tav>
                                        <p:tav tm="100000">
                                          <p:val>
                                            <p:fltVal val="0"/>
                                          </p:val>
                                        </p:tav>
                                      </p:tavLst>
                                    </p:anim>
                                    <p:animEffect transition="in" filter="fade">
                                      <p:cBhvr>
                                        <p:cTn id="126" dur="2000"/>
                                        <p:tgtEl>
                                          <p:spTgt spid="116748"/>
                                        </p:tgtEl>
                                      </p:cBhvr>
                                    </p:animEffect>
                                  </p:childTnLst>
                                </p:cTn>
                              </p:par>
                            </p:childTnLst>
                          </p:cTn>
                        </p:par>
                        <p:par>
                          <p:cTn id="127" fill="hold">
                            <p:stCondLst>
                              <p:cond delay="18000"/>
                            </p:stCondLst>
                            <p:childTnLst>
                              <p:par>
                                <p:cTn id="128" presetID="31" presetClass="entr" presetSubtype="0" fill="hold" nodeType="afterEffect">
                                  <p:stCondLst>
                                    <p:cond delay="0"/>
                                  </p:stCondLst>
                                  <p:iterate type="lt">
                                    <p:tmPct val="5000"/>
                                  </p:iterate>
                                  <p:childTnLst>
                                    <p:set>
                                      <p:cBhvr>
                                        <p:cTn id="129" dur="1" fill="hold">
                                          <p:stCondLst>
                                            <p:cond delay="0"/>
                                          </p:stCondLst>
                                        </p:cTn>
                                        <p:tgtEl>
                                          <p:spTgt spid="116750"/>
                                        </p:tgtEl>
                                        <p:attrNameLst>
                                          <p:attrName>style.visibility</p:attrName>
                                        </p:attrNameLst>
                                      </p:cBhvr>
                                      <p:to>
                                        <p:strVal val="visible"/>
                                      </p:to>
                                    </p:set>
                                    <p:anim calcmode="lin" valueType="num">
                                      <p:cBhvr>
                                        <p:cTn id="130" dur="2000" fill="hold"/>
                                        <p:tgtEl>
                                          <p:spTgt spid="116750"/>
                                        </p:tgtEl>
                                        <p:attrNameLst>
                                          <p:attrName>ppt_w</p:attrName>
                                        </p:attrNameLst>
                                      </p:cBhvr>
                                      <p:tavLst>
                                        <p:tav tm="0">
                                          <p:val>
                                            <p:fltVal val="0"/>
                                          </p:val>
                                        </p:tav>
                                        <p:tav tm="100000">
                                          <p:val>
                                            <p:strVal val="#ppt_w"/>
                                          </p:val>
                                        </p:tav>
                                      </p:tavLst>
                                    </p:anim>
                                    <p:anim calcmode="lin" valueType="num">
                                      <p:cBhvr>
                                        <p:cTn id="131" dur="2000" fill="hold"/>
                                        <p:tgtEl>
                                          <p:spTgt spid="116750"/>
                                        </p:tgtEl>
                                        <p:attrNameLst>
                                          <p:attrName>ppt_h</p:attrName>
                                        </p:attrNameLst>
                                      </p:cBhvr>
                                      <p:tavLst>
                                        <p:tav tm="0">
                                          <p:val>
                                            <p:fltVal val="0"/>
                                          </p:val>
                                        </p:tav>
                                        <p:tav tm="100000">
                                          <p:val>
                                            <p:strVal val="#ppt_h"/>
                                          </p:val>
                                        </p:tav>
                                      </p:tavLst>
                                    </p:anim>
                                    <p:anim calcmode="lin" valueType="num">
                                      <p:cBhvr>
                                        <p:cTn id="132" dur="2000" fill="hold"/>
                                        <p:tgtEl>
                                          <p:spTgt spid="116750"/>
                                        </p:tgtEl>
                                        <p:attrNameLst>
                                          <p:attrName>style.rotation</p:attrName>
                                        </p:attrNameLst>
                                      </p:cBhvr>
                                      <p:tavLst>
                                        <p:tav tm="0">
                                          <p:val>
                                            <p:fltVal val="90"/>
                                          </p:val>
                                        </p:tav>
                                        <p:tav tm="100000">
                                          <p:val>
                                            <p:fltVal val="0"/>
                                          </p:val>
                                        </p:tav>
                                      </p:tavLst>
                                    </p:anim>
                                    <p:animEffect transition="in" filter="fade">
                                      <p:cBhvr>
                                        <p:cTn id="133" dur="2000"/>
                                        <p:tgtEl>
                                          <p:spTgt spid="116750"/>
                                        </p:tgtEl>
                                      </p:cBhvr>
                                    </p:animEffect>
                                  </p:childTnLst>
                                </p:cTn>
                              </p:par>
                            </p:childTnLst>
                          </p:cTn>
                        </p:par>
                        <p:par>
                          <p:cTn id="134" fill="hold">
                            <p:stCondLst>
                              <p:cond delay="20000"/>
                            </p:stCondLst>
                            <p:childTnLst>
                              <p:par>
                                <p:cTn id="135" presetID="55" presetClass="entr" presetSubtype="0" fill="hold" nodeType="afterEffect">
                                  <p:stCondLst>
                                    <p:cond delay="0"/>
                                  </p:stCondLst>
                                  <p:childTnLst>
                                    <p:set>
                                      <p:cBhvr>
                                        <p:cTn id="136" dur="1" fill="hold">
                                          <p:stCondLst>
                                            <p:cond delay="0"/>
                                          </p:stCondLst>
                                        </p:cTn>
                                        <p:tgtEl>
                                          <p:spTgt spid="116754"/>
                                        </p:tgtEl>
                                        <p:attrNameLst>
                                          <p:attrName>style.visibility</p:attrName>
                                        </p:attrNameLst>
                                      </p:cBhvr>
                                      <p:to>
                                        <p:strVal val="visible"/>
                                      </p:to>
                                    </p:set>
                                    <p:anim calcmode="lin" valueType="num">
                                      <p:cBhvr>
                                        <p:cTn id="137" dur="2000" fill="hold"/>
                                        <p:tgtEl>
                                          <p:spTgt spid="116754"/>
                                        </p:tgtEl>
                                        <p:attrNameLst>
                                          <p:attrName>ppt_w</p:attrName>
                                        </p:attrNameLst>
                                      </p:cBhvr>
                                      <p:tavLst>
                                        <p:tav tm="0">
                                          <p:val>
                                            <p:strVal val="#ppt_w*0.70"/>
                                          </p:val>
                                        </p:tav>
                                        <p:tav tm="100000">
                                          <p:val>
                                            <p:strVal val="#ppt_w"/>
                                          </p:val>
                                        </p:tav>
                                      </p:tavLst>
                                    </p:anim>
                                    <p:anim calcmode="lin" valueType="num">
                                      <p:cBhvr>
                                        <p:cTn id="138" dur="2000" fill="hold"/>
                                        <p:tgtEl>
                                          <p:spTgt spid="116754"/>
                                        </p:tgtEl>
                                        <p:attrNameLst>
                                          <p:attrName>ppt_h</p:attrName>
                                        </p:attrNameLst>
                                      </p:cBhvr>
                                      <p:tavLst>
                                        <p:tav tm="0">
                                          <p:val>
                                            <p:strVal val="#ppt_h"/>
                                          </p:val>
                                        </p:tav>
                                        <p:tav tm="100000">
                                          <p:val>
                                            <p:strVal val="#ppt_h"/>
                                          </p:val>
                                        </p:tav>
                                      </p:tavLst>
                                    </p:anim>
                                    <p:animEffect transition="in" filter="fade">
                                      <p:cBhvr>
                                        <p:cTn id="139" dur="2000"/>
                                        <p:tgtEl>
                                          <p:spTgt spid="1167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1" animBg="1"/>
      <p:bldP spid="11" grpId="2" animBg="1"/>
      <p:bldP spid="11" grpId="3" animBg="1"/>
      <p:bldP spid="11" grpId="4" animBg="1"/>
      <p:bldP spid="12" grpId="1" animBg="1"/>
      <p:bldP spid="12" grpId="2" animBg="1"/>
      <p:bldP spid="12" grpId="3" animBg="1"/>
      <p:bldP spid="12" grpId="4" animBg="1"/>
      <p:bldP spid="13" grpId="1" animBg="1"/>
      <p:bldP spid="13" grpId="2" animBg="1"/>
      <p:bldP spid="13" grpId="3" animBg="1"/>
      <p:bldP spid="13" grpId="4" animBg="1"/>
      <p:bldP spid="14" grpId="1" animBg="1"/>
      <p:bldP spid="14" grpId="2" animBg="1"/>
      <p:bldP spid="14" grpId="3" animBg="1"/>
      <p:bldP spid="14"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dàlmata  MEDIANO 22 A 25 KILOS  CROACIA.jpg"/>
          <p:cNvPicPr>
            <a:picLocks noChangeAspect="1"/>
          </p:cNvPicPr>
          <p:nvPr/>
        </p:nvPicPr>
        <p:blipFill>
          <a:blip r:embed="rId2"/>
          <a:stretch>
            <a:fillRect/>
          </a:stretch>
        </p:blipFill>
        <p:spPr>
          <a:xfrm>
            <a:off x="5945" y="0"/>
            <a:ext cx="9132109" cy="6858000"/>
          </a:xfrm>
          <a:prstGeom prst="rect">
            <a:avLst/>
          </a:prstGeom>
        </p:spPr>
      </p:pic>
      <p:sp>
        <p:nvSpPr>
          <p:cNvPr id="8" name="7 CuadroTexto"/>
          <p:cNvSpPr txBox="1"/>
          <p:nvPr/>
        </p:nvSpPr>
        <p:spPr>
          <a:xfrm>
            <a:off x="5143504" y="571480"/>
            <a:ext cx="3369833"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DALMATA</a:t>
            </a:r>
            <a:endParaRPr lang="es-E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6" name="5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14348" y="5572140"/>
            <a:ext cx="2555508"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DALMATA</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1000100" y="571480"/>
            <a:ext cx="4429156" cy="2831544"/>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b="1" dirty="0" smtClean="0">
                <a:ln w="50800"/>
                <a:solidFill>
                  <a:schemeClr val="bg1">
                    <a:shade val="50000"/>
                  </a:schemeClr>
                </a:solidFill>
              </a:rPr>
              <a:t/>
            </a:r>
            <a:br>
              <a:rPr lang="es-ES" b="1" dirty="0" smtClean="0">
                <a:ln w="50800"/>
                <a:solidFill>
                  <a:schemeClr val="bg1">
                    <a:shade val="50000"/>
                  </a:schemeClr>
                </a:solidFill>
              </a:rPr>
            </a:br>
            <a:r>
              <a:rPr lang="es-ES" sz="2000" b="1" dirty="0" smtClean="0">
                <a:ln w="50800"/>
                <a:solidFill>
                  <a:schemeClr val="bg1">
                    <a:shade val="50000"/>
                  </a:schemeClr>
                </a:solidFill>
                <a:latin typeface="Agency FB" pitchFamily="34" charset="0"/>
              </a:rPr>
              <a:t>Este es un perro bien equilibrado, distintivamente moteado, fuerte, musculoso y activo. De perfil simétrico, libre de tosquedad y pesadez de movimiento, como perro antiguo de coche es capaz de gran resistencia y buena velocidad. </a:t>
            </a:r>
          </a:p>
          <a:p>
            <a:r>
              <a:rPr lang="es-ES" sz="2000" b="1" dirty="0" smtClean="0">
                <a:ln w="50800"/>
                <a:solidFill>
                  <a:schemeClr val="bg1">
                    <a:shade val="50000"/>
                  </a:schemeClr>
                </a:solidFill>
                <a:latin typeface="Agency FB" pitchFamily="34" charset="0"/>
              </a:rPr>
              <a:t>Sociable y amistoso, nunca tímido ni reservado, libre de nerviosismo y agresividad.</a:t>
            </a:r>
            <a:endParaRPr lang="es-ES" sz="2000" b="1" dirty="0">
              <a:ln w="50800"/>
              <a:solidFill>
                <a:schemeClr val="bg1">
                  <a:shade val="50000"/>
                </a:schemeClr>
              </a:solidFill>
              <a:latin typeface="Agency FB" pitchFamily="34" charset="0"/>
            </a:endParaRPr>
          </a:p>
        </p:txBody>
      </p:sp>
      <p:sp>
        <p:nvSpPr>
          <p:cNvPr id="11" name="10 CuadroTexto"/>
          <p:cNvSpPr txBox="1"/>
          <p:nvPr/>
        </p:nvSpPr>
        <p:spPr>
          <a:xfrm>
            <a:off x="4000496" y="3500438"/>
            <a:ext cx="4112023" cy="2000548"/>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000" b="1" dirty="0" smtClean="0">
                <a:ln w="50800"/>
                <a:solidFill>
                  <a:schemeClr val="bg1">
                    <a:shade val="50000"/>
                  </a:schemeClr>
                </a:solidFill>
                <a:latin typeface="Agency FB" pitchFamily="34" charset="0"/>
              </a:rPr>
              <a:t/>
            </a:r>
            <a:br>
              <a:rPr lang="es-ES" sz="2000" b="1" dirty="0" smtClean="0">
                <a:ln w="50800"/>
                <a:solidFill>
                  <a:schemeClr val="bg1">
                    <a:shade val="50000"/>
                  </a:schemeClr>
                </a:solidFill>
                <a:latin typeface="Agency FB" pitchFamily="34" charset="0"/>
              </a:rPr>
            </a:br>
            <a:r>
              <a:rPr lang="es-ES" sz="2000" b="1" dirty="0" smtClean="0">
                <a:ln w="50800"/>
                <a:solidFill>
                  <a:schemeClr val="bg1">
                    <a:shade val="50000"/>
                  </a:schemeClr>
                </a:solidFill>
                <a:latin typeface="Agency FB" pitchFamily="34" charset="0"/>
              </a:rPr>
              <a:t/>
            </a:r>
            <a:br>
              <a:rPr lang="es-ES" sz="2000" b="1" dirty="0" smtClean="0">
                <a:ln w="50800"/>
                <a:solidFill>
                  <a:schemeClr val="bg1">
                    <a:shade val="50000"/>
                  </a:schemeClr>
                </a:solidFill>
                <a:latin typeface="Agency FB" pitchFamily="34" charset="0"/>
              </a:rPr>
            </a:br>
            <a:r>
              <a:rPr lang="es-ES" sz="2000" b="1" dirty="0" smtClean="0">
                <a:ln w="50800"/>
                <a:solidFill>
                  <a:schemeClr val="bg1">
                    <a:shade val="50000"/>
                  </a:schemeClr>
                </a:solidFill>
                <a:latin typeface="Agency FB" pitchFamily="34" charset="0"/>
              </a:rPr>
              <a:t>Peso: Machos: aproximadamente: 27 - 32 kg,</a:t>
            </a:r>
            <a:br>
              <a:rPr lang="es-ES" sz="2000" b="1" dirty="0" smtClean="0">
                <a:ln w="50800"/>
                <a:solidFill>
                  <a:schemeClr val="bg1">
                    <a:shade val="50000"/>
                  </a:schemeClr>
                </a:solidFill>
                <a:latin typeface="Agency FB" pitchFamily="34" charset="0"/>
              </a:rPr>
            </a:br>
            <a:r>
              <a:rPr lang="es-ES" sz="2000" b="1" dirty="0" smtClean="0">
                <a:ln w="50800"/>
                <a:solidFill>
                  <a:schemeClr val="bg1">
                    <a:shade val="50000"/>
                  </a:schemeClr>
                </a:solidFill>
                <a:latin typeface="Agency FB" pitchFamily="34" charset="0"/>
              </a:rPr>
              <a:t>         Hembras: aproximadamente: 24 - 29 kg</a:t>
            </a:r>
          </a:p>
          <a:p>
            <a:r>
              <a:rPr lang="es-ES" sz="2400" b="1" dirty="0" smtClean="0">
                <a:solidFill>
                  <a:schemeClr val="bg1"/>
                </a:solidFill>
                <a:latin typeface="Agency FB" pitchFamily="34" charset="0"/>
              </a:rPr>
              <a:t>Origen </a:t>
            </a:r>
            <a:r>
              <a:rPr lang="es-ES" sz="2400" b="1" dirty="0" smtClean="0">
                <a:solidFill>
                  <a:schemeClr val="bg1"/>
                </a:solidFill>
                <a:latin typeface="Agency FB" pitchFamily="34" charset="0"/>
              </a:rPr>
              <a:t>: Croacia</a:t>
            </a:r>
            <a:endParaRPr lang="es-ES" sz="2000" b="1" dirty="0" smtClean="0">
              <a:solidFill>
                <a:schemeClr val="bg1"/>
              </a:solidFill>
              <a:latin typeface="Agency FB" pitchFamily="34" charset="0"/>
            </a:endParaRPr>
          </a:p>
          <a:p>
            <a:endParaRPr lang="es-ES" sz="2000" b="1" dirty="0">
              <a:ln w="50800"/>
              <a:solidFill>
                <a:schemeClr val="bg1">
                  <a:shade val="50000"/>
                </a:schemeClr>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8" fill="hold" grpId="0" nodeType="withEffect">
                                  <p:stCondLst>
                                    <p:cond delay="0"/>
                                  </p:stCondLst>
                                  <p:iterate type="lt">
                                    <p:tmPct val="0"/>
                                  </p:iterate>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3" dur="2000" fill="hold"/>
                                        <p:tgtEl>
                                          <p:spTgt spid="6"/>
                                        </p:tgtEl>
                                        <p:attrNameLst>
                                          <p:attrName>ppt_x</p:attrName>
                                          <p:attrName>ppt_y</p:attrName>
                                        </p:attrNameLst>
                                      </p:cBhvr>
                                    </p:animMotion>
                                  </p:childTnLst>
                                </p:cTn>
                              </p:par>
                            </p:childTnLst>
                          </p:cTn>
                        </p:par>
                        <p:par>
                          <p:cTn id="14" fill="hold">
                            <p:stCondLst>
                              <p:cond delay="3200"/>
                            </p:stCondLst>
                            <p:childTnLst>
                              <p:par>
                                <p:cTn id="15" presetID="17" presetClass="entr" presetSubtype="1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2000" fill="hold"/>
                                        <p:tgtEl>
                                          <p:spTgt spid="10"/>
                                        </p:tgtEl>
                                        <p:attrNameLst>
                                          <p:attrName>ppt_w</p:attrName>
                                        </p:attrNameLst>
                                      </p:cBhvr>
                                      <p:tavLst>
                                        <p:tav tm="0">
                                          <p:val>
                                            <p:fltVal val="0"/>
                                          </p:val>
                                        </p:tav>
                                        <p:tav tm="100000">
                                          <p:val>
                                            <p:strVal val="#ppt_w"/>
                                          </p:val>
                                        </p:tav>
                                      </p:tavLst>
                                    </p:anim>
                                    <p:anim calcmode="lin" valueType="num">
                                      <p:cBhvr>
                                        <p:cTn id="18" dur="2000" fill="hold"/>
                                        <p:tgtEl>
                                          <p:spTgt spid="10"/>
                                        </p:tgtEl>
                                        <p:attrNameLst>
                                          <p:attrName>ppt_h</p:attrName>
                                        </p:attrNameLst>
                                      </p:cBhvr>
                                      <p:tavLst>
                                        <p:tav tm="0">
                                          <p:val>
                                            <p:strVal val="#ppt_h"/>
                                          </p:val>
                                        </p:tav>
                                        <p:tav tm="100000">
                                          <p:val>
                                            <p:strVal val="#ppt_h"/>
                                          </p:val>
                                        </p:tav>
                                      </p:tavLst>
                                    </p:anim>
                                  </p:childTnLst>
                                </p:cTn>
                              </p:par>
                            </p:childTnLst>
                          </p:cTn>
                        </p:par>
                        <p:par>
                          <p:cTn id="19" fill="hold">
                            <p:stCondLst>
                              <p:cond delay="5200"/>
                            </p:stCondLst>
                            <p:childTnLst>
                              <p:par>
                                <p:cTn id="20" presetID="17" presetClass="entr" presetSubtype="1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2000" fill="hold"/>
                                        <p:tgtEl>
                                          <p:spTgt spid="11"/>
                                        </p:tgtEl>
                                        <p:attrNameLst>
                                          <p:attrName>ppt_w</p:attrName>
                                        </p:attrNameLst>
                                      </p:cBhvr>
                                      <p:tavLst>
                                        <p:tav tm="0">
                                          <p:val>
                                            <p:fltVal val="0"/>
                                          </p:val>
                                        </p:tav>
                                        <p:tav tm="100000">
                                          <p:val>
                                            <p:strVal val="#ppt_w"/>
                                          </p:val>
                                        </p:tav>
                                      </p:tavLst>
                                    </p:anim>
                                    <p:anim calcmode="lin" valueType="num">
                                      <p:cBhvr>
                                        <p:cTn id="2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ffenpinscher Tamaño pequeno Peso Entre 4 Kg y 6 Kg Origen Germany.jpg"/>
          <p:cNvPicPr>
            <a:picLocks noChangeAspect="1"/>
          </p:cNvPicPr>
          <p:nvPr/>
        </p:nvPicPr>
        <p:blipFill>
          <a:blip r:embed="rId2"/>
          <a:stretch>
            <a:fillRect/>
          </a:stretch>
        </p:blipFill>
        <p:spPr>
          <a:xfrm>
            <a:off x="0" y="3345"/>
            <a:ext cx="9144000" cy="6851309"/>
          </a:xfrm>
          <a:prstGeom prst="rect">
            <a:avLst/>
          </a:prstGeom>
        </p:spPr>
      </p:pic>
      <p:sp>
        <p:nvSpPr>
          <p:cNvPr id="6" name="5 CuadroTexto"/>
          <p:cNvSpPr txBox="1"/>
          <p:nvPr/>
        </p:nvSpPr>
        <p:spPr>
          <a:xfrm>
            <a:off x="5143504" y="428604"/>
            <a:ext cx="3825086"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AFFENPINSCHER</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357158" y="5929330"/>
            <a:ext cx="3825086"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AFFENPINSCHER</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714348" y="785794"/>
            <a:ext cx="5072098" cy="3077766"/>
          </a:xfrm>
          <a:prstGeom prst="rect">
            <a:avLst/>
          </a:prstGeom>
          <a:noFill/>
        </p:spPr>
        <p:txBody>
          <a:bodyPr wrap="square" rtlCol="0">
            <a:spAutoFit/>
          </a:bodyPr>
          <a:lstStyle/>
          <a:p>
            <a:r>
              <a:rPr lang="es-ES" sz="2000" b="1" dirty="0" smtClean="0">
                <a:solidFill>
                  <a:sysClr val="windowText" lastClr="000000"/>
                </a:solidFill>
                <a:latin typeface="Agency FB" pitchFamily="34" charset="0"/>
              </a:rPr>
              <a:t>El </a:t>
            </a:r>
            <a:r>
              <a:rPr lang="es-ES" sz="2000" b="1" dirty="0" err="1" smtClean="0">
                <a:solidFill>
                  <a:sysClr val="windowText" lastClr="000000"/>
                </a:solidFill>
                <a:latin typeface="Agency FB" pitchFamily="34" charset="0"/>
              </a:rPr>
              <a:t>Affenpinscher</a:t>
            </a:r>
            <a:r>
              <a:rPr lang="es-ES" sz="2000" b="1" dirty="0" smtClean="0">
                <a:solidFill>
                  <a:sysClr val="windowText" lastClr="000000"/>
                </a:solidFill>
                <a:latin typeface="Agency FB" pitchFamily="34" charset="0"/>
              </a:rPr>
              <a:t> es pequeño, compacto y de pelo áspero, con aspecto de mono en la cara. Intrépido, vigilante, obstinado, fiel, a veces con un carácter efervescente. Es del todo un agradable perro para la familia. El pelo del cuerpo debe ser duro y apretado, como rayos. </a:t>
            </a:r>
          </a:p>
          <a:p>
            <a:endParaRPr lang="es-ES" sz="2000" b="1" dirty="0" smtClean="0">
              <a:solidFill>
                <a:sysClr val="windowText" lastClr="000000"/>
              </a:solidFill>
              <a:latin typeface="Agency FB" pitchFamily="34" charset="0"/>
            </a:endParaRPr>
          </a:p>
          <a:p>
            <a:r>
              <a:rPr lang="es-ES" b="1" dirty="0" smtClean="0">
                <a:solidFill>
                  <a:sysClr val="windowText" lastClr="000000"/>
                </a:solidFill>
                <a:latin typeface="Agency FB" pitchFamily="34" charset="0"/>
              </a:rPr>
              <a:t/>
            </a:r>
            <a:br>
              <a:rPr lang="es-ES" b="1" dirty="0" smtClean="0">
                <a:solidFill>
                  <a:sysClr val="windowText" lastClr="000000"/>
                </a:solidFill>
                <a:latin typeface="Agency FB" pitchFamily="34" charset="0"/>
              </a:rPr>
            </a:br>
            <a:r>
              <a:rPr lang="es-ES" b="1" dirty="0" smtClean="0">
                <a:solidFill>
                  <a:sysClr val="windowText" lastClr="000000"/>
                </a:solidFill>
                <a:latin typeface="Agency FB" pitchFamily="34" charset="0"/>
              </a:rPr>
              <a:t/>
            </a:r>
            <a:br>
              <a:rPr lang="es-ES" b="1" dirty="0" smtClean="0">
                <a:solidFill>
                  <a:sysClr val="windowText" lastClr="000000"/>
                </a:solidFill>
                <a:latin typeface="Agency FB" pitchFamily="34" charset="0"/>
              </a:rPr>
            </a:br>
            <a:endParaRPr lang="es-ES" b="1" dirty="0">
              <a:solidFill>
                <a:sysClr val="windowText" lastClr="000000"/>
              </a:solidFill>
              <a:latin typeface="Agency FB" pitchFamily="34" charset="0"/>
            </a:endParaRPr>
          </a:p>
        </p:txBody>
      </p:sp>
      <p:sp>
        <p:nvSpPr>
          <p:cNvPr id="11" name="10 CuadroTexto"/>
          <p:cNvSpPr txBox="1"/>
          <p:nvPr/>
        </p:nvSpPr>
        <p:spPr>
          <a:xfrm>
            <a:off x="3786182" y="2857496"/>
            <a:ext cx="4500594" cy="1938992"/>
          </a:xfrm>
          <a:prstGeom prst="rect">
            <a:avLst/>
          </a:prstGeom>
          <a:noFill/>
        </p:spPr>
        <p:txBody>
          <a:bodyPr wrap="square" rtlCol="0">
            <a:spAutoFit/>
          </a:bodyPr>
          <a:lstStyle/>
          <a:p>
            <a:r>
              <a:rPr lang="es-ES" sz="2000" b="1" dirty="0" smtClean="0">
                <a:solidFill>
                  <a:sysClr val="windowText" lastClr="000000"/>
                </a:solidFill>
                <a:latin typeface="Agency FB" pitchFamily="34" charset="0"/>
              </a:rPr>
              <a:t> La cabeza presenta un adorno típico en forma de cejas tupidas como rayos que envuelven a los ojos formando una corona, la barba imponente, el copete en la cabeza y el pelo en las mejillas. El pelo de la cabeza debe ser en lo posible duro, lacio y de implantación perpendicular a la piel</a:t>
            </a:r>
            <a:endParaRPr lang="es-ES" sz="2000" dirty="0"/>
          </a:p>
        </p:txBody>
      </p:sp>
      <p:sp>
        <p:nvSpPr>
          <p:cNvPr id="12" name="11 CuadroTexto"/>
          <p:cNvSpPr txBox="1"/>
          <p:nvPr/>
        </p:nvSpPr>
        <p:spPr>
          <a:xfrm>
            <a:off x="3857620" y="4929198"/>
            <a:ext cx="4643470" cy="1292662"/>
          </a:xfrm>
          <a:prstGeom prst="rect">
            <a:avLst/>
          </a:prstGeom>
          <a:noFill/>
        </p:spPr>
        <p:txBody>
          <a:bodyPr wrap="square" rtlCol="0">
            <a:spAutoFit/>
          </a:bodyPr>
          <a:lstStyle/>
          <a:p>
            <a:r>
              <a:rPr lang="es-ES" b="1" dirty="0" smtClean="0">
                <a:solidFill>
                  <a:schemeClr val="bg1"/>
                </a:solidFill>
                <a:latin typeface="Agency FB" pitchFamily="34" charset="0"/>
              </a:rPr>
              <a:t>PESO</a:t>
            </a:r>
            <a:br>
              <a:rPr lang="es-ES" b="1" dirty="0" smtClean="0">
                <a:solidFill>
                  <a:schemeClr val="bg1"/>
                </a:solidFill>
                <a:latin typeface="Agency FB" pitchFamily="34" charset="0"/>
              </a:rPr>
            </a:br>
            <a:r>
              <a:rPr lang="es-ES" b="1" dirty="0" smtClean="0">
                <a:solidFill>
                  <a:schemeClr val="bg1"/>
                </a:solidFill>
                <a:latin typeface="Agency FB" pitchFamily="34" charset="0"/>
              </a:rPr>
              <a:t>Peso: Machos y hembras: De 4 hasta 6 kg.</a:t>
            </a:r>
          </a:p>
          <a:p>
            <a:r>
              <a:rPr lang="es-ES" sz="2400" b="1" dirty="0" smtClean="0">
                <a:solidFill>
                  <a:schemeClr val="bg1"/>
                </a:solidFill>
                <a:latin typeface="Agency FB" pitchFamily="34" charset="0"/>
              </a:rPr>
              <a:t>Origen :  Alemania</a:t>
            </a:r>
            <a:endParaRPr lang="es-ES" b="1" dirty="0" smtClean="0">
              <a:solidFill>
                <a:schemeClr val="bg1"/>
              </a:solidFill>
              <a:latin typeface="Agency FB" pitchFamily="34" charset="0"/>
            </a:endParaRPr>
          </a:p>
          <a:p>
            <a:endParaRPr lang="es-ES" b="1" dirty="0">
              <a:solidFill>
                <a:schemeClr val="bg1"/>
              </a:solidFill>
              <a:latin typeface="Agency FB" pitchFamily="34" charset="0"/>
            </a:endParaRPr>
          </a:p>
        </p:txBody>
      </p:sp>
      <p:sp>
        <p:nvSpPr>
          <p:cNvPr id="13" name="12 CuadroTexto"/>
          <p:cNvSpPr txBox="1"/>
          <p:nvPr/>
        </p:nvSpPr>
        <p:spPr>
          <a:xfrm>
            <a:off x="5572132" y="5857892"/>
            <a:ext cx="184731" cy="369332"/>
          </a:xfrm>
          <a:prstGeom prst="rect">
            <a:avLst/>
          </a:prstGeom>
          <a:noFill/>
        </p:spPr>
        <p:txBody>
          <a:bodyPr wrap="none" rtlCol="0">
            <a:spAutoFit/>
          </a:bodyPr>
          <a:lstStyle/>
          <a:p>
            <a:endParaRPr lang="es-ES" dirty="0"/>
          </a:p>
        </p:txBody>
      </p:sp>
      <p:sp>
        <p:nvSpPr>
          <p:cNvPr id="14" name="13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84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par>
                          <p:cTn id="30" fill="hold">
                            <p:stCondLst>
                              <p:cond delay="10400"/>
                            </p:stCondLst>
                            <p:childTnLst>
                              <p:par>
                                <p:cTn id="31" presetID="17" presetClass="entr" presetSubtype="10" fill="hold" grpId="0" nodeType="afterEffect" nodePh="1">
                                  <p:stCondLst>
                                    <p:cond delay="0"/>
                                  </p:stCondLst>
                                  <p:endCondLst>
                                    <p:cond evt="begin" delay="0">
                                      <p:tn val="31"/>
                                    </p:cond>
                                  </p:endCondLst>
                                  <p:childTnLst>
                                    <p:set>
                                      <p:cBhvr>
                                        <p:cTn id="32" dur="1" fill="hold">
                                          <p:stCondLst>
                                            <p:cond delay="0"/>
                                          </p:stCondLst>
                                        </p:cTn>
                                        <p:tgtEl>
                                          <p:spTgt spid="13"/>
                                        </p:tgtEl>
                                        <p:attrNameLst>
                                          <p:attrName>style.visibility</p:attrName>
                                        </p:attrNameLst>
                                      </p:cBhvr>
                                      <p:to>
                                        <p:strVal val="visible"/>
                                      </p:to>
                                    </p:set>
                                    <p:anim calcmode="lin" valueType="num">
                                      <p:cBhvr>
                                        <p:cTn id="33" dur="2000" fill="hold"/>
                                        <p:tgtEl>
                                          <p:spTgt spid="13"/>
                                        </p:tgtEl>
                                        <p:attrNameLst>
                                          <p:attrName>ppt_w</p:attrName>
                                        </p:attrNameLst>
                                      </p:cBhvr>
                                      <p:tavLst>
                                        <p:tav tm="0">
                                          <p:val>
                                            <p:fltVal val="0"/>
                                          </p:val>
                                        </p:tav>
                                        <p:tav tm="100000">
                                          <p:val>
                                            <p:strVal val="#ppt_w"/>
                                          </p:val>
                                        </p:tav>
                                      </p:tavLst>
                                    </p:anim>
                                    <p:anim calcmode="lin" valueType="num">
                                      <p:cBhvr>
                                        <p:cTn id="34"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fgano Tamaño grande Peso Entre 22 Kg y 30 Kg Origen Afghanistan.jpg"/>
          <p:cNvPicPr>
            <a:picLocks noChangeAspect="1"/>
          </p:cNvPicPr>
          <p:nvPr/>
        </p:nvPicPr>
        <p:blipFill>
          <a:blip r:embed="rId2"/>
          <a:stretch>
            <a:fillRect/>
          </a:stretch>
        </p:blipFill>
        <p:spPr>
          <a:xfrm>
            <a:off x="1142976" y="0"/>
            <a:ext cx="6804837" cy="6858000"/>
          </a:xfrm>
          <a:prstGeom prst="rect">
            <a:avLst/>
          </a:prstGeom>
        </p:spPr>
      </p:pic>
      <p:sp>
        <p:nvSpPr>
          <p:cNvPr id="6" name="5 CuadroTexto"/>
          <p:cNvSpPr txBox="1"/>
          <p:nvPr/>
        </p:nvSpPr>
        <p:spPr>
          <a:xfrm>
            <a:off x="1428728" y="642918"/>
            <a:ext cx="2555508"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Afgano</a:t>
            </a:r>
            <a:endParaRPr lang="es-E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85786" y="428604"/>
            <a:ext cx="4714908" cy="2831544"/>
          </a:xfrm>
          <a:prstGeom prst="rect">
            <a:avLst/>
          </a:prstGeom>
          <a:noFill/>
        </p:spPr>
        <p:txBody>
          <a:bodyPr wrap="square" rtlCol="0">
            <a:spAutoFit/>
          </a:bodyPr>
          <a:lstStyle/>
          <a:p>
            <a:r>
              <a:rPr lang="es-ES" sz="2000" b="1" dirty="0" smtClean="0">
                <a:solidFill>
                  <a:schemeClr val="bg1"/>
                </a:solidFill>
                <a:latin typeface="Agency FB" pitchFamily="34" charset="0"/>
              </a:rPr>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Da la impresión de fuerza y nobleza, combinando rapidez y fortaleza. La cabeza es llevada en alto con orgullo. La expresión oriental es típica de la raza. El Afgano lo mira a uno y mira a través de uno. Es majestuoso y distante, con una cierta sutil fiereza.  </a:t>
            </a:r>
          </a:p>
          <a:p>
            <a:r>
              <a:rPr lang="es-ES" sz="2000" b="1" dirty="0" smtClean="0">
                <a:solidFill>
                  <a:schemeClr val="bg1"/>
                </a:solidFill>
                <a:latin typeface="Agency FB" pitchFamily="34" charset="0"/>
              </a:rPr>
              <a:t>   Otros nombres del Afgano</a:t>
            </a:r>
          </a:p>
          <a:p>
            <a:r>
              <a:rPr lang="es-ES" sz="2000" b="1" dirty="0" smtClean="0">
                <a:solidFill>
                  <a:schemeClr val="bg1"/>
                </a:solidFill>
                <a:latin typeface="Agency FB" pitchFamily="34" charset="0"/>
              </a:rPr>
              <a:t>Lebrel Afgano, Galgo de Afganistán o </a:t>
            </a:r>
            <a:r>
              <a:rPr lang="es-ES" sz="2000" b="1" dirty="0" err="1" smtClean="0">
                <a:solidFill>
                  <a:schemeClr val="bg1"/>
                </a:solidFill>
                <a:latin typeface="Agency FB" pitchFamily="34" charset="0"/>
              </a:rPr>
              <a:t>Afghan</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Hound</a:t>
            </a:r>
            <a:r>
              <a:rPr lang="es-ES" sz="2000" b="1" dirty="0" smtClean="0">
                <a:solidFill>
                  <a:schemeClr val="bg1"/>
                </a:solidFill>
                <a:latin typeface="Agency FB" pitchFamily="34" charset="0"/>
              </a:rPr>
              <a:t/>
            </a:r>
            <a:br>
              <a:rPr lang="es-ES" sz="2000" b="1" dirty="0" smtClean="0">
                <a:solidFill>
                  <a:schemeClr val="bg1"/>
                </a:solidFill>
                <a:latin typeface="Agency FB" pitchFamily="34" charset="0"/>
              </a:rPr>
            </a:br>
            <a:endParaRPr lang="es-ES" b="1" dirty="0">
              <a:solidFill>
                <a:schemeClr val="bg1"/>
              </a:solidFill>
              <a:latin typeface="Agency FB" pitchFamily="34" charset="0"/>
            </a:endParaRPr>
          </a:p>
        </p:txBody>
      </p:sp>
      <p:sp>
        <p:nvSpPr>
          <p:cNvPr id="10" name="9 CuadroTexto"/>
          <p:cNvSpPr txBox="1"/>
          <p:nvPr/>
        </p:nvSpPr>
        <p:spPr>
          <a:xfrm>
            <a:off x="4643438" y="4357694"/>
            <a:ext cx="2577950" cy="1631216"/>
          </a:xfrm>
          <a:prstGeom prst="rect">
            <a:avLst/>
          </a:prstGeom>
          <a:noFill/>
        </p:spPr>
        <p:txBody>
          <a:bodyPr wrap="none" rtlCol="0">
            <a:spAutoFit/>
          </a:bodyPr>
          <a:lstStyle/>
          <a:p>
            <a:r>
              <a:rPr lang="es-ES" sz="2000" b="1" dirty="0" smtClean="0">
                <a:solidFill>
                  <a:schemeClr val="bg1"/>
                </a:solidFill>
                <a:latin typeface="Agency FB" pitchFamily="34" charset="0"/>
              </a:rPr>
              <a:t>Peso</a:t>
            </a:r>
          </a:p>
          <a:p>
            <a:r>
              <a:rPr lang="es-ES" sz="2000" b="1" dirty="0" smtClean="0">
                <a:solidFill>
                  <a:schemeClr val="bg1"/>
                </a:solidFill>
                <a:latin typeface="Agency FB" pitchFamily="34" charset="0"/>
              </a:rPr>
              <a:t>Macho: Entre 25 Kg y 30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22 y 27 Kg</a:t>
            </a:r>
          </a:p>
          <a:p>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Origen : </a:t>
            </a:r>
            <a:r>
              <a:rPr lang="es-ES" sz="2000" b="1" dirty="0" err="1" smtClean="0">
                <a:solidFill>
                  <a:schemeClr val="bg1"/>
                </a:solidFill>
                <a:latin typeface="Agency FB" pitchFamily="34" charset="0"/>
              </a:rPr>
              <a:t>Afghanistan</a:t>
            </a:r>
            <a:r>
              <a:rPr lang="es-ES" sz="2000" b="1" dirty="0" smtClean="0">
                <a:solidFill>
                  <a:schemeClr val="bg1"/>
                </a:solidFill>
                <a:latin typeface="Agency FB" pitchFamily="34" charset="0"/>
              </a:rPr>
              <a:t> </a:t>
            </a:r>
            <a:endParaRPr lang="es-ES" sz="2000" b="1" dirty="0">
              <a:solidFill>
                <a:schemeClr val="bg1"/>
              </a:solidFill>
              <a:latin typeface="Agency FB" pitchFamily="34" charset="0"/>
            </a:endParaRPr>
          </a:p>
        </p:txBody>
      </p:sp>
      <p:sp>
        <p:nvSpPr>
          <p:cNvPr id="11" name="10 CuadroTexto"/>
          <p:cNvSpPr txBox="1"/>
          <p:nvPr/>
        </p:nvSpPr>
        <p:spPr>
          <a:xfrm>
            <a:off x="642910" y="5643578"/>
            <a:ext cx="2555508"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Afgano</a:t>
            </a:r>
            <a:endParaRPr lang="es-E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0-#ppt_w/2"/>
                                          </p:val>
                                        </p:tav>
                                        <p:tav tm="100000">
                                          <p:val>
                                            <p:strVal val="#ppt_x"/>
                                          </p:val>
                                        </p:tav>
                                      </p:tavLst>
                                    </p:anim>
                                    <p:anim calcmode="lin" valueType="num">
                                      <p:cBhvr additive="base">
                                        <p:cTn id="12" dur="2000" fill="hold"/>
                                        <p:tgtEl>
                                          <p:spTgt spid="11"/>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11"/>
                                        </p:tgtEl>
                                        <p:attrNameLst>
                                          <p:attrName>ppt_x</p:attrName>
                                          <p:attrName>ppt_y</p:attrName>
                                        </p:attrNameLst>
                                      </p:cBhvr>
                                    </p:animMotion>
                                  </p:childTnLst>
                                </p:cTn>
                              </p:par>
                            </p:childTnLst>
                          </p:cTn>
                        </p:par>
                        <p:par>
                          <p:cTn id="15" fill="hold">
                            <p:stCondLst>
                              <p:cond delay="3000"/>
                            </p:stCondLst>
                            <p:childTnLst>
                              <p:par>
                                <p:cTn id="16" presetID="17" presetClass="entr" presetSubtype="1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childTnLst>
                          </p:cTn>
                        </p:par>
                        <p:par>
                          <p:cTn id="20" fill="hold">
                            <p:stCondLst>
                              <p:cond delay="5000"/>
                            </p:stCondLst>
                            <p:childTnLst>
                              <p:par>
                                <p:cTn id="21" presetID="17" presetClass="entr" presetSubtype="1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2000" fill="hold"/>
                                        <p:tgtEl>
                                          <p:spTgt spid="10"/>
                                        </p:tgtEl>
                                        <p:attrNameLst>
                                          <p:attrName>ppt_w</p:attrName>
                                        </p:attrNameLst>
                                      </p:cBhvr>
                                      <p:tavLst>
                                        <p:tav tm="0">
                                          <p:val>
                                            <p:fltVal val="0"/>
                                          </p:val>
                                        </p:tav>
                                        <p:tav tm="100000">
                                          <p:val>
                                            <p:strVal val="#ppt_w"/>
                                          </p:val>
                                        </p:tav>
                                      </p:tavLst>
                                    </p:anim>
                                    <p:anim calcmode="lin" valueType="num">
                                      <p:cBhvr>
                                        <p:cTn id="24"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1" grpId="0"/>
      <p:bldP spid="11" grpId="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kita americano 35 a 40  japones.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928662" y="7143776"/>
            <a:ext cx="184731" cy="369332"/>
          </a:xfrm>
          <a:prstGeom prst="rect">
            <a:avLst/>
          </a:prstGeom>
          <a:noFill/>
        </p:spPr>
        <p:txBody>
          <a:bodyPr wrap="none" rtlCol="0">
            <a:spAutoFit/>
          </a:bodyPr>
          <a:lstStyle/>
          <a:p>
            <a:endParaRPr lang="es-ES" dirty="0"/>
          </a:p>
        </p:txBody>
      </p:sp>
      <p:sp>
        <p:nvSpPr>
          <p:cNvPr id="6" name="5 CuadroTexto"/>
          <p:cNvSpPr txBox="1"/>
          <p:nvPr/>
        </p:nvSpPr>
        <p:spPr>
          <a:xfrm>
            <a:off x="4214810" y="214290"/>
            <a:ext cx="2630848" cy="107721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Akita  </a:t>
            </a:r>
          </a:p>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Americano</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428596" y="5357826"/>
            <a:ext cx="2929008"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Akita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Americano</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1000100" y="500042"/>
            <a:ext cx="4429156" cy="3416320"/>
          </a:xfrm>
          <a:prstGeom prst="rect">
            <a:avLst/>
          </a:prstGeom>
          <a:noFill/>
        </p:spPr>
        <p:txBody>
          <a:bodyPr wrap="square" rtlCol="0">
            <a:spAutoFit/>
          </a:bodyPr>
          <a:lstStyle/>
          <a:p>
            <a:r>
              <a:rPr lang="es-ES" sz="2000" b="1" dirty="0" smtClean="0">
                <a:solidFill>
                  <a:schemeClr val="bg1"/>
                </a:solidFill>
                <a:latin typeface="Agency FB" pitchFamily="34" charset="0"/>
              </a:rPr>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Es un perro de talla grande, estructura sólida, bien equilibrado, con mucha sustancia y huesos pesados. Una característica de la raza es la cabeza ancha, en forma de triángulo obtuso, el hocico profundo, los ojos relativamente pequeños y las orejas erectas llevadas hacia adelante aproximadamente en línea con la línea superior del cuello.</a:t>
            </a:r>
            <a:r>
              <a:rPr lang="es-ES" dirty="0" smtClean="0"/>
              <a:t/>
            </a:r>
            <a:br>
              <a:rPr lang="es-ES" dirty="0" smtClean="0"/>
            </a:br>
            <a:r>
              <a:rPr lang="es-ES" dirty="0" smtClean="0"/>
              <a:t/>
            </a:r>
            <a:br>
              <a:rPr lang="es-ES" dirty="0" smtClean="0"/>
            </a:br>
            <a:endParaRPr lang="es-ES" dirty="0"/>
          </a:p>
        </p:txBody>
      </p:sp>
      <p:sp>
        <p:nvSpPr>
          <p:cNvPr id="11" name="10 CuadroTexto"/>
          <p:cNvSpPr txBox="1"/>
          <p:nvPr/>
        </p:nvSpPr>
        <p:spPr>
          <a:xfrm>
            <a:off x="5000628" y="4572008"/>
            <a:ext cx="1976823" cy="1077218"/>
          </a:xfrm>
          <a:prstGeom prst="rect">
            <a:avLst/>
          </a:prstGeom>
          <a:noFill/>
        </p:spPr>
        <p:txBody>
          <a:bodyPr wrap="none" rtlCol="0">
            <a:spAutoFit/>
          </a:bodyPr>
          <a:lstStyle/>
          <a:p>
            <a:r>
              <a:rPr lang="es-ES" sz="2400" b="1" dirty="0" smtClean="0">
                <a:solidFill>
                  <a:schemeClr val="bg1"/>
                </a:solidFill>
                <a:latin typeface="Agency FB" pitchFamily="34" charset="0"/>
              </a:rPr>
              <a:t>Peso</a:t>
            </a:r>
            <a:r>
              <a:rPr lang="es-ES" sz="2000" b="1" dirty="0" smtClean="0">
                <a:solidFill>
                  <a:schemeClr val="bg1"/>
                </a:solidFill>
                <a:latin typeface="Agency FB" pitchFamily="34" charset="0"/>
              </a:rPr>
              <a:t>:</a:t>
            </a:r>
          </a:p>
          <a:p>
            <a:r>
              <a:rPr lang="es-ES" sz="2000" b="1" dirty="0" smtClean="0">
                <a:solidFill>
                  <a:schemeClr val="bg1"/>
                </a:solidFill>
                <a:latin typeface="Agency FB" pitchFamily="34" charset="0"/>
              </a:rPr>
              <a:t> Entre 34 Kg y 53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Origen: Japón</a:t>
            </a:r>
            <a:endParaRPr lang="es-ES" sz="24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sombrosos-perros-american-pitbull-terrier-resaltan-musculaturaasombrosos-perros-american-pitbull-terrier-resaltan-musculatura Tamaño grande  Peso Entre 13 Kg y 30 Kg  rUNIDO.jpg"/>
          <p:cNvPicPr>
            <a:picLocks noChangeAspect="1"/>
          </p:cNvPicPr>
          <p:nvPr/>
        </p:nvPicPr>
        <p:blipFill>
          <a:blip r:embed="rId2"/>
          <a:stretch>
            <a:fillRect/>
          </a:stretch>
        </p:blipFill>
        <p:spPr>
          <a:xfrm>
            <a:off x="1000100" y="0"/>
            <a:ext cx="7297814" cy="6858000"/>
          </a:xfrm>
          <a:prstGeom prst="rect">
            <a:avLst/>
          </a:prstGeom>
        </p:spPr>
      </p:pic>
      <p:sp>
        <p:nvSpPr>
          <p:cNvPr id="6" name="5 CuadroTexto"/>
          <p:cNvSpPr txBox="1"/>
          <p:nvPr/>
        </p:nvSpPr>
        <p:spPr>
          <a:xfrm>
            <a:off x="1071538" y="428604"/>
            <a:ext cx="3475631" cy="138499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American </a:t>
            </a:r>
          </a:p>
          <a:p>
            <a:pPr algn="ctr"/>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Pit</a:t>
            </a: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Bull  </a:t>
            </a:r>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Terrier</a:t>
            </a:r>
            <a:endPar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pPr algn="ct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8" fill="hold" grpId="1"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0"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r>
              <a:rPr lang="es-ES_tradnl" dirty="0" smtClean="0"/>
              <a:t>¡</a:t>
            </a:r>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500034" y="6000768"/>
            <a:ext cx="184731"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500034" y="5473005"/>
            <a:ext cx="3475631" cy="138499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American </a:t>
            </a:r>
          </a:p>
          <a:p>
            <a:pPr algn="ctr"/>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Pit</a:t>
            </a: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Bull  </a:t>
            </a:r>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Terrier</a:t>
            </a:r>
            <a:endPar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pPr algn="ct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2" name="11 CuadroTexto"/>
          <p:cNvSpPr txBox="1"/>
          <p:nvPr/>
        </p:nvSpPr>
        <p:spPr>
          <a:xfrm>
            <a:off x="928662" y="500042"/>
            <a:ext cx="4429156" cy="2862322"/>
          </a:xfrm>
          <a:prstGeom prst="rect">
            <a:avLst/>
          </a:prstGeom>
          <a:noFill/>
        </p:spPr>
        <p:txBody>
          <a:bodyPr wrap="square" rtlCol="0">
            <a:spAutoFit/>
          </a:bodyPr>
          <a:lstStyle/>
          <a:p>
            <a:r>
              <a:rPr lang="es-ES" sz="2000" dirty="0" smtClean="0">
                <a:solidFill>
                  <a:sysClr val="windowText" lastClr="000000"/>
                </a:solidFill>
                <a:latin typeface="Agency FB" pitchFamily="34" charset="0"/>
              </a:rPr>
              <a:t>(</a:t>
            </a:r>
            <a:r>
              <a:rPr lang="es-ES" sz="2000" b="1" dirty="0" smtClean="0">
                <a:solidFill>
                  <a:sysClr val="windowText" lastClr="000000"/>
                </a:solidFill>
                <a:latin typeface="Agency FB" pitchFamily="34" charset="0"/>
              </a:rPr>
              <a:t>American </a:t>
            </a:r>
            <a:r>
              <a:rPr lang="es-ES" sz="2000" b="1" dirty="0" err="1" smtClean="0">
                <a:solidFill>
                  <a:schemeClr val="bg1"/>
                </a:solidFill>
                <a:latin typeface="Agency FB" pitchFamily="34" charset="0"/>
              </a:rPr>
              <a:t>Pit</a:t>
            </a:r>
            <a:r>
              <a:rPr lang="es-ES" sz="2000" b="1" dirty="0" smtClean="0">
                <a:solidFill>
                  <a:schemeClr val="bg1"/>
                </a:solidFill>
                <a:latin typeface="Agency FB" pitchFamily="34" charset="0"/>
              </a:rPr>
              <a:t> Bull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es un perro de tamaño medio .Son conocidos por su valor, inteligencia, entrega y lealtad. Tienen una fuerza en la mandíbula superior a los 180 kg por pulgada </a:t>
            </a:r>
            <a:r>
              <a:rPr lang="es-ES" sz="2000" b="1" dirty="0" err="1" smtClean="0">
                <a:solidFill>
                  <a:schemeClr val="bg1"/>
                </a:solidFill>
                <a:latin typeface="Agency FB" pitchFamily="34" charset="0"/>
              </a:rPr>
              <a:t>cuadrada.Son</a:t>
            </a:r>
            <a:r>
              <a:rPr lang="es-ES" sz="2000" b="1" dirty="0" smtClean="0">
                <a:solidFill>
                  <a:schemeClr val="bg1"/>
                </a:solidFill>
                <a:latin typeface="Agency FB" pitchFamily="34" charset="0"/>
              </a:rPr>
              <a:t> de constitución atlética y su cría se enfoca principalmente en el carácter y rendimiento del perro funcional. Los </a:t>
            </a:r>
            <a:r>
              <a:rPr lang="es-ES" sz="2000" b="1" dirty="0" err="1" smtClean="0">
                <a:solidFill>
                  <a:schemeClr val="bg1"/>
                </a:solidFill>
                <a:latin typeface="Agency FB" pitchFamily="34" charset="0"/>
              </a:rPr>
              <a:t>pit</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bulls</a:t>
            </a:r>
            <a:r>
              <a:rPr lang="es-ES" sz="2000" b="1" dirty="0" smtClean="0">
                <a:solidFill>
                  <a:schemeClr val="bg1"/>
                </a:solidFill>
                <a:latin typeface="Agency FB" pitchFamily="34" charset="0"/>
              </a:rPr>
              <a:t> son una raza incomprendida y generalmente se cree que son muy agresivos pero es un mito</a:t>
            </a:r>
            <a:endParaRPr lang="es-ES" sz="2000" b="1" dirty="0">
              <a:solidFill>
                <a:schemeClr val="bg1"/>
              </a:solidFill>
              <a:latin typeface="Agency FB" pitchFamily="34" charset="0"/>
            </a:endParaRPr>
          </a:p>
        </p:txBody>
      </p:sp>
      <p:sp>
        <p:nvSpPr>
          <p:cNvPr id="13" name="12 CuadroTexto"/>
          <p:cNvSpPr txBox="1"/>
          <p:nvPr/>
        </p:nvSpPr>
        <p:spPr>
          <a:xfrm>
            <a:off x="5000628" y="4786322"/>
            <a:ext cx="2462534" cy="1323439"/>
          </a:xfrm>
          <a:prstGeom prst="rect">
            <a:avLst/>
          </a:prstGeom>
          <a:noFill/>
        </p:spPr>
        <p:txBody>
          <a:bodyPr wrap="none" rtlCol="0">
            <a:spAutoFit/>
          </a:bodyPr>
          <a:lstStyle/>
          <a:p>
            <a:r>
              <a:rPr lang="es-ES" sz="2000" b="1" dirty="0" smtClean="0">
                <a:solidFill>
                  <a:schemeClr val="bg1"/>
                </a:solidFill>
                <a:latin typeface="Agency FB" pitchFamily="34" charset="0"/>
              </a:rPr>
              <a:t>Peso: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Hembras: de 13 a 25 Kilos.</a:t>
            </a:r>
          </a:p>
          <a:p>
            <a:r>
              <a:rPr lang="es-ES" sz="2000" b="1" dirty="0" smtClean="0">
                <a:solidFill>
                  <a:schemeClr val="bg1"/>
                </a:solidFill>
                <a:latin typeface="Agency FB" pitchFamily="34" charset="0"/>
              </a:rPr>
              <a:t> Machos: de 16 a 30 Kilos.</a:t>
            </a:r>
          </a:p>
          <a:p>
            <a:r>
              <a:rPr lang="es-ES_tradnl" sz="2000" b="1" dirty="0" smtClean="0">
                <a:solidFill>
                  <a:schemeClr val="bg1"/>
                </a:solidFill>
                <a:latin typeface="Agency FB" pitchFamily="34" charset="0"/>
              </a:rPr>
              <a:t>Origen: Reino Unido</a:t>
            </a:r>
            <a:endParaRPr lang="es-ES" sz="2000" b="1" dirty="0">
              <a:solidFill>
                <a:schemeClr val="bg1"/>
              </a:solidFill>
              <a:latin typeface="Agency FB" pitchFamily="34" charset="0"/>
            </a:endParaRPr>
          </a:p>
        </p:txBody>
      </p:sp>
      <p:sp>
        <p:nvSpPr>
          <p:cNvPr id="11" name="10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par>
                          <p:cTn id="8" fill="hold">
                            <p:stCondLst>
                              <p:cond delay="0"/>
                            </p:stCondLst>
                            <p:childTnLst>
                              <p:par>
                                <p:cTn id="9" presetID="2" presetClass="entr" presetSubtype="8" fill="hold" grpId="1" nodeType="afterEffect">
                                  <p:stCondLst>
                                    <p:cond delay="0"/>
                                  </p:stCondLst>
                                  <p:iterate type="lt">
                                    <p:tmPct val="0"/>
                                  </p:iterate>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2000" fill="hold"/>
                                        <p:tgtEl>
                                          <p:spTgt spid="10"/>
                                        </p:tgtEl>
                                        <p:attrNameLst>
                                          <p:attrName>ppt_x</p:attrName>
                                        </p:attrNameLst>
                                      </p:cBhvr>
                                      <p:tavLst>
                                        <p:tav tm="0">
                                          <p:val>
                                            <p:strVal val="0-#ppt_w/2"/>
                                          </p:val>
                                        </p:tav>
                                        <p:tav tm="100000">
                                          <p:val>
                                            <p:strVal val="#ppt_x"/>
                                          </p:val>
                                        </p:tav>
                                      </p:tavLst>
                                    </p:anim>
                                    <p:anim calcmode="lin" valueType="num">
                                      <p:cBhvr additive="base">
                                        <p:cTn id="12" dur="2000" fill="hold"/>
                                        <p:tgtEl>
                                          <p:spTgt spid="10"/>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0"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10"/>
                                        </p:tgtEl>
                                        <p:attrNameLst>
                                          <p:attrName>ppt_x</p:attrName>
                                          <p:attrName>ppt_y</p:attrName>
                                        </p:attrNameLst>
                                      </p:cBhvr>
                                    </p:animMotion>
                                  </p:childTnLst>
                                </p:cTn>
                              </p:par>
                            </p:childTnLst>
                          </p:cTn>
                        </p:par>
                        <p:par>
                          <p:cTn id="15" fill="hold">
                            <p:stCondLst>
                              <p:cond delay="6200"/>
                            </p:stCondLst>
                            <p:childTnLst>
                              <p:par>
                                <p:cTn id="16" presetID="17" presetClass="entr" presetSubtype="1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000" fill="hold"/>
                                        <p:tgtEl>
                                          <p:spTgt spid="12"/>
                                        </p:tgtEl>
                                        <p:attrNameLst>
                                          <p:attrName>ppt_w</p:attrName>
                                        </p:attrNameLst>
                                      </p:cBhvr>
                                      <p:tavLst>
                                        <p:tav tm="0">
                                          <p:val>
                                            <p:fltVal val="0"/>
                                          </p:val>
                                        </p:tav>
                                        <p:tav tm="100000">
                                          <p:val>
                                            <p:strVal val="#ppt_w"/>
                                          </p:val>
                                        </p:tav>
                                      </p:tavLst>
                                    </p:anim>
                                    <p:anim calcmode="lin" valueType="num">
                                      <p:cBhvr>
                                        <p:cTn id="19" dur="2000" fill="hold"/>
                                        <p:tgtEl>
                                          <p:spTgt spid="12"/>
                                        </p:tgtEl>
                                        <p:attrNameLst>
                                          <p:attrName>ppt_h</p:attrName>
                                        </p:attrNameLst>
                                      </p:cBhvr>
                                      <p:tavLst>
                                        <p:tav tm="0">
                                          <p:val>
                                            <p:strVal val="#ppt_h"/>
                                          </p:val>
                                        </p:tav>
                                        <p:tav tm="100000">
                                          <p:val>
                                            <p:strVal val="#ppt_h"/>
                                          </p:val>
                                        </p:tav>
                                      </p:tavLst>
                                    </p:anim>
                                  </p:childTnLst>
                                </p:cTn>
                              </p:par>
                            </p:childTnLst>
                          </p:cTn>
                        </p:par>
                        <p:par>
                          <p:cTn id="20" fill="hold">
                            <p:stCondLst>
                              <p:cond delay="8200"/>
                            </p:stCondLst>
                            <p:childTnLst>
                              <p:par>
                                <p:cTn id="21" presetID="17" presetClass="entr" presetSubtype="1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2000" fill="hold"/>
                                        <p:tgtEl>
                                          <p:spTgt spid="13"/>
                                        </p:tgtEl>
                                        <p:attrNameLst>
                                          <p:attrName>ppt_w</p:attrName>
                                        </p:attrNameLst>
                                      </p:cBhvr>
                                      <p:tavLst>
                                        <p:tav tm="0">
                                          <p:val>
                                            <p:fltVal val="0"/>
                                          </p:val>
                                        </p:tav>
                                        <p:tav tm="100000">
                                          <p:val>
                                            <p:strVal val="#ppt_w"/>
                                          </p:val>
                                        </p:tav>
                                      </p:tavLst>
                                    </p:anim>
                                    <p:anim calcmode="lin" valueType="num">
                                      <p:cBhvr>
                                        <p:cTn id="24"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2" grpId="0"/>
      <p:bldP spid="13" grpId="0"/>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06498" name="Picture 2" descr="http://www.zastavki.com/pictures/originals/2013/Animals___Dogs_Happy_Australian_terrier_on_the_grass_048087_.jpg"/>
          <p:cNvPicPr>
            <a:picLocks noChangeAspect="1" noChangeArrowheads="1"/>
          </p:cNvPicPr>
          <p:nvPr/>
        </p:nvPicPr>
        <p:blipFill>
          <a:blip r:embed="rId2"/>
          <a:srcRect/>
          <a:stretch>
            <a:fillRect/>
          </a:stretch>
        </p:blipFill>
        <p:spPr bwMode="auto">
          <a:xfrm>
            <a:off x="1" y="1"/>
            <a:ext cx="9144000" cy="6858000"/>
          </a:xfrm>
          <a:prstGeom prst="rect">
            <a:avLst/>
          </a:prstGeom>
          <a:noFill/>
        </p:spPr>
      </p:pic>
      <p:sp>
        <p:nvSpPr>
          <p:cNvPr id="9" name="8 CuadroTexto"/>
          <p:cNvSpPr txBox="1"/>
          <p:nvPr/>
        </p:nvSpPr>
        <p:spPr>
          <a:xfrm>
            <a:off x="4714876" y="428604"/>
            <a:ext cx="3796232"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Australian</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Silky</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Terrier</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Rectángulo"/>
          <p:cNvSpPr/>
          <p:nvPr/>
        </p:nvSpPr>
        <p:spPr>
          <a:xfrm>
            <a:off x="7286644" y="5429264"/>
            <a:ext cx="1087157" cy="276999"/>
          </a:xfrm>
          <a:prstGeom prst="rect">
            <a:avLst/>
          </a:prstGeom>
        </p:spPr>
        <p:txBody>
          <a:bodyPr wrap="none">
            <a:spAutoFit/>
          </a:bodyPr>
          <a:lstStyle/>
          <a:p>
            <a:r>
              <a:rPr lang="es-ES_tradnl" sz="1200" dirty="0" smtClean="0">
                <a:solidFill>
                  <a:srgbClr val="CBAD41"/>
                </a:solidFill>
                <a:latin typeface="Pristina" pitchFamily="66" charset="0"/>
              </a:rPr>
              <a:t>Diseño </a:t>
            </a:r>
            <a:r>
              <a:rPr lang="es-ES_tradnl" sz="1200" dirty="0" err="1" smtClean="0">
                <a:solidFill>
                  <a:srgbClr val="CBAD41"/>
                </a:solidFill>
                <a:latin typeface="Pristina" pitchFamily="66" charset="0"/>
              </a:rPr>
              <a:t>pps</a:t>
            </a:r>
            <a:r>
              <a:rPr lang="es-ES_tradnl" sz="1200" dirty="0" smtClean="0">
                <a:solidFill>
                  <a:srgbClr val="CBAD41"/>
                </a:solidFill>
                <a:latin typeface="Pristina" pitchFamily="66" charset="0"/>
              </a:rPr>
              <a:t> Raquel</a:t>
            </a:r>
            <a:endParaRPr lang="es-ES" sz="1200" dirty="0">
              <a:solidFill>
                <a:srgbClr val="CBAD41"/>
              </a:solidFill>
              <a:latin typeface="Pristina" pitchFamily="66" charset="0"/>
            </a:endParaRPr>
          </a:p>
        </p:txBody>
      </p:sp>
      <p:sp>
        <p:nvSpPr>
          <p:cNvPr id="11" name="10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9"/>
                                        </p:tgtEl>
                                        <p:attrNameLst>
                                          <p:attrName>style.visibility</p:attrName>
                                        </p:attrNameLst>
                                      </p:cBhvr>
                                      <p:to>
                                        <p:strVal val="visible"/>
                                      </p:to>
                                    </p:set>
                                    <p:anim calcmode="lin" valueType="num">
                                      <p:cBhvr additive="base">
                                        <p:cTn id="11" dur="2000" fill="hold"/>
                                        <p:tgtEl>
                                          <p:spTgt spid="9"/>
                                        </p:tgtEl>
                                        <p:attrNameLst>
                                          <p:attrName>ppt_x</p:attrName>
                                        </p:attrNameLst>
                                      </p:cBhvr>
                                      <p:tavLst>
                                        <p:tav tm="0">
                                          <p:val>
                                            <p:strVal val="#ppt_x"/>
                                          </p:val>
                                        </p:tav>
                                        <p:tav tm="100000">
                                          <p:val>
                                            <p:strVal val="#ppt_x"/>
                                          </p:val>
                                        </p:tav>
                                      </p:tavLst>
                                    </p:anim>
                                    <p:anim calcmode="lin" valueType="num">
                                      <p:cBhvr additive="base">
                                        <p:cTn id="12" dur="2000" fill="hold"/>
                                        <p:tgtEl>
                                          <p:spTgt spid="9"/>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9"/>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10" name="9 CuadroTexto"/>
          <p:cNvSpPr txBox="1"/>
          <p:nvPr/>
        </p:nvSpPr>
        <p:spPr>
          <a:xfrm>
            <a:off x="285720" y="5500702"/>
            <a:ext cx="3403496" cy="107721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Australian</a:t>
            </a: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Silky</a:t>
            </a: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Terrier</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1" name="10 CuadroTexto"/>
          <p:cNvSpPr txBox="1"/>
          <p:nvPr/>
        </p:nvSpPr>
        <p:spPr>
          <a:xfrm>
            <a:off x="642910" y="1142984"/>
            <a:ext cx="4643470" cy="1631216"/>
          </a:xfrm>
          <a:prstGeom prst="rect">
            <a:avLst/>
          </a:prstGeom>
          <a:noFill/>
        </p:spPr>
        <p:txBody>
          <a:bodyPr wrap="square" rtlCol="0">
            <a:spAutoFit/>
          </a:bodyPr>
          <a:lstStyle/>
          <a:p>
            <a:r>
              <a:rPr lang="es-ES" sz="2000" b="1" dirty="0" smtClean="0">
                <a:solidFill>
                  <a:schemeClr val="bg1"/>
                </a:solidFill>
                <a:latin typeface="Agency FB" pitchFamily="34" charset="0"/>
              </a:rPr>
              <a:t>El </a:t>
            </a:r>
            <a:r>
              <a:rPr lang="es-ES" sz="2000" b="1" dirty="0" err="1" smtClean="0">
                <a:solidFill>
                  <a:schemeClr val="bg1"/>
                </a:solidFill>
                <a:latin typeface="Agency FB" pitchFamily="34" charset="0"/>
              </a:rPr>
              <a:t>Australian</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Silky</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es un perro valeroso a pesar de su pequeño tamaño es a la vez bastante obediente y es uno de los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más sensibles y adaptables. A pesar de su tamaño son reservados con extraños. </a:t>
            </a:r>
            <a:endParaRPr lang="es-ES" sz="2000" b="1" dirty="0">
              <a:solidFill>
                <a:schemeClr val="bg1"/>
              </a:solidFill>
              <a:latin typeface="Agency FB" pitchFamily="34" charset="0"/>
            </a:endParaRPr>
          </a:p>
        </p:txBody>
      </p:sp>
      <p:sp>
        <p:nvSpPr>
          <p:cNvPr id="12" name="11 CuadroTexto"/>
          <p:cNvSpPr txBox="1"/>
          <p:nvPr/>
        </p:nvSpPr>
        <p:spPr>
          <a:xfrm>
            <a:off x="5786446" y="4786322"/>
            <a:ext cx="1758815" cy="1323439"/>
          </a:xfrm>
          <a:prstGeom prst="rect">
            <a:avLst/>
          </a:prstGeom>
          <a:noFill/>
        </p:spPr>
        <p:txBody>
          <a:bodyPr wrap="none" rtlCol="0">
            <a:spAutoFit/>
          </a:bodyPr>
          <a:lstStyle/>
          <a:p>
            <a:r>
              <a:rPr lang="es-ES" sz="2000" b="1" dirty="0" smtClean="0">
                <a:solidFill>
                  <a:schemeClr val="bg1"/>
                </a:solidFill>
                <a:latin typeface="Agency FB" pitchFamily="34" charset="0"/>
              </a:rPr>
              <a:t>Peso</a:t>
            </a:r>
          </a:p>
          <a:p>
            <a:r>
              <a:rPr lang="es-ES" sz="2000" b="1" dirty="0" smtClean="0">
                <a:solidFill>
                  <a:schemeClr val="bg1"/>
                </a:solidFill>
                <a:latin typeface="Agency FB" pitchFamily="34" charset="0"/>
              </a:rPr>
              <a:t>Entre 3.6 y 8 Kg</a:t>
            </a:r>
          </a:p>
          <a:p>
            <a:r>
              <a:rPr lang="es-ES" sz="2000" b="1" dirty="0" smtClean="0">
                <a:solidFill>
                  <a:schemeClr val="bg1"/>
                </a:solidFill>
                <a:latin typeface="Agency FB" pitchFamily="34" charset="0"/>
              </a:rPr>
              <a:t>Origen : Australia </a:t>
            </a:r>
          </a:p>
          <a:p>
            <a:endParaRPr lang="es-ES" sz="2000" b="1" dirty="0">
              <a:solidFill>
                <a:schemeClr val="bg1"/>
              </a:solidFill>
              <a:latin typeface="Agency FB" pitchFamily="34" charset="0"/>
            </a:endParaRPr>
          </a:p>
        </p:txBody>
      </p:sp>
      <p:sp>
        <p:nvSpPr>
          <p:cNvPr id="13" name="12 CuadroTexto"/>
          <p:cNvSpPr txBox="1"/>
          <p:nvPr/>
        </p:nvSpPr>
        <p:spPr>
          <a:xfrm>
            <a:off x="4000496" y="3571876"/>
            <a:ext cx="4143404" cy="1477328"/>
          </a:xfrm>
          <a:prstGeom prst="rect">
            <a:avLst/>
          </a:prstGeom>
          <a:noFill/>
        </p:spPr>
        <p:txBody>
          <a:bodyPr wrap="square" rtlCol="0">
            <a:spAutoFit/>
          </a:bodyPr>
          <a:lstStyle/>
          <a:p>
            <a:r>
              <a:rPr lang="es-ES" b="1" dirty="0" smtClean="0">
                <a:solidFill>
                  <a:schemeClr val="bg1"/>
                </a:solidFill>
                <a:latin typeface="Agency FB" pitchFamily="34" charset="0"/>
              </a:rPr>
              <a:t>Es confiable mantenerlo cerca de los niños ya que es dócil y afectuoso por lo que se ha convertido al pasar de los años en un excelente perro de compañía. </a:t>
            </a:r>
          </a:p>
          <a:p>
            <a:endParaRPr lang="es-ES" dirty="0"/>
          </a:p>
        </p:txBody>
      </p:sp>
      <p:sp>
        <p:nvSpPr>
          <p:cNvPr id="14" name="13 CuadroTexto"/>
          <p:cNvSpPr txBox="1"/>
          <p:nvPr/>
        </p:nvSpPr>
        <p:spPr>
          <a:xfrm>
            <a:off x="4929190" y="-428652"/>
            <a:ext cx="184731" cy="369332"/>
          </a:xfrm>
          <a:prstGeom prst="rect">
            <a:avLst/>
          </a:prstGeom>
          <a:noFill/>
        </p:spPr>
        <p:txBody>
          <a:bodyPr wrap="none" rtlCol="0">
            <a:spAutoFit/>
          </a:bodyPr>
          <a:lstStyle/>
          <a:p>
            <a:endParaRPr lang="es-ES" dirty="0"/>
          </a:p>
        </p:txBody>
      </p:sp>
      <p:sp>
        <p:nvSpPr>
          <p:cNvPr id="15" name="1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2000" fill="hold"/>
                                        <p:tgtEl>
                                          <p:spTgt spid="10"/>
                                        </p:tgtEl>
                                        <p:attrNameLst>
                                          <p:attrName>ppt_x</p:attrName>
                                        </p:attrNameLst>
                                      </p:cBhvr>
                                      <p:tavLst>
                                        <p:tav tm="0">
                                          <p:val>
                                            <p:strVal val="#ppt_x"/>
                                          </p:val>
                                        </p:tav>
                                        <p:tav tm="100000">
                                          <p:val>
                                            <p:strVal val="#ppt_x"/>
                                          </p:val>
                                        </p:tav>
                                      </p:tavLst>
                                    </p:anim>
                                    <p:anim calcmode="lin" valueType="num">
                                      <p:cBhvr additive="base">
                                        <p:cTn id="12" dur="2000" fill="hold"/>
                                        <p:tgtEl>
                                          <p:spTgt spid="10"/>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10"/>
                                        </p:tgtEl>
                                        <p:attrNameLst>
                                          <p:attrName>ppt_x</p:attrName>
                                          <p:attrName>ppt_y</p:attrName>
                                        </p:attrNameLst>
                                      </p:cBhvr>
                                    </p:animMotion>
                                  </p:childTnLst>
                                </p:cTn>
                              </p:par>
                            </p:childTnLst>
                          </p:cTn>
                        </p:par>
                        <p:par>
                          <p:cTn id="15" fill="hold">
                            <p:stCondLst>
                              <p:cond delay="6200"/>
                            </p:stCondLst>
                            <p:childTnLst>
                              <p:par>
                                <p:cTn id="16" presetID="17" presetClass="entr" presetSubtype="1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2000" fill="hold"/>
                                        <p:tgtEl>
                                          <p:spTgt spid="11"/>
                                        </p:tgtEl>
                                        <p:attrNameLst>
                                          <p:attrName>ppt_w</p:attrName>
                                        </p:attrNameLst>
                                      </p:cBhvr>
                                      <p:tavLst>
                                        <p:tav tm="0">
                                          <p:val>
                                            <p:fltVal val="0"/>
                                          </p:val>
                                        </p:tav>
                                        <p:tav tm="100000">
                                          <p:val>
                                            <p:strVal val="#ppt_w"/>
                                          </p:val>
                                        </p:tav>
                                      </p:tavLst>
                                    </p:anim>
                                    <p:anim calcmode="lin" valueType="num">
                                      <p:cBhvr>
                                        <p:cTn id="19" dur="2000" fill="hold"/>
                                        <p:tgtEl>
                                          <p:spTgt spid="11"/>
                                        </p:tgtEl>
                                        <p:attrNameLst>
                                          <p:attrName>ppt_h</p:attrName>
                                        </p:attrNameLst>
                                      </p:cBhvr>
                                      <p:tavLst>
                                        <p:tav tm="0">
                                          <p:val>
                                            <p:strVal val="#ppt_h"/>
                                          </p:val>
                                        </p:tav>
                                        <p:tav tm="100000">
                                          <p:val>
                                            <p:strVal val="#ppt_h"/>
                                          </p:val>
                                        </p:tav>
                                      </p:tavLst>
                                    </p:anim>
                                  </p:childTnLst>
                                </p:cTn>
                              </p:par>
                            </p:childTnLst>
                          </p:cTn>
                        </p:par>
                        <p:par>
                          <p:cTn id="20" fill="hold">
                            <p:stCondLst>
                              <p:cond delay="8200"/>
                            </p:stCondLst>
                            <p:childTnLst>
                              <p:par>
                                <p:cTn id="21" presetID="17" presetClass="entr" presetSubtype="1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2000" fill="hold"/>
                                        <p:tgtEl>
                                          <p:spTgt spid="13"/>
                                        </p:tgtEl>
                                        <p:attrNameLst>
                                          <p:attrName>ppt_w</p:attrName>
                                        </p:attrNameLst>
                                      </p:cBhvr>
                                      <p:tavLst>
                                        <p:tav tm="0">
                                          <p:val>
                                            <p:fltVal val="0"/>
                                          </p:val>
                                        </p:tav>
                                        <p:tav tm="100000">
                                          <p:val>
                                            <p:strVal val="#ppt_w"/>
                                          </p:val>
                                        </p:tav>
                                      </p:tavLst>
                                    </p:anim>
                                    <p:anim calcmode="lin" valueType="num">
                                      <p:cBhvr>
                                        <p:cTn id="24" dur="2000" fill="hold"/>
                                        <p:tgtEl>
                                          <p:spTgt spid="13"/>
                                        </p:tgtEl>
                                        <p:attrNameLst>
                                          <p:attrName>ppt_h</p:attrName>
                                        </p:attrNameLst>
                                      </p:cBhvr>
                                      <p:tavLst>
                                        <p:tav tm="0">
                                          <p:val>
                                            <p:strVal val="#ppt_h"/>
                                          </p:val>
                                        </p:tav>
                                        <p:tav tm="100000">
                                          <p:val>
                                            <p:strVal val="#ppt_h"/>
                                          </p:val>
                                        </p:tav>
                                      </p:tavLst>
                                    </p:anim>
                                  </p:childTnLst>
                                </p:cTn>
                              </p:par>
                            </p:childTnLst>
                          </p:cTn>
                        </p:par>
                        <p:par>
                          <p:cTn id="25" fill="hold">
                            <p:stCondLst>
                              <p:cond delay="102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2" grpId="0"/>
      <p:bldP spid="13" grpId="0"/>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bet  T. MEDIANO -FRANCIA.jpg"/>
          <p:cNvPicPr>
            <a:picLocks noChangeAspect="1"/>
          </p:cNvPicPr>
          <p:nvPr/>
        </p:nvPicPr>
        <p:blipFill>
          <a:blip r:embed="rId2"/>
          <a:stretch>
            <a:fillRect/>
          </a:stretch>
        </p:blipFill>
        <p:spPr>
          <a:xfrm>
            <a:off x="5945" y="0"/>
            <a:ext cx="9132109" cy="6858000"/>
          </a:xfrm>
          <a:prstGeom prst="rect">
            <a:avLst/>
          </a:prstGeom>
        </p:spPr>
      </p:pic>
      <p:sp>
        <p:nvSpPr>
          <p:cNvPr id="6" name="5 CuadroTexto"/>
          <p:cNvSpPr txBox="1"/>
          <p:nvPr/>
        </p:nvSpPr>
        <p:spPr>
          <a:xfrm>
            <a:off x="5143504" y="5786454"/>
            <a:ext cx="2374368" cy="76944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Barbet</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4"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1+#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14348" y="5500702"/>
            <a:ext cx="2374368" cy="76944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Barbet</a:t>
            </a:r>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1" name="10 CuadroTexto"/>
          <p:cNvSpPr txBox="1"/>
          <p:nvPr/>
        </p:nvSpPr>
        <p:spPr>
          <a:xfrm>
            <a:off x="714348" y="428604"/>
            <a:ext cx="4714908" cy="3108543"/>
          </a:xfrm>
          <a:prstGeom prst="rect">
            <a:avLst/>
          </a:prstGeom>
          <a:noFill/>
        </p:spPr>
        <p:txBody>
          <a:bodyPr wrap="square" rtlCol="0">
            <a:spAutoFit/>
          </a:bodyPr>
          <a:lstStyle/>
          <a:p>
            <a:r>
              <a:rPr lang="es-ES" sz="2000" b="1" dirty="0" smtClean="0">
                <a:solidFill>
                  <a:schemeClr val="bg1"/>
                </a:solidFill>
                <a:latin typeface="Agency FB" pitchFamily="34" charset="0"/>
              </a:rPr>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De tamaño y líneas medianas. Se caracteriza por un pelaje denso y lanudo que le provee una protección eficaz contra el frío y la humedad. El pelo forma una barba en el mentón, lo que ha dado nombre a la raza.</a:t>
            </a:r>
          </a:p>
          <a:p>
            <a:r>
              <a:rPr lang="es-ES" sz="2000" b="1" dirty="0" smtClean="0">
                <a:solidFill>
                  <a:schemeClr val="bg1"/>
                </a:solidFill>
                <a:latin typeface="Agency FB" pitchFamily="34" charset="0"/>
              </a:rPr>
              <a:t>Equilibrado, muy apegado a sus amos, muy sociable, amante del agua, aún muy fría.</a:t>
            </a:r>
            <a:r>
              <a:rPr lang="es-ES" b="1" dirty="0" smtClean="0">
                <a:solidFill>
                  <a:schemeClr val="bg1"/>
                </a:solidFill>
                <a:latin typeface="Agency FB" pitchFamily="34" charset="0"/>
              </a:rPr>
              <a:t/>
            </a:r>
            <a:br>
              <a:rPr lang="es-ES" b="1" dirty="0" smtClean="0">
                <a:solidFill>
                  <a:schemeClr val="bg1"/>
                </a:solidFill>
                <a:latin typeface="Agency FB" pitchFamily="34" charset="0"/>
              </a:rPr>
            </a:br>
            <a:r>
              <a:rPr lang="es-ES" b="1" dirty="0" smtClean="0">
                <a:solidFill>
                  <a:schemeClr val="bg1"/>
                </a:solidFill>
                <a:latin typeface="Agency FB" pitchFamily="34" charset="0"/>
              </a:rPr>
              <a:t> </a:t>
            </a:r>
            <a:br>
              <a:rPr lang="es-ES" b="1" dirty="0" smtClean="0">
                <a:solidFill>
                  <a:schemeClr val="bg1"/>
                </a:solidFill>
                <a:latin typeface="Agency FB" pitchFamily="34" charset="0"/>
              </a:rPr>
            </a:br>
            <a:endParaRPr lang="es-ES" b="1" dirty="0">
              <a:solidFill>
                <a:schemeClr val="bg1"/>
              </a:solidFill>
              <a:latin typeface="Agency FB" pitchFamily="34" charset="0"/>
            </a:endParaRPr>
          </a:p>
        </p:txBody>
      </p:sp>
      <p:sp>
        <p:nvSpPr>
          <p:cNvPr id="12" name="11 CuadroTexto"/>
          <p:cNvSpPr txBox="1"/>
          <p:nvPr/>
        </p:nvSpPr>
        <p:spPr>
          <a:xfrm>
            <a:off x="4071934" y="4429132"/>
            <a:ext cx="1569660" cy="1323439"/>
          </a:xfrm>
          <a:prstGeom prst="rect">
            <a:avLst/>
          </a:prstGeom>
          <a:noFill/>
        </p:spPr>
        <p:txBody>
          <a:bodyPr wrap="none" rtlCol="0">
            <a:spAutoFit/>
          </a:bodyPr>
          <a:lstStyle/>
          <a:p>
            <a:r>
              <a:rPr lang="es-ES_tradnl" sz="2000" b="1" dirty="0" smtClean="0">
                <a:solidFill>
                  <a:schemeClr val="bg1"/>
                </a:solidFill>
                <a:latin typeface="Agency FB" pitchFamily="34" charset="0"/>
              </a:rPr>
              <a:t>Peso  </a:t>
            </a:r>
          </a:p>
          <a:p>
            <a:r>
              <a:rPr lang="es-ES_tradnl" sz="2000" b="1" dirty="0" smtClean="0">
                <a:solidFill>
                  <a:schemeClr val="bg1"/>
                </a:solidFill>
                <a:latin typeface="Agency FB" pitchFamily="34" charset="0"/>
              </a:rPr>
              <a:t>De 10  A 15 Kilos</a:t>
            </a:r>
          </a:p>
          <a:p>
            <a:r>
              <a:rPr lang="es-ES_tradnl" sz="2000" b="1" dirty="0" smtClean="0">
                <a:solidFill>
                  <a:schemeClr val="bg1"/>
                </a:solidFill>
                <a:latin typeface="Agency FB" pitchFamily="34" charset="0"/>
              </a:rPr>
              <a:t>Origen:  Francia</a:t>
            </a:r>
          </a:p>
          <a:p>
            <a:endParaRPr lang="es-ES" sz="2000" b="1" dirty="0">
              <a:solidFill>
                <a:schemeClr val="bg1"/>
              </a:solidFill>
              <a:latin typeface="Agency FB" pitchFamily="34" charset="0"/>
            </a:endParaRPr>
          </a:p>
        </p:txBody>
      </p:sp>
      <p:sp>
        <p:nvSpPr>
          <p:cNvPr id="10" name="9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par>
                          <p:cTn id="8" fill="hold">
                            <p:stCondLst>
                              <p:cond delay="0"/>
                            </p:stCondLst>
                            <p:childTnLst>
                              <p:par>
                                <p:cTn id="9" presetID="2" presetClass="entr" presetSubtype="4"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1+#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000"/>
                            </p:stCondLst>
                            <p:childTnLst>
                              <p:par>
                                <p:cTn id="16" presetID="17" presetClass="entr" presetSubtype="1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2000" fill="hold"/>
                                        <p:tgtEl>
                                          <p:spTgt spid="11"/>
                                        </p:tgtEl>
                                        <p:attrNameLst>
                                          <p:attrName>ppt_w</p:attrName>
                                        </p:attrNameLst>
                                      </p:cBhvr>
                                      <p:tavLst>
                                        <p:tav tm="0">
                                          <p:val>
                                            <p:fltVal val="0"/>
                                          </p:val>
                                        </p:tav>
                                        <p:tav tm="100000">
                                          <p:val>
                                            <p:strVal val="#ppt_w"/>
                                          </p:val>
                                        </p:tav>
                                      </p:tavLst>
                                    </p:anim>
                                    <p:anim calcmode="lin" valueType="num">
                                      <p:cBhvr>
                                        <p:cTn id="19" dur="2000" fill="hold"/>
                                        <p:tgtEl>
                                          <p:spTgt spid="11"/>
                                        </p:tgtEl>
                                        <p:attrNameLst>
                                          <p:attrName>ppt_h</p:attrName>
                                        </p:attrNameLst>
                                      </p:cBhvr>
                                      <p:tavLst>
                                        <p:tav tm="0">
                                          <p:val>
                                            <p:strVal val="#ppt_h"/>
                                          </p:val>
                                        </p:tav>
                                        <p:tav tm="100000">
                                          <p:val>
                                            <p:strVal val="#ppt_h"/>
                                          </p:val>
                                        </p:tav>
                                      </p:tavLst>
                                    </p:anim>
                                  </p:childTnLst>
                                </p:cTn>
                              </p:par>
                            </p:childTnLst>
                          </p:cTn>
                        </p:par>
                        <p:par>
                          <p:cTn id="20" fill="hold">
                            <p:stCondLst>
                              <p:cond delay="5000"/>
                            </p:stCondLst>
                            <p:childTnLst>
                              <p:par>
                                <p:cTn id="21" presetID="17" presetClass="entr" presetSubtype="1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2000" fill="hold"/>
                                        <p:tgtEl>
                                          <p:spTgt spid="12"/>
                                        </p:tgtEl>
                                        <p:attrNameLst>
                                          <p:attrName>ppt_w</p:attrName>
                                        </p:attrNameLst>
                                      </p:cBhvr>
                                      <p:tavLst>
                                        <p:tav tm="0">
                                          <p:val>
                                            <p:fltVal val="0"/>
                                          </p:val>
                                        </p:tav>
                                        <p:tav tm="100000">
                                          <p:val>
                                            <p:strVal val="#ppt_w"/>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1" grpId="0"/>
      <p:bldP spid="12" grpId="0"/>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sset-hound-  T.MEDIANO -18 A 27 KILOS-FRANCI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428596" y="714356"/>
            <a:ext cx="3385863" cy="86177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Basset</a:t>
            </a: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Hound</a:t>
            </a:r>
            <a:endPar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500034" y="5996226"/>
            <a:ext cx="3385863" cy="86177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Basset</a:t>
            </a: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Hound</a:t>
            </a:r>
            <a:endPar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857224" y="571480"/>
            <a:ext cx="4643469" cy="2554545"/>
          </a:xfrm>
          <a:prstGeom prst="rect">
            <a:avLst/>
          </a:prstGeom>
          <a:noFill/>
        </p:spPr>
        <p:txBody>
          <a:bodyPr wrap="square" rtlCol="0">
            <a:spAutoFit/>
          </a:bodyPr>
          <a:lstStyle/>
          <a:p>
            <a:r>
              <a:rPr lang="es-ES" sz="2000" b="1" dirty="0" smtClean="0">
                <a:solidFill>
                  <a:schemeClr val="bg1"/>
                </a:solidFill>
                <a:latin typeface="Agency FB" pitchFamily="34" charset="0"/>
              </a:rPr>
              <a:t>El </a:t>
            </a:r>
            <a:r>
              <a:rPr lang="es-ES" sz="2000" b="1" dirty="0" err="1" smtClean="0">
                <a:solidFill>
                  <a:schemeClr val="bg1"/>
                </a:solidFill>
                <a:latin typeface="Agency FB" pitchFamily="34" charset="0"/>
              </a:rPr>
              <a:t>Basset</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Hound</a:t>
            </a:r>
            <a:r>
              <a:rPr lang="es-ES" sz="2000" b="1" dirty="0" smtClean="0">
                <a:solidFill>
                  <a:schemeClr val="bg1"/>
                </a:solidFill>
                <a:latin typeface="Agency FB" pitchFamily="34" charset="0"/>
              </a:rPr>
              <a:t> es un perro de caza bajito y de cuerpo largo, una de sus características más llamativas son sus largas orejas y el extremadamente desarrollado sentido del olfato. Generalmente se le usa para la caza de venados, liebres y zorros entre otros animales como el faisán ya que su caza es más especializada. Es tan bueno en cacerías de jauría como por sí solo.</a:t>
            </a:r>
            <a:endParaRPr lang="es-ES" sz="2000" b="1" dirty="0">
              <a:solidFill>
                <a:schemeClr val="bg1"/>
              </a:solidFill>
              <a:latin typeface="Agency FB" pitchFamily="34" charset="0"/>
            </a:endParaRPr>
          </a:p>
        </p:txBody>
      </p:sp>
      <p:sp>
        <p:nvSpPr>
          <p:cNvPr id="11" name="10 CuadroTexto"/>
          <p:cNvSpPr txBox="1"/>
          <p:nvPr/>
        </p:nvSpPr>
        <p:spPr>
          <a:xfrm>
            <a:off x="4071934" y="3357562"/>
            <a:ext cx="3929090" cy="1631216"/>
          </a:xfrm>
          <a:prstGeom prst="rect">
            <a:avLst/>
          </a:prstGeom>
          <a:noFill/>
        </p:spPr>
        <p:txBody>
          <a:bodyPr wrap="square" rtlCol="0">
            <a:spAutoFit/>
          </a:bodyPr>
          <a:lstStyle/>
          <a:p>
            <a:r>
              <a:rPr lang="es-ES" sz="2000" b="1" dirty="0" smtClean="0">
                <a:solidFill>
                  <a:schemeClr val="bg1"/>
                </a:solidFill>
                <a:latin typeface="Agency FB" pitchFamily="34" charset="0"/>
              </a:rPr>
              <a:t>Es una raza que resulta llamativa para cualquier persona que se cruce con un ejemplar debido a sus proporciones, sus largas orejas, sus ojos </a:t>
            </a:r>
            <a:r>
              <a:rPr lang="es-ES" sz="2000" b="1" dirty="0" err="1" smtClean="0">
                <a:solidFill>
                  <a:schemeClr val="bg1"/>
                </a:solidFill>
                <a:latin typeface="Agency FB" pitchFamily="34" charset="0"/>
              </a:rPr>
              <a:t>tristontes</a:t>
            </a:r>
            <a:r>
              <a:rPr lang="es-ES" sz="2000" b="1" dirty="0" smtClean="0">
                <a:solidFill>
                  <a:schemeClr val="bg1"/>
                </a:solidFill>
                <a:latin typeface="Agency FB" pitchFamily="34" charset="0"/>
              </a:rPr>
              <a:t> y su cabeza majestuosa.</a:t>
            </a:r>
            <a:endParaRPr lang="es-ES" sz="2000" b="1" dirty="0">
              <a:solidFill>
                <a:schemeClr val="bg1"/>
              </a:solidFill>
              <a:latin typeface="Agency FB" pitchFamily="34" charset="0"/>
            </a:endParaRPr>
          </a:p>
        </p:txBody>
      </p:sp>
      <p:sp>
        <p:nvSpPr>
          <p:cNvPr id="12" name="11 CuadroTexto"/>
          <p:cNvSpPr txBox="1"/>
          <p:nvPr/>
        </p:nvSpPr>
        <p:spPr>
          <a:xfrm>
            <a:off x="4714876" y="5143512"/>
            <a:ext cx="1858201" cy="1323439"/>
          </a:xfrm>
          <a:prstGeom prst="rect">
            <a:avLst/>
          </a:prstGeom>
          <a:noFill/>
        </p:spPr>
        <p:txBody>
          <a:bodyPr wrap="none" rtlCol="0">
            <a:spAutoFit/>
          </a:bodyPr>
          <a:lstStyle/>
          <a:p>
            <a:r>
              <a:rPr lang="es-ES" sz="2000" b="1" dirty="0" smtClean="0">
                <a:solidFill>
                  <a:schemeClr val="bg1"/>
                </a:solidFill>
                <a:latin typeface="Agency FB" pitchFamily="34" charset="0"/>
              </a:rPr>
              <a:t>Peso</a:t>
            </a:r>
          </a:p>
          <a:p>
            <a:r>
              <a:rPr lang="es-ES" sz="2000" b="1" dirty="0" smtClean="0">
                <a:solidFill>
                  <a:schemeClr val="bg1"/>
                </a:solidFill>
                <a:latin typeface="Agency FB" pitchFamily="34" charset="0"/>
              </a:rPr>
              <a:t>Entre  18 A 27 Kilos</a:t>
            </a:r>
          </a:p>
          <a:p>
            <a:r>
              <a:rPr lang="es-ES" sz="2000" b="1" dirty="0" smtClean="0">
                <a:solidFill>
                  <a:schemeClr val="bg1"/>
                </a:solidFill>
                <a:latin typeface="Agency FB" pitchFamily="34" charset="0"/>
              </a:rPr>
              <a:t>Origen -Francia</a:t>
            </a:r>
          </a:p>
          <a:p>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0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0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80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chon-HABANERO DE 3 A 5 KILOS - CUBA.jpg"/>
          <p:cNvPicPr>
            <a:picLocks noChangeAspect="1"/>
          </p:cNvPicPr>
          <p:nvPr/>
        </p:nvPicPr>
        <p:blipFill>
          <a:blip r:embed="rId2"/>
          <a:stretch>
            <a:fillRect/>
          </a:stretch>
        </p:blipFill>
        <p:spPr>
          <a:xfrm>
            <a:off x="0" y="3345"/>
            <a:ext cx="9144000" cy="6851309"/>
          </a:xfrm>
          <a:prstGeom prst="rect">
            <a:avLst/>
          </a:prstGeom>
        </p:spPr>
      </p:pic>
      <p:sp>
        <p:nvSpPr>
          <p:cNvPr id="6" name="5 CuadroTexto"/>
          <p:cNvSpPr txBox="1"/>
          <p:nvPr/>
        </p:nvSpPr>
        <p:spPr>
          <a:xfrm>
            <a:off x="642910" y="428604"/>
            <a:ext cx="3514104"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Bichón</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Frisé</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14348" y="5380672"/>
            <a:ext cx="2250937" cy="147732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Bichón</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Frisé</a:t>
            </a:r>
          </a:p>
          <a:p>
            <a:pPr algn="ct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1000100" y="285728"/>
            <a:ext cx="4500594" cy="3170099"/>
          </a:xfrm>
          <a:prstGeom prst="rect">
            <a:avLst/>
          </a:prstGeom>
          <a:noFill/>
        </p:spPr>
        <p:txBody>
          <a:bodyPr wrap="square" rtlCol="0">
            <a:spAutoFit/>
          </a:bodyPr>
          <a:lstStyle/>
          <a:p>
            <a:r>
              <a:rPr lang="es-ES" sz="2000" b="1" dirty="0" smtClean="0">
                <a:solidFill>
                  <a:schemeClr val="bg1"/>
                </a:solidFill>
                <a:latin typeface="Agency FB" pitchFamily="34" charset="0"/>
              </a:rPr>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Tanto por su tamaño como por sus características de comportamiento es la raza </a:t>
            </a:r>
            <a:r>
              <a:rPr lang="es-ES" sz="2000" b="1" dirty="0" err="1" smtClean="0">
                <a:solidFill>
                  <a:schemeClr val="bg1"/>
                </a:solidFill>
                <a:latin typeface="Agency FB" pitchFamily="34" charset="0"/>
              </a:rPr>
              <a:t>Bichón</a:t>
            </a:r>
            <a:r>
              <a:rPr lang="es-ES" sz="2000" b="1" dirty="0" smtClean="0">
                <a:solidFill>
                  <a:schemeClr val="bg1"/>
                </a:solidFill>
                <a:latin typeface="Agency FB" pitchFamily="34" charset="0"/>
              </a:rPr>
              <a:t> Frise no suele traer problemas de convivencia si el hábitat es un departamento Como ventajas adicionales es posible mencionar que los perros de raza </a:t>
            </a:r>
            <a:r>
              <a:rPr lang="es-ES" sz="2000" b="1" dirty="0" err="1" smtClean="0">
                <a:solidFill>
                  <a:schemeClr val="bg1"/>
                </a:solidFill>
                <a:latin typeface="Agency FB" pitchFamily="34" charset="0"/>
              </a:rPr>
              <a:t>Bichón</a:t>
            </a:r>
            <a:r>
              <a:rPr lang="es-ES" sz="2000" b="1" dirty="0" smtClean="0">
                <a:solidFill>
                  <a:schemeClr val="bg1"/>
                </a:solidFill>
                <a:latin typeface="Agency FB" pitchFamily="34" charset="0"/>
              </a:rPr>
              <a:t> Frise habitualmente aprenden con suma facilidad a eliminar sus deposiciones en los lugares destinados para ello</a:t>
            </a:r>
            <a:endParaRPr lang="es-ES" sz="2000" b="1" dirty="0">
              <a:solidFill>
                <a:schemeClr val="bg1"/>
              </a:solidFill>
              <a:latin typeface="Agency FB" pitchFamily="34" charset="0"/>
            </a:endParaRPr>
          </a:p>
        </p:txBody>
      </p:sp>
      <p:sp>
        <p:nvSpPr>
          <p:cNvPr id="11" name="10 CuadroTexto"/>
          <p:cNvSpPr txBox="1"/>
          <p:nvPr/>
        </p:nvSpPr>
        <p:spPr>
          <a:xfrm>
            <a:off x="4214810" y="4429132"/>
            <a:ext cx="1915909" cy="1015663"/>
          </a:xfrm>
          <a:prstGeom prst="rect">
            <a:avLst/>
          </a:prstGeom>
          <a:noFill/>
        </p:spPr>
        <p:txBody>
          <a:bodyPr wrap="none" rtlCol="0">
            <a:spAutoFit/>
          </a:bodyPr>
          <a:lstStyle/>
          <a:p>
            <a:r>
              <a:rPr lang="es-ES_tradnl" sz="2000" b="1" dirty="0" smtClean="0">
                <a:solidFill>
                  <a:schemeClr val="bg1"/>
                </a:solidFill>
                <a:latin typeface="Agency FB" pitchFamily="34" charset="0"/>
              </a:rPr>
              <a:t>Peso</a:t>
            </a:r>
          </a:p>
          <a:p>
            <a:r>
              <a:rPr lang="es-ES_tradnl" sz="2000" b="1" dirty="0" smtClean="0">
                <a:solidFill>
                  <a:schemeClr val="bg1"/>
                </a:solidFill>
                <a:latin typeface="Agency FB" pitchFamily="34" charset="0"/>
              </a:rPr>
              <a:t>Entre los 3 a 6 kilos</a:t>
            </a:r>
          </a:p>
          <a:p>
            <a:r>
              <a:rPr lang="es-ES_tradnl" sz="2000" b="1" dirty="0" smtClean="0">
                <a:solidFill>
                  <a:schemeClr val="bg1"/>
                </a:solidFill>
                <a:latin typeface="Agency FB" pitchFamily="34" charset="0"/>
              </a:rPr>
              <a:t>Origen  Bélgica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xer -GRANDE - ENTRE 25 Y 40 -ALEMAN.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000628" y="428604"/>
            <a:ext cx="1853392"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Bóxer </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1000101" y="642918"/>
            <a:ext cx="4286280" cy="2554545"/>
          </a:xfrm>
          <a:prstGeom prst="rect">
            <a:avLst/>
          </a:prstGeom>
          <a:noFill/>
        </p:spPr>
        <p:txBody>
          <a:bodyPr wrap="square" rtlCol="0">
            <a:spAutoFit/>
          </a:bodyPr>
          <a:lstStyle/>
          <a:p>
            <a:r>
              <a:rPr lang="es-ES" sz="2000" b="1" dirty="0" smtClean="0">
                <a:solidFill>
                  <a:schemeClr val="bg1"/>
                </a:solidFill>
                <a:latin typeface="Agency FB" pitchFamily="34" charset="0"/>
              </a:rPr>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El Bóxer es un perro de tamaño mediano, de pelo liso, fuerte, con una estructura corta y cuadrada y huesos fuertes. Su musculatura es seca, fuertemente desarrollada y en relieve. Sus movimientos son vivaces, llenos de fuerza e hidalguía. El Bóxer no debe parecer tosco, pesado o liviano.</a:t>
            </a:r>
            <a:endParaRPr lang="es-ES" sz="2000" b="1" dirty="0">
              <a:solidFill>
                <a:schemeClr val="bg1"/>
              </a:solidFill>
              <a:latin typeface="Agency FB" pitchFamily="34" charset="0"/>
            </a:endParaRPr>
          </a:p>
        </p:txBody>
      </p:sp>
      <p:sp>
        <p:nvSpPr>
          <p:cNvPr id="10" name="9 CuadroTexto"/>
          <p:cNvSpPr txBox="1"/>
          <p:nvPr/>
        </p:nvSpPr>
        <p:spPr>
          <a:xfrm>
            <a:off x="4214810" y="4143380"/>
            <a:ext cx="1851789" cy="1323439"/>
          </a:xfrm>
          <a:prstGeom prst="rect">
            <a:avLst/>
          </a:prstGeom>
          <a:noFill/>
        </p:spPr>
        <p:txBody>
          <a:bodyPr wrap="none" rtlCol="0">
            <a:spAutoFit/>
          </a:bodyPr>
          <a:lstStyle/>
          <a:p>
            <a:r>
              <a:rPr lang="es-ES_tradnl" sz="2000" b="1" dirty="0" smtClean="0">
                <a:solidFill>
                  <a:schemeClr val="bg1"/>
                </a:solidFill>
                <a:latin typeface="Agency FB" pitchFamily="34" charset="0"/>
              </a:rPr>
              <a:t>Peso</a:t>
            </a:r>
          </a:p>
          <a:p>
            <a:r>
              <a:rPr lang="es-ES_tradnl" sz="2000" b="1" dirty="0" smtClean="0">
                <a:solidFill>
                  <a:schemeClr val="bg1"/>
                </a:solidFill>
                <a:latin typeface="Agency FB" pitchFamily="34" charset="0"/>
              </a:rPr>
              <a:t>Entre 25 y 40 Kilos</a:t>
            </a:r>
          </a:p>
          <a:p>
            <a:r>
              <a:rPr lang="es-ES_tradnl" sz="2000" b="1" dirty="0" smtClean="0">
                <a:solidFill>
                  <a:schemeClr val="bg1"/>
                </a:solidFill>
                <a:latin typeface="Agency FB" pitchFamily="34" charset="0"/>
              </a:rPr>
              <a:t>Origen  : Alemán</a:t>
            </a:r>
          </a:p>
          <a:p>
            <a:endParaRPr lang="es-ES" sz="2000" b="1" dirty="0">
              <a:solidFill>
                <a:schemeClr val="bg1"/>
              </a:solidFill>
              <a:latin typeface="Agency FB" pitchFamily="34" charset="0"/>
            </a:endParaRPr>
          </a:p>
        </p:txBody>
      </p:sp>
      <p:sp>
        <p:nvSpPr>
          <p:cNvPr id="12" name="11 CuadroTexto"/>
          <p:cNvSpPr txBox="1"/>
          <p:nvPr/>
        </p:nvSpPr>
        <p:spPr>
          <a:xfrm>
            <a:off x="785786" y="5715016"/>
            <a:ext cx="1853392"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Bóxer </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1" name="10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2000" fill="hold"/>
                                        <p:tgtEl>
                                          <p:spTgt spid="12"/>
                                        </p:tgtEl>
                                        <p:attrNameLst>
                                          <p:attrName>ppt_x</p:attrName>
                                        </p:attrNameLst>
                                      </p:cBhvr>
                                      <p:tavLst>
                                        <p:tav tm="0">
                                          <p:val>
                                            <p:strVal val="#ppt_x"/>
                                          </p:val>
                                        </p:tav>
                                        <p:tav tm="100000">
                                          <p:val>
                                            <p:strVal val="#ppt_x"/>
                                          </p:val>
                                        </p:tav>
                                      </p:tavLst>
                                    </p:anim>
                                    <p:anim calcmode="lin" valueType="num">
                                      <p:cBhvr additive="base">
                                        <p:cTn id="12" dur="2000" fill="hold"/>
                                        <p:tgtEl>
                                          <p:spTgt spid="12"/>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12"/>
                                        </p:tgtEl>
                                        <p:attrNameLst>
                                          <p:attrName>ppt_x</p:attrName>
                                          <p:attrName>ppt_y</p:attrName>
                                        </p:attrNameLst>
                                      </p:cBhvr>
                                    </p:animMotion>
                                  </p:childTnLst>
                                </p:cTn>
                              </p:par>
                            </p:childTnLst>
                          </p:cTn>
                        </p:par>
                        <p:par>
                          <p:cTn id="15" fill="hold">
                            <p:stCondLst>
                              <p:cond delay="2800"/>
                            </p:stCondLst>
                            <p:childTnLst>
                              <p:par>
                                <p:cTn id="16" presetID="17" presetClass="entr" presetSubtype="1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childTnLst>
                          </p:cTn>
                        </p:par>
                        <p:par>
                          <p:cTn id="20" fill="hold">
                            <p:stCondLst>
                              <p:cond delay="4800"/>
                            </p:stCondLst>
                            <p:childTnLst>
                              <p:par>
                                <p:cTn id="21" presetID="17" presetClass="entr" presetSubtype="1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2" grpId="0"/>
      <p:bldP spid="12" grpId="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iard 34 a  45  francia.jpg"/>
          <p:cNvPicPr>
            <a:picLocks noChangeAspect="1"/>
          </p:cNvPicPr>
          <p:nvPr/>
        </p:nvPicPr>
        <p:blipFill>
          <a:blip r:embed="rId2"/>
          <a:stretch>
            <a:fillRect/>
          </a:stretch>
        </p:blipFill>
        <p:spPr>
          <a:xfrm>
            <a:off x="857224" y="0"/>
            <a:ext cx="7478799" cy="6858000"/>
          </a:xfrm>
          <a:prstGeom prst="rect">
            <a:avLst/>
          </a:prstGeom>
        </p:spPr>
      </p:pic>
      <p:sp>
        <p:nvSpPr>
          <p:cNvPr id="6" name="5 CuadroTexto"/>
          <p:cNvSpPr txBox="1"/>
          <p:nvPr/>
        </p:nvSpPr>
        <p:spPr>
          <a:xfrm>
            <a:off x="1142976" y="500042"/>
            <a:ext cx="194476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BRIARD</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6858016" y="1500174"/>
            <a:ext cx="1087157" cy="276999"/>
          </a:xfrm>
          <a:prstGeom prst="rect">
            <a:avLst/>
          </a:prstGeom>
          <a:noFill/>
        </p:spPr>
        <p:txBody>
          <a:bodyPr wrap="none" rtlCol="0">
            <a:spAutoFit/>
          </a:bodyPr>
          <a:lstStyle/>
          <a:p>
            <a:r>
              <a:rPr lang="es-ES_tradnl" sz="1200" dirty="0" smtClean="0">
                <a:solidFill>
                  <a:srgbClr val="CBAD41"/>
                </a:solidFill>
                <a:latin typeface="Pristina" pitchFamily="66" charset="0"/>
              </a:rPr>
              <a:t>Diseño </a:t>
            </a:r>
            <a:r>
              <a:rPr lang="es-ES_tradnl" sz="1200" dirty="0" err="1" smtClean="0">
                <a:solidFill>
                  <a:srgbClr val="CBAD41"/>
                </a:solidFill>
                <a:latin typeface="Pristina" pitchFamily="66" charset="0"/>
              </a:rPr>
              <a:t>pps</a:t>
            </a:r>
            <a:r>
              <a:rPr lang="es-ES_tradnl" sz="1200" dirty="0" smtClean="0">
                <a:solidFill>
                  <a:srgbClr val="CBAD41"/>
                </a:solidFill>
                <a:latin typeface="Pristina" pitchFamily="66" charset="0"/>
              </a:rPr>
              <a:t> Raquel</a:t>
            </a:r>
            <a:endParaRPr lang="es-ES" sz="1200" dirty="0">
              <a:solidFill>
                <a:srgbClr val="CBAD41"/>
              </a:solidFill>
              <a:latin typeface="Pristina" pitchFamily="66" charset="0"/>
            </a:endParaRPr>
          </a:p>
        </p:txBody>
      </p:sp>
      <p:sp>
        <p:nvSpPr>
          <p:cNvPr id="8" name="7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928662" y="5643578"/>
            <a:ext cx="194476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BRIARD</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1071538" y="500042"/>
            <a:ext cx="4572032" cy="3170099"/>
          </a:xfrm>
          <a:prstGeom prst="rect">
            <a:avLst/>
          </a:prstGeom>
          <a:noFill/>
        </p:spPr>
        <p:txBody>
          <a:bodyPr wrap="square" rtlCol="0">
            <a:spAutoFit/>
          </a:bodyPr>
          <a:lstStyle/>
          <a:p>
            <a:r>
              <a:rPr lang="es-ES" sz="2000" b="1" dirty="0" smtClean="0">
                <a:solidFill>
                  <a:schemeClr val="bg1"/>
                </a:solidFill>
                <a:latin typeface="Agency FB" pitchFamily="34" charset="0"/>
              </a:rPr>
              <a:t>Perro  rústico y de largo pelaje, es bien proporcionado y atlético.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Con un carácter muy equilibrado es de fácil adiestramiento ya que posee una excelente memoria, haciéndolo muy útil para requerirle tareas concretas.</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Optimo para guardar la casa y muy bueno y adaptable en la convivencia con los niños.</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Requiere de largas caminatas y vigoroso ejercicio.</a:t>
            </a:r>
            <a:br>
              <a:rPr lang="es-ES" sz="2000" b="1" dirty="0" smtClean="0">
                <a:solidFill>
                  <a:schemeClr val="bg1"/>
                </a:solidFill>
                <a:latin typeface="Agency FB" pitchFamily="34" charset="0"/>
              </a:rPr>
            </a:br>
            <a:endParaRPr lang="es-ES" sz="2000" b="1" dirty="0">
              <a:solidFill>
                <a:schemeClr val="bg1"/>
              </a:solidFill>
              <a:latin typeface="Agency FB" pitchFamily="34" charset="0"/>
            </a:endParaRPr>
          </a:p>
        </p:txBody>
      </p:sp>
      <p:sp>
        <p:nvSpPr>
          <p:cNvPr id="11" name="10 CuadroTexto"/>
          <p:cNvSpPr txBox="1"/>
          <p:nvPr/>
        </p:nvSpPr>
        <p:spPr>
          <a:xfrm>
            <a:off x="4714876" y="4286256"/>
            <a:ext cx="1511952" cy="1200329"/>
          </a:xfrm>
          <a:prstGeom prst="rect">
            <a:avLst/>
          </a:prstGeom>
          <a:noFill/>
        </p:spPr>
        <p:txBody>
          <a:bodyPr wrap="none" rtlCol="0">
            <a:spAutoFit/>
          </a:bodyPr>
          <a:lstStyle/>
          <a:p>
            <a:r>
              <a:rPr lang="es-ES" b="1" dirty="0" smtClean="0">
                <a:solidFill>
                  <a:schemeClr val="bg1"/>
                </a:solidFill>
                <a:latin typeface="Agency FB" pitchFamily="34" charset="0"/>
              </a:rPr>
              <a:t>Peso del </a:t>
            </a:r>
            <a:r>
              <a:rPr lang="es-ES" b="1" dirty="0" err="1" smtClean="0">
                <a:solidFill>
                  <a:schemeClr val="bg1"/>
                </a:solidFill>
                <a:latin typeface="Agency FB" pitchFamily="34" charset="0"/>
              </a:rPr>
              <a:t>Briard</a:t>
            </a:r>
            <a:endParaRPr lang="es-ES" b="1" dirty="0" smtClean="0">
              <a:solidFill>
                <a:schemeClr val="bg1"/>
              </a:solidFill>
              <a:latin typeface="Agency FB" pitchFamily="34" charset="0"/>
            </a:endParaRPr>
          </a:p>
          <a:p>
            <a:r>
              <a:rPr lang="es-ES" b="1" dirty="0" smtClean="0">
                <a:solidFill>
                  <a:schemeClr val="bg1"/>
                </a:solidFill>
                <a:latin typeface="Agency FB" pitchFamily="34" charset="0"/>
              </a:rPr>
              <a:t>Entre 34 y 45 Kg</a:t>
            </a:r>
          </a:p>
          <a:p>
            <a:endParaRPr lang="es-ES_tradnl" b="1" dirty="0" smtClean="0">
              <a:solidFill>
                <a:schemeClr val="bg1"/>
              </a:solidFill>
              <a:latin typeface="Agency FB" pitchFamily="34" charset="0"/>
            </a:endParaRPr>
          </a:p>
          <a:p>
            <a:r>
              <a:rPr lang="es-ES_tradnl" b="1" dirty="0" smtClean="0">
                <a:solidFill>
                  <a:schemeClr val="bg1"/>
                </a:solidFill>
                <a:latin typeface="Agency FB" pitchFamily="34" charset="0"/>
              </a:rPr>
              <a:t>Origen: Francia</a:t>
            </a:r>
            <a:endParaRPr lang="es-ES"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0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0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ulldog- MEDIANO  ENTRE  18 Y 25 KILOS -REINO UNIDO.jpg"/>
          <p:cNvPicPr>
            <a:picLocks noChangeAspect="1"/>
          </p:cNvPicPr>
          <p:nvPr/>
        </p:nvPicPr>
        <p:blipFill>
          <a:blip r:embed="rId3"/>
          <a:stretch>
            <a:fillRect/>
          </a:stretch>
        </p:blipFill>
        <p:spPr>
          <a:xfrm>
            <a:off x="0" y="6684"/>
            <a:ext cx="9144000" cy="6844632"/>
          </a:xfrm>
          <a:prstGeom prst="rect">
            <a:avLst/>
          </a:prstGeom>
        </p:spPr>
      </p:pic>
      <p:sp>
        <p:nvSpPr>
          <p:cNvPr id="6" name="5 CuadroTexto"/>
          <p:cNvSpPr txBox="1"/>
          <p:nvPr/>
        </p:nvSpPr>
        <p:spPr>
          <a:xfrm>
            <a:off x="5715008" y="357166"/>
            <a:ext cx="2539478"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Bulldog</a:t>
            </a:r>
          </a:p>
          <a:p>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14348" y="5534561"/>
            <a:ext cx="2539478"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Bulldog</a:t>
            </a:r>
          </a:p>
          <a:p>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928662" y="500042"/>
            <a:ext cx="4786346" cy="2862322"/>
          </a:xfrm>
          <a:prstGeom prst="rect">
            <a:avLst/>
          </a:prstGeom>
          <a:noFill/>
        </p:spPr>
        <p:txBody>
          <a:bodyPr wrap="square" rtlCol="0">
            <a:spAutoFit/>
          </a:bodyPr>
          <a:lstStyle/>
          <a:p>
            <a:r>
              <a:rPr lang="es-ES" sz="2000" b="1" dirty="0" smtClean="0">
                <a:solidFill>
                  <a:schemeClr val="bg1"/>
                </a:solidFill>
                <a:latin typeface="Agency FB" pitchFamily="34" charset="0"/>
              </a:rPr>
              <a:t>Es un perro de pelo corto, complexión pesada, más bien bajo en estatura, ancho, poderoso y compacto. Cabeza más bien grande en proporción a su tamaño, pero ninguna parte de su cuerpo debe tener un tamaño excesivo en relación a las otras, rompiendo así la simetría general, haciendo ver al perro deforme o interfiriendo con su capacidad de movimiento. Cara corta, hocico ancho, romo e inclinado hacia arriba</a:t>
            </a:r>
            <a:endParaRPr lang="es-ES" sz="2000" b="1" dirty="0">
              <a:solidFill>
                <a:schemeClr val="bg1"/>
              </a:solidFill>
              <a:latin typeface="Agency FB" pitchFamily="34" charset="0"/>
            </a:endParaRPr>
          </a:p>
        </p:txBody>
      </p:sp>
      <p:sp>
        <p:nvSpPr>
          <p:cNvPr id="11" name="10 CuadroTexto"/>
          <p:cNvSpPr txBox="1"/>
          <p:nvPr/>
        </p:nvSpPr>
        <p:spPr>
          <a:xfrm>
            <a:off x="4000496" y="3286124"/>
            <a:ext cx="4071966" cy="1015663"/>
          </a:xfrm>
          <a:prstGeom prst="rect">
            <a:avLst/>
          </a:prstGeom>
          <a:noFill/>
        </p:spPr>
        <p:txBody>
          <a:bodyPr wrap="square" rtlCol="0">
            <a:spAutoFit/>
          </a:bodyPr>
          <a:lstStyle/>
          <a:p>
            <a:r>
              <a:rPr lang="es-ES" sz="2000" b="1" dirty="0" smtClean="0">
                <a:solidFill>
                  <a:schemeClr val="bg1"/>
                </a:solidFill>
                <a:latin typeface="Agency FB" pitchFamily="34" charset="0"/>
              </a:rPr>
              <a:t>Cuerpo corto, de buena estructura, sin tendencia a la obesidad. Miembros fuertes, bien musculados y robustos.</a:t>
            </a:r>
            <a:endParaRPr lang="es-ES" sz="2000" b="1" dirty="0">
              <a:solidFill>
                <a:schemeClr val="bg1"/>
              </a:solidFill>
              <a:latin typeface="Agency FB" pitchFamily="34" charset="0"/>
            </a:endParaRPr>
          </a:p>
        </p:txBody>
      </p:sp>
      <p:sp>
        <p:nvSpPr>
          <p:cNvPr id="12" name="11 CuadroTexto"/>
          <p:cNvSpPr txBox="1"/>
          <p:nvPr/>
        </p:nvSpPr>
        <p:spPr>
          <a:xfrm>
            <a:off x="5072066" y="5000636"/>
            <a:ext cx="1601721" cy="923330"/>
          </a:xfrm>
          <a:prstGeom prst="rect">
            <a:avLst/>
          </a:prstGeom>
          <a:noFill/>
        </p:spPr>
        <p:txBody>
          <a:bodyPr wrap="none" rtlCol="0">
            <a:spAutoFit/>
          </a:bodyPr>
          <a:lstStyle/>
          <a:p>
            <a:r>
              <a:rPr lang="es-ES" b="1" dirty="0" smtClean="0">
                <a:solidFill>
                  <a:schemeClr val="bg1"/>
                </a:solidFill>
                <a:latin typeface="Agency FB" pitchFamily="34" charset="0"/>
              </a:rPr>
              <a:t>PESO: </a:t>
            </a:r>
            <a:br>
              <a:rPr lang="es-ES" b="1" dirty="0" smtClean="0">
                <a:solidFill>
                  <a:schemeClr val="bg1"/>
                </a:solidFill>
                <a:latin typeface="Agency FB" pitchFamily="34" charset="0"/>
              </a:rPr>
            </a:br>
            <a:r>
              <a:rPr lang="es-ES" b="1" dirty="0" smtClean="0">
                <a:solidFill>
                  <a:schemeClr val="bg1"/>
                </a:solidFill>
                <a:latin typeface="Agency FB" pitchFamily="34" charset="0"/>
              </a:rPr>
              <a:t>Machos: 25 </a:t>
            </a:r>
            <a:r>
              <a:rPr lang="es-ES" b="1" dirty="0" err="1" smtClean="0">
                <a:solidFill>
                  <a:schemeClr val="bg1"/>
                </a:solidFill>
                <a:latin typeface="Agency FB" pitchFamily="34" charset="0"/>
              </a:rPr>
              <a:t>kgs</a:t>
            </a:r>
            <a:r>
              <a:rPr lang="es-ES" b="1" dirty="0" smtClean="0">
                <a:solidFill>
                  <a:schemeClr val="bg1"/>
                </a:solidFill>
                <a:latin typeface="Agency FB" pitchFamily="34" charset="0"/>
              </a:rPr>
              <a:t>. </a:t>
            </a:r>
          </a:p>
          <a:p>
            <a:r>
              <a:rPr lang="es-ES" b="1" dirty="0" smtClean="0">
                <a:solidFill>
                  <a:schemeClr val="bg1"/>
                </a:solidFill>
                <a:latin typeface="Agency FB" pitchFamily="34" charset="0"/>
              </a:rPr>
              <a:t>Hembras: 23 </a:t>
            </a:r>
            <a:r>
              <a:rPr lang="es-ES" b="1" dirty="0" err="1" smtClean="0">
                <a:solidFill>
                  <a:schemeClr val="bg1"/>
                </a:solidFill>
                <a:latin typeface="Agency FB" pitchFamily="34" charset="0"/>
              </a:rPr>
              <a:t>kgs</a:t>
            </a:r>
            <a:r>
              <a:rPr lang="es-ES" b="1" dirty="0" smtClean="0">
                <a:solidFill>
                  <a:schemeClr val="bg1"/>
                </a:solidFill>
                <a:latin typeface="Agency FB" pitchFamily="34" charset="0"/>
              </a:rPr>
              <a:t>. </a:t>
            </a:r>
            <a:endParaRPr lang="es-ES"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2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2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72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ull-terrier 25 a  30 kilos  reino unido.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500694" y="428604"/>
            <a:ext cx="3137397" cy="156966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Bull  </a:t>
            </a: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Terrier</a:t>
            </a:r>
            <a:endPar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Miniatura</a:t>
            </a:r>
          </a:p>
          <a:p>
            <a:pPr algn="ct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500034" y="5572140"/>
            <a:ext cx="3137397" cy="156966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Bull  </a:t>
            </a: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Terrier</a:t>
            </a:r>
            <a:endPar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Miniatura</a:t>
            </a:r>
          </a:p>
          <a:p>
            <a:pPr algn="ct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1000100" y="571480"/>
            <a:ext cx="4071966" cy="2523768"/>
          </a:xfrm>
          <a:prstGeom prst="rect">
            <a:avLst/>
          </a:prstGeom>
          <a:noFill/>
        </p:spPr>
        <p:txBody>
          <a:bodyPr wrap="square" rtlCol="0">
            <a:spAutoFit/>
          </a:bodyPr>
          <a:lstStyle/>
          <a:p>
            <a:r>
              <a:rPr lang="es-ES" dirty="0" smtClean="0"/>
              <a:t/>
            </a:r>
            <a:br>
              <a:rPr lang="es-ES" dirty="0" smtClean="0"/>
            </a:br>
            <a:r>
              <a:rPr lang="es-ES" sz="2000" b="1" dirty="0" smtClean="0">
                <a:solidFill>
                  <a:schemeClr val="bg1"/>
                </a:solidFill>
                <a:latin typeface="Agency FB" pitchFamily="34" charset="0"/>
              </a:rPr>
              <a:t>El Bull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Miniatura es un perro magnifico como mascota. Perfecta compañía para la casa o el apartamento. Normalmente es bueno con los niños de la casa que se portan bien. Requiere ejercicio. El pelo necesita poco mantenimiento.</a:t>
            </a:r>
          </a:p>
          <a:p>
            <a:endParaRPr lang="es-ES" sz="2000" b="1" dirty="0">
              <a:solidFill>
                <a:schemeClr val="bg1"/>
              </a:solidFill>
              <a:latin typeface="Agency FB" pitchFamily="34" charset="0"/>
            </a:endParaRPr>
          </a:p>
        </p:txBody>
      </p:sp>
      <p:sp>
        <p:nvSpPr>
          <p:cNvPr id="11" name="10 CuadroTexto"/>
          <p:cNvSpPr txBox="1"/>
          <p:nvPr/>
        </p:nvSpPr>
        <p:spPr>
          <a:xfrm>
            <a:off x="4214810" y="4500570"/>
            <a:ext cx="2861681"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Bull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Miniatura</a:t>
            </a:r>
          </a:p>
          <a:p>
            <a:r>
              <a:rPr lang="es-ES" sz="2000" b="1" dirty="0" smtClean="0">
                <a:solidFill>
                  <a:schemeClr val="bg1"/>
                </a:solidFill>
                <a:latin typeface="Agency FB" pitchFamily="34" charset="0"/>
              </a:rPr>
              <a:t>Entre 5 y 18 Kg</a:t>
            </a:r>
          </a:p>
          <a:p>
            <a:r>
              <a:rPr lang="es-ES_tradnl" sz="2000" b="1" dirty="0" smtClean="0">
                <a:solidFill>
                  <a:schemeClr val="bg1"/>
                </a:solidFill>
                <a:latin typeface="Agency FB" pitchFamily="34" charset="0"/>
              </a:rPr>
              <a:t>Origen : Reino Unido</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e_corso_ 47 A 53 KILOS  ITALIA.jpg"/>
          <p:cNvPicPr>
            <a:picLocks noChangeAspect="1"/>
          </p:cNvPicPr>
          <p:nvPr/>
        </p:nvPicPr>
        <p:blipFill>
          <a:blip r:embed="rId2">
            <a:lum bright="-10000" contrast="10000"/>
          </a:blip>
          <a:stretch>
            <a:fillRect/>
          </a:stretch>
        </p:blipFill>
        <p:spPr>
          <a:xfrm>
            <a:off x="0" y="0"/>
            <a:ext cx="9144000" cy="6858000"/>
          </a:xfrm>
          <a:prstGeom prst="rect">
            <a:avLst/>
          </a:prstGeom>
        </p:spPr>
      </p:pic>
      <p:sp>
        <p:nvSpPr>
          <p:cNvPr id="7" name="6 CuadroTexto"/>
          <p:cNvSpPr txBox="1"/>
          <p:nvPr/>
        </p:nvSpPr>
        <p:spPr>
          <a:xfrm>
            <a:off x="357158" y="1071546"/>
            <a:ext cx="3111749"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Cane</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Corso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5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ppt_x"/>
                                          </p:val>
                                        </p:tav>
                                        <p:tav tm="100000">
                                          <p:val>
                                            <p:strVal val="#ppt_x"/>
                                          </p:val>
                                        </p:tav>
                                      </p:tavLst>
                                    </p:anim>
                                    <p:anim calcmode="lin" valueType="num">
                                      <p:cBhvr additive="base">
                                        <p:cTn id="12" dur="2000" fill="hold"/>
                                        <p:tgtEl>
                                          <p:spTgt spid="7"/>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571472" y="5934670"/>
            <a:ext cx="3111749"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Cane</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Corso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857224" y="642918"/>
            <a:ext cx="4572032" cy="2246769"/>
          </a:xfrm>
          <a:prstGeom prst="rect">
            <a:avLst/>
          </a:prstGeom>
          <a:noFill/>
        </p:spPr>
        <p:txBody>
          <a:bodyPr wrap="square" rtlCol="0">
            <a:spAutoFit/>
          </a:bodyPr>
          <a:lstStyle/>
          <a:p>
            <a:r>
              <a:rPr lang="es-ES" sz="2000" b="1" dirty="0" smtClean="0">
                <a:solidFill>
                  <a:schemeClr val="bg1"/>
                </a:solidFill>
                <a:latin typeface="Agency FB" pitchFamily="34" charset="0"/>
              </a:rPr>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Perro de talla mediana a grande, robusto y fuerte, pero elegante. Delgado, con músculos potentes. Guardián de la propiedad, de la familia y del ganado; muy ágil y correspondiente. En el pasado se le utilizaba como conductor de ganado y para la caza mayor.</a:t>
            </a:r>
            <a:endParaRPr lang="es-ES" sz="2000" b="1" dirty="0">
              <a:solidFill>
                <a:schemeClr val="bg1"/>
              </a:solidFill>
              <a:latin typeface="Agency FB" pitchFamily="34" charset="0"/>
            </a:endParaRPr>
          </a:p>
        </p:txBody>
      </p:sp>
      <p:sp>
        <p:nvSpPr>
          <p:cNvPr id="11" name="10 CuadroTexto"/>
          <p:cNvSpPr txBox="1"/>
          <p:nvPr/>
        </p:nvSpPr>
        <p:spPr>
          <a:xfrm>
            <a:off x="4857752" y="4714884"/>
            <a:ext cx="2965877" cy="1015663"/>
          </a:xfrm>
          <a:prstGeom prst="rect">
            <a:avLst/>
          </a:prstGeom>
          <a:noFill/>
        </p:spPr>
        <p:txBody>
          <a:bodyPr wrap="none" rtlCol="0">
            <a:spAutoFit/>
          </a:bodyPr>
          <a:lstStyle/>
          <a:p>
            <a:r>
              <a:rPr lang="es-ES" sz="2000" b="1" dirty="0" smtClean="0">
                <a:solidFill>
                  <a:schemeClr val="bg1"/>
                </a:solidFill>
                <a:latin typeface="Agency FB" pitchFamily="34" charset="0"/>
              </a:rPr>
              <a:t>Peso : Machos de 45 a 50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             Hembras de 40 a 45 Kg.</a:t>
            </a:r>
          </a:p>
          <a:p>
            <a:r>
              <a:rPr lang="es-ES_tradnl" sz="2000" b="1" dirty="0" smtClean="0">
                <a:solidFill>
                  <a:schemeClr val="bg1"/>
                </a:solidFill>
                <a:latin typeface="Agency FB" pitchFamily="34" charset="0"/>
              </a:rPr>
              <a:t>Origen  Italia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6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6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huahua  PEQUEÑO DE 1.5 A 3 KILOS -MEXICO.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072066" y="214290"/>
            <a:ext cx="3597460" cy="104644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Chihuahua</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16195" y="0"/>
            <a:ext cx="9127805" cy="6858000"/>
          </a:xfrm>
          <a:prstGeom prst="rect">
            <a:avLst/>
          </a:prstGeom>
        </p:spPr>
      </p:pic>
      <p:sp>
        <p:nvSpPr>
          <p:cNvPr id="6" name="5 CuadroTexto"/>
          <p:cNvSpPr txBox="1"/>
          <p:nvPr/>
        </p:nvSpPr>
        <p:spPr>
          <a:xfrm>
            <a:off x="428596" y="5811560"/>
            <a:ext cx="3597460" cy="104644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Chihuahua</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785786" y="928670"/>
            <a:ext cx="4572031" cy="1938992"/>
          </a:xfrm>
          <a:prstGeom prst="rect">
            <a:avLst/>
          </a:prstGeom>
          <a:noFill/>
        </p:spPr>
        <p:txBody>
          <a:bodyPr wrap="square" rtlCol="0">
            <a:spAutoFit/>
          </a:bodyPr>
          <a:lstStyle/>
          <a:p>
            <a:r>
              <a:rPr lang="es-ES" sz="2000" b="1" dirty="0" smtClean="0">
                <a:solidFill>
                  <a:schemeClr val="bg1"/>
                </a:solidFill>
                <a:latin typeface="Agency FB" pitchFamily="34" charset="0"/>
              </a:rPr>
              <a:t>El Chihuahua es el más pequeño de todos los perros de raza, aunque realmente el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de Yorkshire se discute con esta raza el record del individuo más pequeño. Sin embargo, todos reconocemos que al menos en promedio, el título es del Chihuahua. </a:t>
            </a:r>
            <a:endParaRPr lang="es-ES" sz="2000" b="1" dirty="0">
              <a:solidFill>
                <a:schemeClr val="bg1"/>
              </a:solidFill>
              <a:latin typeface="Agency FB" pitchFamily="34" charset="0"/>
            </a:endParaRPr>
          </a:p>
        </p:txBody>
      </p:sp>
      <p:sp>
        <p:nvSpPr>
          <p:cNvPr id="11" name="10 CuadroTexto"/>
          <p:cNvSpPr txBox="1"/>
          <p:nvPr/>
        </p:nvSpPr>
        <p:spPr>
          <a:xfrm>
            <a:off x="4000496" y="3000372"/>
            <a:ext cx="4071966" cy="2523768"/>
          </a:xfrm>
          <a:prstGeom prst="rect">
            <a:avLst/>
          </a:prstGeom>
          <a:noFill/>
        </p:spPr>
        <p:txBody>
          <a:bodyPr wrap="square" rtlCol="0">
            <a:spAutoFit/>
          </a:bodyPr>
          <a:lstStyle/>
          <a:p>
            <a:r>
              <a:rPr lang="es-ES" sz="2000" b="1" dirty="0" smtClean="0">
                <a:solidFill>
                  <a:schemeClr val="bg1"/>
                </a:solidFill>
                <a:latin typeface="Agency FB" pitchFamily="34" charset="0"/>
              </a:rPr>
              <a:t>Es un perrito muy gracioso aunque algo nervioso. Adora a su familia, a todos los demás, sean perros o personas, como no se los puede comer los enloquece con sus ladridos. Algunos de estos perros son tan pequeños que se estilaba llevarlos en un bolsillo de la chaqueta.</a:t>
            </a:r>
          </a:p>
          <a:p>
            <a:endParaRPr lang="es-ES" dirty="0"/>
          </a:p>
        </p:txBody>
      </p:sp>
      <p:sp>
        <p:nvSpPr>
          <p:cNvPr id="12" name="11 CuadroTexto"/>
          <p:cNvSpPr txBox="1"/>
          <p:nvPr/>
        </p:nvSpPr>
        <p:spPr>
          <a:xfrm>
            <a:off x="5072066" y="5357827"/>
            <a:ext cx="1864613" cy="1015663"/>
          </a:xfrm>
          <a:prstGeom prst="rect">
            <a:avLst/>
          </a:prstGeom>
          <a:noFill/>
        </p:spPr>
        <p:txBody>
          <a:bodyPr wrap="square" rtlCol="0">
            <a:spAutoFit/>
          </a:bodyPr>
          <a:lstStyle/>
          <a:p>
            <a:r>
              <a:rPr lang="es-ES" sz="2000" b="1" dirty="0" smtClean="0">
                <a:solidFill>
                  <a:schemeClr val="bg1"/>
                </a:solidFill>
                <a:latin typeface="Agency FB" pitchFamily="34" charset="0"/>
              </a:rPr>
              <a:t>Peso del Chihuahua</a:t>
            </a:r>
          </a:p>
          <a:p>
            <a:r>
              <a:rPr lang="es-ES" sz="2000" b="1" dirty="0" smtClean="0">
                <a:solidFill>
                  <a:schemeClr val="bg1"/>
                </a:solidFill>
                <a:latin typeface="Agency FB" pitchFamily="34" charset="0"/>
              </a:rPr>
              <a:t>Entre 1 y 2.75 Kg</a:t>
            </a:r>
          </a:p>
          <a:p>
            <a:r>
              <a:rPr lang="es-ES_tradnl" sz="2000" b="1" dirty="0" smtClean="0">
                <a:solidFill>
                  <a:schemeClr val="bg1"/>
                </a:solidFill>
                <a:latin typeface="Agency FB" pitchFamily="34" charset="0"/>
              </a:rPr>
              <a:t>Origen : México</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6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6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76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n japones 2 a 3 kilos  japon.JPG"/>
          <p:cNvPicPr>
            <a:picLocks noChangeAspect="1"/>
          </p:cNvPicPr>
          <p:nvPr/>
        </p:nvPicPr>
        <p:blipFill>
          <a:blip r:embed="rId2"/>
          <a:stretch>
            <a:fillRect/>
          </a:stretch>
        </p:blipFill>
        <p:spPr>
          <a:xfrm>
            <a:off x="0" y="3345"/>
            <a:ext cx="9144000" cy="6851309"/>
          </a:xfrm>
          <a:prstGeom prst="rect">
            <a:avLst/>
          </a:prstGeom>
        </p:spPr>
      </p:pic>
      <p:sp>
        <p:nvSpPr>
          <p:cNvPr id="6" name="5 CuadroTexto"/>
          <p:cNvSpPr txBox="1"/>
          <p:nvPr/>
        </p:nvSpPr>
        <p:spPr>
          <a:xfrm>
            <a:off x="500034" y="357166"/>
            <a:ext cx="3926075"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Chin   Japonés</a:t>
            </a:r>
          </a:p>
          <a:p>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14348" y="5214950"/>
            <a:ext cx="2565126" cy="193899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Chin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Japonés</a:t>
            </a:r>
          </a:p>
          <a:p>
            <a:pPr algn="ct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785786" y="571480"/>
            <a:ext cx="4643469" cy="2554545"/>
          </a:xfrm>
          <a:prstGeom prst="rect">
            <a:avLst/>
          </a:prstGeom>
          <a:noFill/>
        </p:spPr>
        <p:txBody>
          <a:bodyPr wrap="square" rtlCol="0">
            <a:spAutoFit/>
          </a:bodyPr>
          <a:lstStyle/>
          <a:p>
            <a:r>
              <a:rPr lang="es-ES" sz="2000" b="1" dirty="0" smtClean="0">
                <a:solidFill>
                  <a:schemeClr val="bg1"/>
                </a:solidFill>
                <a:latin typeface="Agency FB" pitchFamily="34" charset="0"/>
              </a:rPr>
              <a:t>Este es uno de esos perritos que se han criado para ser mascotas. Todo lo que se puede desear de una mascota este perro lo es. Pequeños, de disposición alegre, muy adaptable a la vida en apartamento o interior de la casa, sumamente afectuoso con su amo. Bueno con los niños de la casa pero debe de ser cuidado de los juegos brutos, recuerde que es un perro pequeño.</a:t>
            </a:r>
            <a:endParaRPr lang="es-ES" sz="2000" b="1" dirty="0">
              <a:solidFill>
                <a:schemeClr val="bg1"/>
              </a:solidFill>
              <a:latin typeface="Agency FB" pitchFamily="34" charset="0"/>
            </a:endParaRPr>
          </a:p>
        </p:txBody>
      </p:sp>
      <p:sp>
        <p:nvSpPr>
          <p:cNvPr id="11" name="10 CuadroTexto"/>
          <p:cNvSpPr txBox="1"/>
          <p:nvPr/>
        </p:nvSpPr>
        <p:spPr>
          <a:xfrm>
            <a:off x="4143373" y="3714752"/>
            <a:ext cx="3929090" cy="1323439"/>
          </a:xfrm>
          <a:prstGeom prst="rect">
            <a:avLst/>
          </a:prstGeom>
          <a:noFill/>
        </p:spPr>
        <p:txBody>
          <a:bodyPr wrap="square" rtlCol="0">
            <a:spAutoFit/>
          </a:bodyPr>
          <a:lstStyle/>
          <a:p>
            <a:r>
              <a:rPr lang="es-ES" sz="2000" b="1" dirty="0" smtClean="0">
                <a:solidFill>
                  <a:schemeClr val="bg1"/>
                </a:solidFill>
                <a:latin typeface="Agency FB" pitchFamily="34" charset="0"/>
              </a:rPr>
              <a:t>El pelo requiere una cepillada a menudo y puede ser llevado al peluquero canino para que luzca aun más atractivo.  Son inteligentes, dulces.</a:t>
            </a:r>
            <a:endParaRPr lang="es-ES" sz="2000" b="1" dirty="0">
              <a:solidFill>
                <a:schemeClr val="bg1"/>
              </a:solidFill>
              <a:latin typeface="Agency FB" pitchFamily="34" charset="0"/>
            </a:endParaRPr>
          </a:p>
        </p:txBody>
      </p:sp>
      <p:sp>
        <p:nvSpPr>
          <p:cNvPr id="12" name="11 CuadroTexto"/>
          <p:cNvSpPr txBox="1"/>
          <p:nvPr/>
        </p:nvSpPr>
        <p:spPr>
          <a:xfrm>
            <a:off x="5357818" y="5286388"/>
            <a:ext cx="2121093" cy="1015663"/>
          </a:xfrm>
          <a:prstGeom prst="rect">
            <a:avLst/>
          </a:prstGeom>
          <a:noFill/>
        </p:spPr>
        <p:txBody>
          <a:bodyPr wrap="none" rtlCol="0">
            <a:spAutoFit/>
          </a:bodyPr>
          <a:lstStyle/>
          <a:p>
            <a:r>
              <a:rPr lang="es-ES" sz="2000" b="1" dirty="0" smtClean="0">
                <a:solidFill>
                  <a:schemeClr val="bg1"/>
                </a:solidFill>
                <a:latin typeface="Agency FB" pitchFamily="34" charset="0"/>
              </a:rPr>
              <a:t>Peso:</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El peso es de 2 a 6 Kg.</a:t>
            </a:r>
          </a:p>
          <a:p>
            <a:r>
              <a:rPr lang="es-ES_tradnl" sz="2000" b="1" dirty="0" smtClean="0">
                <a:solidFill>
                  <a:schemeClr val="bg1"/>
                </a:solidFill>
                <a:latin typeface="Agency FB" pitchFamily="34" charset="0"/>
              </a:rPr>
              <a:t>Origen : Japón</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0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0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80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ow chow MEDIANO 20 A 31 KILOS -CHINA.jpg"/>
          <p:cNvPicPr>
            <a:picLocks noChangeAspect="1"/>
          </p:cNvPicPr>
          <p:nvPr/>
        </p:nvPicPr>
        <p:blipFill>
          <a:blip r:embed="rId2"/>
          <a:stretch>
            <a:fillRect/>
          </a:stretch>
        </p:blipFill>
        <p:spPr>
          <a:xfrm>
            <a:off x="0" y="10016"/>
            <a:ext cx="9144000" cy="6837967"/>
          </a:xfrm>
          <a:prstGeom prst="rect">
            <a:avLst/>
          </a:prstGeom>
        </p:spPr>
      </p:pic>
      <p:sp>
        <p:nvSpPr>
          <p:cNvPr id="6" name="5 CuadroTexto"/>
          <p:cNvSpPr txBox="1"/>
          <p:nvPr/>
        </p:nvSpPr>
        <p:spPr>
          <a:xfrm>
            <a:off x="4929190" y="214290"/>
            <a:ext cx="3039615" cy="86177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Chow</a:t>
            </a: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Chow</a:t>
            </a:r>
            <a:endPar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928662" y="642918"/>
            <a:ext cx="4214842" cy="2554545"/>
          </a:xfrm>
          <a:prstGeom prst="rect">
            <a:avLst/>
          </a:prstGeom>
          <a:noFill/>
        </p:spPr>
        <p:txBody>
          <a:bodyPr wrap="square" rtlCol="0">
            <a:spAutoFit/>
          </a:bodyPr>
          <a:lstStyle/>
          <a:p>
            <a:r>
              <a:rPr lang="es-ES" sz="2000" b="1" dirty="0" smtClean="0">
                <a:solidFill>
                  <a:schemeClr val="bg1"/>
                </a:solidFill>
                <a:latin typeface="Agency FB" pitchFamily="34" charset="0"/>
              </a:rPr>
              <a:t>Es un perro tranquilo, buen guardián; su lengua es negra azulada. Es único por su andar en zancas. Voluntario, fiel, sin embargo reservado. Es un perro activo, compacto, con lomo corto y esencialmente bien equilibrado. De aspecto leonino, orgulloso con un porte digno; bien estructurado; lleva la cola distintamente sobre la espalda.</a:t>
            </a:r>
            <a:endParaRPr lang="es-ES" sz="2000" b="1" dirty="0">
              <a:solidFill>
                <a:schemeClr val="bg1"/>
              </a:solidFill>
              <a:latin typeface="Agency FB" pitchFamily="34" charset="0"/>
            </a:endParaRPr>
          </a:p>
        </p:txBody>
      </p:sp>
      <p:sp>
        <p:nvSpPr>
          <p:cNvPr id="10" name="9 CuadroTexto"/>
          <p:cNvSpPr txBox="1"/>
          <p:nvPr/>
        </p:nvSpPr>
        <p:spPr>
          <a:xfrm>
            <a:off x="4857752" y="4214818"/>
            <a:ext cx="1957587" cy="1631216"/>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Chow</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Chow</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20 y 31 Kg</a:t>
            </a:r>
          </a:p>
          <a:p>
            <a:endParaRPr lang="es-ES_tradnl" sz="2000" b="1" dirty="0" smtClean="0">
              <a:solidFill>
                <a:schemeClr val="bg1"/>
              </a:solidFill>
              <a:latin typeface="Agency FB" pitchFamily="34" charset="0"/>
            </a:endParaRPr>
          </a:p>
          <a:p>
            <a:r>
              <a:rPr lang="es-ES_tradnl" sz="2000" b="1" dirty="0" smtClean="0">
                <a:solidFill>
                  <a:schemeClr val="bg1"/>
                </a:solidFill>
                <a:latin typeface="Agency FB" pitchFamily="34" charset="0"/>
              </a:rPr>
              <a:t>Origen: China</a:t>
            </a:r>
            <a:endParaRPr lang="es-ES" sz="2000" b="1" dirty="0" smtClean="0">
              <a:solidFill>
                <a:schemeClr val="bg1"/>
              </a:solidFill>
              <a:latin typeface="Agency FB" pitchFamily="34" charset="0"/>
            </a:endParaRPr>
          </a:p>
          <a:p>
            <a:endParaRPr lang="es-ES" sz="2000" b="1" dirty="0">
              <a:solidFill>
                <a:schemeClr val="bg1"/>
              </a:solidFill>
              <a:latin typeface="Agency FB" pitchFamily="34" charset="0"/>
            </a:endParaRPr>
          </a:p>
        </p:txBody>
      </p:sp>
      <p:sp>
        <p:nvSpPr>
          <p:cNvPr id="11" name="10 CuadroTexto"/>
          <p:cNvSpPr txBox="1"/>
          <p:nvPr/>
        </p:nvSpPr>
        <p:spPr>
          <a:xfrm>
            <a:off x="642910" y="5786454"/>
            <a:ext cx="3039615" cy="86177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Chow</a:t>
            </a: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Chow</a:t>
            </a:r>
            <a:endPar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0-#ppt_w/2"/>
                                          </p:val>
                                        </p:tav>
                                        <p:tav tm="100000">
                                          <p:val>
                                            <p:strVal val="#ppt_x"/>
                                          </p:val>
                                        </p:tav>
                                      </p:tavLst>
                                    </p:anim>
                                    <p:anim calcmode="lin" valueType="num">
                                      <p:cBhvr additive="base">
                                        <p:cTn id="12" dur="2000" fill="hold"/>
                                        <p:tgtEl>
                                          <p:spTgt spid="11"/>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11"/>
                                        </p:tgtEl>
                                        <p:attrNameLst>
                                          <p:attrName>ppt_x</p:attrName>
                                          <p:attrName>ppt_y</p:attrName>
                                        </p:attrNameLst>
                                      </p:cBhvr>
                                    </p:animMotion>
                                  </p:childTnLst>
                                </p:cTn>
                              </p:par>
                            </p:childTnLst>
                          </p:cTn>
                        </p:par>
                        <p:par>
                          <p:cTn id="15" fill="hold">
                            <p:stCondLst>
                              <p:cond delay="3400"/>
                            </p:stCondLst>
                            <p:childTnLst>
                              <p:par>
                                <p:cTn id="16" presetID="17" presetClass="entr" presetSubtype="1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childTnLst>
                          </p:cTn>
                        </p:par>
                        <p:par>
                          <p:cTn id="20" fill="hold">
                            <p:stCondLst>
                              <p:cond delay="5400"/>
                            </p:stCondLst>
                            <p:childTnLst>
                              <p:par>
                                <p:cTn id="21" presetID="17" presetClass="entr" presetSubtype="1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2000" fill="hold"/>
                                        <p:tgtEl>
                                          <p:spTgt spid="10"/>
                                        </p:tgtEl>
                                        <p:attrNameLst>
                                          <p:attrName>ppt_w</p:attrName>
                                        </p:attrNameLst>
                                      </p:cBhvr>
                                      <p:tavLst>
                                        <p:tav tm="0">
                                          <p:val>
                                            <p:fltVal val="0"/>
                                          </p:val>
                                        </p:tav>
                                        <p:tav tm="100000">
                                          <p:val>
                                            <p:strVal val="#ppt_w"/>
                                          </p:val>
                                        </p:tav>
                                      </p:tavLst>
                                    </p:anim>
                                    <p:anim calcmode="lin" valueType="num">
                                      <p:cBhvr>
                                        <p:cTn id="24"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1" grpId="0"/>
      <p:bldP spid="11" grpId="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lumber-spaniel- GRANDE 35 A 38 KILOS  REINO UNIDO.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285720" y="285728"/>
            <a:ext cx="2533066" cy="150810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CLUMBER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SPANIEL</a:t>
            </a:r>
          </a:p>
          <a:p>
            <a:pPr algn="ct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14348" y="5349895"/>
            <a:ext cx="2533066" cy="150810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CLUMBER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SPANIEL</a:t>
            </a:r>
          </a:p>
          <a:p>
            <a:pPr algn="ct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928662" y="857232"/>
            <a:ext cx="4286280" cy="1938992"/>
          </a:xfrm>
          <a:prstGeom prst="rect">
            <a:avLst/>
          </a:prstGeom>
          <a:noFill/>
        </p:spPr>
        <p:txBody>
          <a:bodyPr wrap="square" rtlCol="0">
            <a:spAutoFit/>
          </a:bodyPr>
          <a:lstStyle/>
          <a:p>
            <a:r>
              <a:rPr lang="es-ES" sz="2000" b="1" dirty="0" smtClean="0">
                <a:solidFill>
                  <a:schemeClr val="bg1"/>
                </a:solidFill>
                <a:latin typeface="Agency FB" pitchFamily="34" charset="0"/>
              </a:rPr>
              <a:t>Es un eficiente perro de caza, aunque no es tan rápido como otros. Es excelente para la caza en las mesetas,.</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También puede ser un perro de compañía, pues posee un buen temperamento y es muy cariñoso con su dueño. </a:t>
            </a:r>
            <a:endParaRPr lang="es-ES" sz="2000" b="1" dirty="0">
              <a:solidFill>
                <a:schemeClr val="bg1"/>
              </a:solidFill>
              <a:latin typeface="Agency FB" pitchFamily="34" charset="0"/>
            </a:endParaRPr>
          </a:p>
        </p:txBody>
      </p:sp>
      <p:sp>
        <p:nvSpPr>
          <p:cNvPr id="11" name="10 CuadroTexto"/>
          <p:cNvSpPr txBox="1"/>
          <p:nvPr/>
        </p:nvSpPr>
        <p:spPr>
          <a:xfrm>
            <a:off x="5000628" y="4857760"/>
            <a:ext cx="2388795"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Clumber</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Spaniel</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35 y 38.5 Kg</a:t>
            </a:r>
          </a:p>
          <a:p>
            <a:r>
              <a:rPr lang="es-ES_tradnl" sz="2000" b="1" dirty="0" smtClean="0">
                <a:solidFill>
                  <a:schemeClr val="bg1"/>
                </a:solidFill>
                <a:latin typeface="Agency FB" pitchFamily="34" charset="0"/>
              </a:rPr>
              <a:t>Origen  : Reino Unido</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cker-spaniel- MEDIANO DE13  A 15 KILOS INGLES.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642910" y="714356"/>
            <a:ext cx="4039888"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Cocker</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Spaniel</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642910" y="5500702"/>
            <a:ext cx="2125903" cy="147732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Cocker</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Spaniel</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pPr algn="ct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857224" y="357166"/>
            <a:ext cx="4572032" cy="2862322"/>
          </a:xfrm>
          <a:prstGeom prst="rect">
            <a:avLst/>
          </a:prstGeom>
          <a:noFill/>
        </p:spPr>
        <p:txBody>
          <a:bodyPr wrap="square" rtlCol="0">
            <a:spAutoFit/>
          </a:bodyPr>
          <a:lstStyle/>
          <a:p>
            <a:r>
              <a:rPr lang="es-ES" sz="2000" b="1" dirty="0" smtClean="0">
                <a:solidFill>
                  <a:schemeClr val="bg1"/>
                </a:solidFill>
                <a:latin typeface="Agency FB" pitchFamily="34" charset="0"/>
              </a:rPr>
              <a:t>El </a:t>
            </a:r>
            <a:r>
              <a:rPr lang="es-ES" sz="2000" b="1" dirty="0" err="1" smtClean="0">
                <a:solidFill>
                  <a:schemeClr val="bg1"/>
                </a:solidFill>
                <a:latin typeface="Agency FB" pitchFamily="34" charset="0"/>
              </a:rPr>
              <a:t>Cocker</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Spaniel</a:t>
            </a:r>
            <a:r>
              <a:rPr lang="es-ES" sz="2000" b="1" dirty="0" smtClean="0">
                <a:solidFill>
                  <a:schemeClr val="bg1"/>
                </a:solidFill>
                <a:latin typeface="Agency FB" pitchFamily="34" charset="0"/>
              </a:rPr>
              <a:t>, actualmente es un perro muy popular como mascota de compañía, para aquellos que disfrutan del campo. Al desarrollarse esta raza en Gales se perseguía conseguir a un perro que correteara a las gallinetas arreándolas de sus escondites en los arbustos. Su versatilidad creció y fue cuando se dieron cuenta de que este perro era feliz en diferentes condiciones y también era capaz de nadar. </a:t>
            </a:r>
            <a:endParaRPr lang="es-ES" sz="2000" b="1" dirty="0">
              <a:solidFill>
                <a:schemeClr val="bg1"/>
              </a:solidFill>
              <a:latin typeface="Agency FB" pitchFamily="34" charset="0"/>
            </a:endParaRPr>
          </a:p>
        </p:txBody>
      </p:sp>
      <p:sp>
        <p:nvSpPr>
          <p:cNvPr id="11" name="10 CuadroTexto"/>
          <p:cNvSpPr txBox="1"/>
          <p:nvPr/>
        </p:nvSpPr>
        <p:spPr>
          <a:xfrm>
            <a:off x="4714876" y="4572008"/>
            <a:ext cx="2273379"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Cocker</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Spaniel</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13 y 15 Kg</a:t>
            </a:r>
          </a:p>
          <a:p>
            <a:r>
              <a:rPr lang="es-ES_tradnl" sz="2000" b="1" dirty="0" smtClean="0">
                <a:solidFill>
                  <a:schemeClr val="bg1"/>
                </a:solidFill>
                <a:latin typeface="Agency FB" pitchFamily="34" charset="0"/>
              </a:rPr>
              <a:t>Origen  :Reino Unido</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r>
              <a:rPr lang="es-ES" dirty="0" err="1" smtClean="0"/>
              <a:t>Collie</a:t>
            </a:r>
            <a:r>
              <a:rPr lang="es-ES" dirty="0" smtClean="0"/>
              <a:t> Barbudo 20 A 27 KILOS INGLATERRA</a:t>
            </a:r>
            <a:endParaRPr lang="es-ES" dirty="0"/>
          </a:p>
        </p:txBody>
      </p:sp>
      <p:pic>
        <p:nvPicPr>
          <p:cNvPr id="4" name="3 Imagen" descr="Collie Barbudo 20 A 27 KILOS INGLATERRA.jpg"/>
          <p:cNvPicPr>
            <a:picLocks noChangeAspect="1"/>
          </p:cNvPicPr>
          <p:nvPr/>
        </p:nvPicPr>
        <p:blipFill>
          <a:blip r:embed="rId2"/>
          <a:stretch>
            <a:fillRect/>
          </a:stretch>
        </p:blipFill>
        <p:spPr>
          <a:xfrm>
            <a:off x="11875" y="0"/>
            <a:ext cx="9120249" cy="6858000"/>
          </a:xfrm>
          <a:prstGeom prst="rect">
            <a:avLst/>
          </a:prstGeom>
        </p:spPr>
      </p:pic>
      <p:sp>
        <p:nvSpPr>
          <p:cNvPr id="6" name="5 CuadroTexto"/>
          <p:cNvSpPr txBox="1"/>
          <p:nvPr/>
        </p:nvSpPr>
        <p:spPr>
          <a:xfrm>
            <a:off x="714348" y="428604"/>
            <a:ext cx="4261103"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Collie</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Barbudo</a:t>
            </a:r>
          </a:p>
          <a:p>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85786" y="5103674"/>
            <a:ext cx="2409634" cy="175432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Collie</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Barbudo</a:t>
            </a:r>
          </a:p>
          <a:p>
            <a:pPr algn="ct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714348" y="714356"/>
            <a:ext cx="5000660" cy="1938992"/>
          </a:xfrm>
          <a:prstGeom prst="rect">
            <a:avLst/>
          </a:prstGeom>
          <a:noFill/>
        </p:spPr>
        <p:txBody>
          <a:bodyPr wrap="square" rtlCol="0">
            <a:spAutoFit/>
          </a:bodyPr>
          <a:lstStyle/>
          <a:p>
            <a:r>
              <a:rPr lang="es-ES" sz="2000" b="1" dirty="0" smtClean="0">
                <a:solidFill>
                  <a:schemeClr val="bg1"/>
                </a:solidFill>
                <a:latin typeface="Agency FB" pitchFamily="34" charset="0"/>
              </a:rPr>
              <a:t>Perro pastor de constitución mediana. Con mucha energía y temperamento equilibrado y tranquilo, es un perfecto compañero de juegos para los niños. Por las características anteriormente citadas, podemos deducir que no va a ser buenos como perro guardián, pues es demasiado sociable y confiado.</a:t>
            </a:r>
            <a:endParaRPr lang="es-ES" sz="2000" b="1" dirty="0">
              <a:solidFill>
                <a:schemeClr val="bg1"/>
              </a:solidFill>
              <a:latin typeface="Agency FB" pitchFamily="34" charset="0"/>
            </a:endParaRPr>
          </a:p>
        </p:txBody>
      </p:sp>
      <p:sp>
        <p:nvSpPr>
          <p:cNvPr id="11" name="10 CuadroTexto"/>
          <p:cNvSpPr txBox="1"/>
          <p:nvPr/>
        </p:nvSpPr>
        <p:spPr>
          <a:xfrm>
            <a:off x="3786182" y="3000372"/>
            <a:ext cx="4572031" cy="2246769"/>
          </a:xfrm>
          <a:prstGeom prst="rect">
            <a:avLst/>
          </a:prstGeom>
          <a:noFill/>
        </p:spPr>
        <p:txBody>
          <a:bodyPr wrap="square" rtlCol="0">
            <a:spAutoFit/>
          </a:bodyPr>
          <a:lstStyle/>
          <a:p>
            <a:r>
              <a:rPr lang="es-ES" sz="2000" b="1" dirty="0" smtClean="0">
                <a:solidFill>
                  <a:schemeClr val="bg1"/>
                </a:solidFill>
                <a:latin typeface="Agency FB" pitchFamily="34" charset="0"/>
              </a:rPr>
              <a:t>Compañero ideal para correr debido a su </a:t>
            </a:r>
            <a:r>
              <a:rPr lang="es-ES" sz="2000" b="1" dirty="0" err="1" smtClean="0">
                <a:solidFill>
                  <a:schemeClr val="bg1"/>
                </a:solidFill>
                <a:latin typeface="Agency FB" pitchFamily="34" charset="0"/>
              </a:rPr>
              <a:t>vitalidad.Es</a:t>
            </a:r>
            <a:r>
              <a:rPr lang="es-ES" sz="2000" b="1" dirty="0" smtClean="0">
                <a:solidFill>
                  <a:schemeClr val="bg1"/>
                </a:solidFill>
                <a:latin typeface="Agency FB" pitchFamily="34" charset="0"/>
              </a:rPr>
              <a:t> un excelente perro de </a:t>
            </a:r>
            <a:r>
              <a:rPr lang="es-ES" sz="2000" b="1" dirty="0" err="1" smtClean="0">
                <a:solidFill>
                  <a:schemeClr val="bg1"/>
                </a:solidFill>
                <a:latin typeface="Agency FB" pitchFamily="34" charset="0"/>
              </a:rPr>
              <a:t>compañía.Con</a:t>
            </a:r>
            <a:r>
              <a:rPr lang="es-ES" sz="2000" b="1" dirty="0" smtClean="0">
                <a:solidFill>
                  <a:schemeClr val="bg1"/>
                </a:solidFill>
                <a:latin typeface="Agency FB" pitchFamily="34" charset="0"/>
              </a:rPr>
              <a:t> su cabeza amplia pero bien proporcionada. Con orejas de tamaño medio y caídas a los lados. Su hocico es corto y sus ojos del mismo color del pelo, de expresión bonachona y vivaz. Cola de implantación baja.</a:t>
            </a:r>
            <a:endParaRPr lang="es-ES" sz="2000" b="1" dirty="0">
              <a:solidFill>
                <a:schemeClr val="bg1"/>
              </a:solidFill>
              <a:latin typeface="Agency FB" pitchFamily="34" charset="0"/>
            </a:endParaRPr>
          </a:p>
        </p:txBody>
      </p:sp>
      <p:sp>
        <p:nvSpPr>
          <p:cNvPr id="12" name="11 CuadroTexto"/>
          <p:cNvSpPr txBox="1"/>
          <p:nvPr/>
        </p:nvSpPr>
        <p:spPr>
          <a:xfrm>
            <a:off x="5643570" y="5214950"/>
            <a:ext cx="2566728" cy="1323439"/>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Collie</a:t>
            </a:r>
            <a:r>
              <a:rPr lang="es-ES" sz="2000" b="1" dirty="0" smtClean="0">
                <a:solidFill>
                  <a:schemeClr val="bg1"/>
                </a:solidFill>
                <a:latin typeface="Agency FB" pitchFamily="34" charset="0"/>
              </a:rPr>
              <a:t> Barbudo</a:t>
            </a:r>
          </a:p>
          <a:p>
            <a:r>
              <a:rPr lang="es-ES" sz="2000" b="1" dirty="0" smtClean="0">
                <a:solidFill>
                  <a:schemeClr val="bg1"/>
                </a:solidFill>
                <a:latin typeface="Agency FB" pitchFamily="34" charset="0"/>
              </a:rPr>
              <a:t>Macho: Entre 20 Kg y 27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16 y 23 Kg</a:t>
            </a:r>
          </a:p>
          <a:p>
            <a:r>
              <a:rPr lang="es-ES_tradnl" sz="2000" b="1" dirty="0" smtClean="0">
                <a:solidFill>
                  <a:schemeClr val="bg1"/>
                </a:solidFill>
                <a:latin typeface="Agency FB" pitchFamily="34" charset="0"/>
              </a:rPr>
              <a:t>Origen : Reino Unido</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69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llie GRANDE 18 A 33 KILOS  REINO UNIDO.jpg"/>
          <p:cNvPicPr>
            <a:picLocks noChangeAspect="1"/>
          </p:cNvPicPr>
          <p:nvPr/>
        </p:nvPicPr>
        <p:blipFill>
          <a:blip r:embed="rId2"/>
          <a:stretch>
            <a:fillRect/>
          </a:stretch>
        </p:blipFill>
        <p:spPr>
          <a:xfrm>
            <a:off x="0" y="33324"/>
            <a:ext cx="9144000" cy="6824676"/>
          </a:xfrm>
          <a:prstGeom prst="rect">
            <a:avLst/>
          </a:prstGeom>
        </p:spPr>
      </p:pic>
      <p:sp>
        <p:nvSpPr>
          <p:cNvPr id="6" name="5 CuadroTexto"/>
          <p:cNvSpPr txBox="1"/>
          <p:nvPr/>
        </p:nvSpPr>
        <p:spPr>
          <a:xfrm>
            <a:off x="0" y="928670"/>
            <a:ext cx="1907895" cy="98488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Collie</a:t>
            </a:r>
            <a:endPar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14348" y="571480"/>
            <a:ext cx="4714908" cy="1938992"/>
          </a:xfrm>
          <a:prstGeom prst="rect">
            <a:avLst/>
          </a:prstGeom>
          <a:noFill/>
        </p:spPr>
        <p:txBody>
          <a:bodyPr wrap="square" rtlCol="0">
            <a:spAutoFit/>
          </a:bodyPr>
          <a:lstStyle/>
          <a:p>
            <a:r>
              <a:rPr lang="es-ES" sz="2000" b="1" dirty="0" smtClean="0">
                <a:solidFill>
                  <a:schemeClr val="bg1"/>
                </a:solidFill>
                <a:latin typeface="Agency FB" pitchFamily="34" charset="0"/>
              </a:rPr>
              <a:t>Esta raza proviene del antiguo perro pastor común de las colinas del este de Escocia.</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Después de varios cruces con otros pastores escoceses y gracias a la fuerte influencia del setter irlandés, el </a:t>
            </a:r>
            <a:r>
              <a:rPr lang="es-ES" sz="2000" b="1" dirty="0" err="1" smtClean="0">
                <a:solidFill>
                  <a:schemeClr val="bg1"/>
                </a:solidFill>
                <a:latin typeface="Agency FB" pitchFamily="34" charset="0"/>
              </a:rPr>
              <a:t>Collie</a:t>
            </a:r>
            <a:r>
              <a:rPr lang="es-ES" sz="2000" b="1" dirty="0" smtClean="0">
                <a:solidFill>
                  <a:schemeClr val="bg1"/>
                </a:solidFill>
                <a:latin typeface="Agency FB" pitchFamily="34" charset="0"/>
              </a:rPr>
              <a:t> fue adquiriendo la apariencia por la que hoy en día lo conocemos.</a:t>
            </a:r>
            <a:endParaRPr lang="es-ES" sz="2000" b="1" dirty="0">
              <a:solidFill>
                <a:schemeClr val="bg1"/>
              </a:solidFill>
              <a:latin typeface="Agency FB" pitchFamily="34" charset="0"/>
            </a:endParaRPr>
          </a:p>
        </p:txBody>
      </p:sp>
      <p:sp>
        <p:nvSpPr>
          <p:cNvPr id="10" name="9 CuadroTexto"/>
          <p:cNvSpPr txBox="1"/>
          <p:nvPr/>
        </p:nvSpPr>
        <p:spPr>
          <a:xfrm>
            <a:off x="3714744" y="2857496"/>
            <a:ext cx="4429156" cy="2246769"/>
          </a:xfrm>
          <a:prstGeom prst="rect">
            <a:avLst/>
          </a:prstGeom>
          <a:noFill/>
        </p:spPr>
        <p:txBody>
          <a:bodyPr wrap="square" rtlCol="0">
            <a:spAutoFit/>
          </a:bodyPr>
          <a:lstStyle/>
          <a:p>
            <a:r>
              <a:rPr lang="es-ES" sz="2000" b="1" dirty="0" smtClean="0">
                <a:solidFill>
                  <a:schemeClr val="bg1"/>
                </a:solidFill>
                <a:latin typeface="Agency FB" pitchFamily="34" charset="0"/>
              </a:rPr>
              <a:t>La popularidad de la raza comenzó en Europa en 1860, cuando la reina Victoria de Inglaterra, en su visita al condado de </a:t>
            </a:r>
            <a:r>
              <a:rPr lang="es-ES" sz="2000" b="1" dirty="0" err="1" smtClean="0">
                <a:solidFill>
                  <a:schemeClr val="bg1"/>
                </a:solidFill>
                <a:latin typeface="Agency FB" pitchFamily="34" charset="0"/>
              </a:rPr>
              <a:t>Balmoral</a:t>
            </a:r>
            <a:r>
              <a:rPr lang="es-ES" sz="2000" b="1" dirty="0" smtClean="0">
                <a:solidFill>
                  <a:schemeClr val="bg1"/>
                </a:solidFill>
                <a:latin typeface="Agency FB" pitchFamily="34" charset="0"/>
              </a:rPr>
              <a:t>, en las tierras altas de Escocia, vio a estos encantadores perros y no pudo resistirse, llevándose con ella uno de estos ejemplares, convirtiéndolos en un artículo de moda en los círculos aristocráticos.</a:t>
            </a:r>
            <a:endParaRPr lang="es-ES" sz="2000" b="1" dirty="0">
              <a:solidFill>
                <a:schemeClr val="bg1"/>
              </a:solidFill>
              <a:latin typeface="Agency FB" pitchFamily="34" charset="0"/>
            </a:endParaRPr>
          </a:p>
        </p:txBody>
      </p:sp>
      <p:sp>
        <p:nvSpPr>
          <p:cNvPr id="11" name="10 CuadroTexto"/>
          <p:cNvSpPr txBox="1"/>
          <p:nvPr/>
        </p:nvSpPr>
        <p:spPr>
          <a:xfrm>
            <a:off x="6000760" y="5286388"/>
            <a:ext cx="1763624" cy="923330"/>
          </a:xfrm>
          <a:prstGeom prst="rect">
            <a:avLst/>
          </a:prstGeom>
          <a:noFill/>
        </p:spPr>
        <p:txBody>
          <a:bodyPr wrap="none" rtlCol="0">
            <a:spAutoFit/>
          </a:bodyPr>
          <a:lstStyle/>
          <a:p>
            <a:r>
              <a:rPr lang="es-ES" b="1" dirty="0" smtClean="0">
                <a:solidFill>
                  <a:schemeClr val="bg1"/>
                </a:solidFill>
                <a:latin typeface="Agency FB" pitchFamily="34" charset="0"/>
              </a:rPr>
              <a:t>PESO:</a:t>
            </a:r>
            <a:br>
              <a:rPr lang="es-ES" b="1" dirty="0" smtClean="0">
                <a:solidFill>
                  <a:schemeClr val="bg1"/>
                </a:solidFill>
                <a:latin typeface="Agency FB" pitchFamily="34" charset="0"/>
              </a:rPr>
            </a:br>
            <a:r>
              <a:rPr lang="es-ES" b="1" dirty="0" smtClean="0">
                <a:solidFill>
                  <a:schemeClr val="bg1"/>
                </a:solidFill>
                <a:latin typeface="Agency FB" pitchFamily="34" charset="0"/>
              </a:rPr>
              <a:t>Entre 18 y 33 kg.</a:t>
            </a:r>
          </a:p>
          <a:p>
            <a:r>
              <a:rPr lang="es-ES_tradnl" b="1" dirty="0" smtClean="0">
                <a:solidFill>
                  <a:schemeClr val="bg1"/>
                </a:solidFill>
                <a:latin typeface="Agency FB" pitchFamily="34" charset="0"/>
              </a:rPr>
              <a:t>Origen : Reino Unido</a:t>
            </a:r>
            <a:endParaRPr lang="es-ES" b="1" dirty="0">
              <a:solidFill>
                <a:schemeClr val="bg1"/>
              </a:solidFill>
              <a:latin typeface="Agency FB" pitchFamily="34" charset="0"/>
            </a:endParaRPr>
          </a:p>
        </p:txBody>
      </p:sp>
      <p:sp>
        <p:nvSpPr>
          <p:cNvPr id="12" name="11 CuadroTexto"/>
          <p:cNvSpPr txBox="1"/>
          <p:nvPr/>
        </p:nvSpPr>
        <p:spPr>
          <a:xfrm>
            <a:off x="857224" y="5500702"/>
            <a:ext cx="1907895" cy="98488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Collie</a:t>
            </a:r>
            <a:endPar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2000" fill="hold"/>
                                        <p:tgtEl>
                                          <p:spTgt spid="12"/>
                                        </p:tgtEl>
                                        <p:attrNameLst>
                                          <p:attrName>ppt_x</p:attrName>
                                        </p:attrNameLst>
                                      </p:cBhvr>
                                      <p:tavLst>
                                        <p:tav tm="0">
                                          <p:val>
                                            <p:strVal val="#ppt_x"/>
                                          </p:val>
                                        </p:tav>
                                        <p:tav tm="100000">
                                          <p:val>
                                            <p:strVal val="#ppt_x"/>
                                          </p:val>
                                        </p:tav>
                                      </p:tavLst>
                                    </p:anim>
                                    <p:anim calcmode="lin" valueType="num">
                                      <p:cBhvr additive="base">
                                        <p:cTn id="12" dur="2000" fill="hold"/>
                                        <p:tgtEl>
                                          <p:spTgt spid="12"/>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12"/>
                                        </p:tgtEl>
                                        <p:attrNameLst>
                                          <p:attrName>ppt_x</p:attrName>
                                          <p:attrName>ppt_y</p:attrName>
                                        </p:attrNameLst>
                                      </p:cBhvr>
                                    </p:animMotion>
                                  </p:childTnLst>
                                </p:cTn>
                              </p:par>
                            </p:childTnLst>
                          </p:cTn>
                        </p:par>
                        <p:par>
                          <p:cTn id="15" fill="hold">
                            <p:stCondLst>
                              <p:cond delay="3000"/>
                            </p:stCondLst>
                            <p:childTnLst>
                              <p:par>
                                <p:cTn id="16" presetID="17" presetClass="entr" presetSubtype="1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childTnLst>
                          </p:cTn>
                        </p:par>
                        <p:par>
                          <p:cTn id="20" fill="hold">
                            <p:stCondLst>
                              <p:cond delay="5000"/>
                            </p:stCondLst>
                            <p:childTnLst>
                              <p:par>
                                <p:cTn id="21" presetID="17" presetClass="entr" presetSubtype="1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2000" fill="hold"/>
                                        <p:tgtEl>
                                          <p:spTgt spid="10"/>
                                        </p:tgtEl>
                                        <p:attrNameLst>
                                          <p:attrName>ppt_w</p:attrName>
                                        </p:attrNameLst>
                                      </p:cBhvr>
                                      <p:tavLst>
                                        <p:tav tm="0">
                                          <p:val>
                                            <p:fltVal val="0"/>
                                          </p:val>
                                        </p:tav>
                                        <p:tav tm="100000">
                                          <p:val>
                                            <p:strVal val="#ppt_w"/>
                                          </p:val>
                                        </p:tav>
                                      </p:tavLst>
                                    </p:anim>
                                    <p:anim calcmode="lin" valueType="num">
                                      <p:cBhvr>
                                        <p:cTn id="24" dur="2000" fill="hold"/>
                                        <p:tgtEl>
                                          <p:spTgt spid="10"/>
                                        </p:tgtEl>
                                        <p:attrNameLst>
                                          <p:attrName>ppt_h</p:attrName>
                                        </p:attrNameLst>
                                      </p:cBhvr>
                                      <p:tavLst>
                                        <p:tav tm="0">
                                          <p:val>
                                            <p:strVal val="#ppt_h"/>
                                          </p:val>
                                        </p:tav>
                                        <p:tav tm="100000">
                                          <p:val>
                                            <p:strVal val="#ppt_h"/>
                                          </p:val>
                                        </p:tav>
                                      </p:tavLst>
                                    </p:anim>
                                  </p:childTnLst>
                                </p:cTn>
                              </p:par>
                            </p:childTnLst>
                          </p:cTn>
                        </p:par>
                        <p:par>
                          <p:cTn id="25" fill="hold">
                            <p:stCondLst>
                              <p:cond delay="7000"/>
                            </p:stCondLst>
                            <p:childTnLst>
                              <p:par>
                                <p:cTn id="26" presetID="17"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2000" fill="hold"/>
                                        <p:tgtEl>
                                          <p:spTgt spid="11"/>
                                        </p:tgtEl>
                                        <p:attrNameLst>
                                          <p:attrName>ppt_w</p:attrName>
                                        </p:attrNameLst>
                                      </p:cBhvr>
                                      <p:tavLst>
                                        <p:tav tm="0">
                                          <p:val>
                                            <p:fltVal val="0"/>
                                          </p:val>
                                        </p:tav>
                                        <p:tav tm="100000">
                                          <p:val>
                                            <p:strVal val="#ppt_w"/>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1" grpId="0"/>
      <p:bldP spid="12" grpId="0"/>
      <p:bldP spid="12" grpId="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berman  40  A 45 KILOS ALEMANI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1714480" y="500042"/>
            <a:ext cx="2997937"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DOBERMAN</a:t>
            </a:r>
          </a:p>
          <a:p>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571472" y="5786454"/>
            <a:ext cx="2997937"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DOBERMAN</a:t>
            </a:r>
          </a:p>
          <a:p>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714348" y="857232"/>
            <a:ext cx="5072098" cy="1631216"/>
          </a:xfrm>
          <a:prstGeom prst="rect">
            <a:avLst/>
          </a:prstGeom>
          <a:noFill/>
        </p:spPr>
        <p:txBody>
          <a:bodyPr wrap="square" rtlCol="0">
            <a:spAutoFit/>
          </a:bodyPr>
          <a:lstStyle/>
          <a:p>
            <a:r>
              <a:rPr lang="es-ES" sz="2000" b="1" dirty="0" smtClean="0">
                <a:solidFill>
                  <a:schemeClr val="bg1"/>
                </a:solidFill>
                <a:latin typeface="Agency FB" pitchFamily="34" charset="0"/>
              </a:rPr>
              <a:t>Vivaz, vigoroso, valiente, vigilante, tiene una expresión decidida e incluso un poco inquietante. Es un perro de carácter enérgico, orgulloso e impulsivo, que debe ser estable, asentado y sociable.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No es un perro para cualquier amo. </a:t>
            </a:r>
            <a:endParaRPr lang="es-ES" sz="2000" b="1" dirty="0">
              <a:solidFill>
                <a:schemeClr val="bg1"/>
              </a:solidFill>
              <a:latin typeface="Agency FB" pitchFamily="34" charset="0"/>
            </a:endParaRPr>
          </a:p>
        </p:txBody>
      </p:sp>
      <p:sp>
        <p:nvSpPr>
          <p:cNvPr id="11" name="10 CuadroTexto"/>
          <p:cNvSpPr txBox="1"/>
          <p:nvPr/>
        </p:nvSpPr>
        <p:spPr>
          <a:xfrm>
            <a:off x="4071934" y="2928934"/>
            <a:ext cx="3786214" cy="1938992"/>
          </a:xfrm>
          <a:prstGeom prst="rect">
            <a:avLst/>
          </a:prstGeom>
          <a:noFill/>
        </p:spPr>
        <p:txBody>
          <a:bodyPr wrap="square" rtlCol="0">
            <a:spAutoFit/>
          </a:bodyPr>
          <a:lstStyle/>
          <a:p>
            <a:r>
              <a:rPr lang="es-ES" sz="2000" b="1" dirty="0" smtClean="0">
                <a:solidFill>
                  <a:schemeClr val="bg1"/>
                </a:solidFill>
                <a:latin typeface="Agency FB" pitchFamily="34" charset="0"/>
              </a:rPr>
              <a:t>Necesita un dueño firme, justo y tranquilo, que sepa imponerse con paciencia y afecto. Sumamente fiel, muy dependiente de la familia, demuestra una devoción ciega por su amo. </a:t>
            </a:r>
          </a:p>
          <a:p>
            <a:endParaRPr lang="es-ES" sz="2000" b="1" dirty="0">
              <a:solidFill>
                <a:schemeClr val="bg1"/>
              </a:solidFill>
              <a:latin typeface="Agency FB" pitchFamily="34" charset="0"/>
            </a:endParaRPr>
          </a:p>
        </p:txBody>
      </p:sp>
      <p:sp>
        <p:nvSpPr>
          <p:cNvPr id="12" name="11 CuadroTexto"/>
          <p:cNvSpPr txBox="1"/>
          <p:nvPr/>
        </p:nvSpPr>
        <p:spPr>
          <a:xfrm>
            <a:off x="4357686" y="5072074"/>
            <a:ext cx="2225289" cy="1015663"/>
          </a:xfrm>
          <a:prstGeom prst="rect">
            <a:avLst/>
          </a:prstGeom>
          <a:noFill/>
        </p:spPr>
        <p:txBody>
          <a:bodyPr wrap="none" rtlCol="0">
            <a:spAutoFit/>
          </a:bodyPr>
          <a:lstStyle/>
          <a:p>
            <a:r>
              <a:rPr lang="es-ES" sz="2000" b="1" dirty="0" smtClean="0">
                <a:solidFill>
                  <a:schemeClr val="bg1"/>
                </a:solidFill>
                <a:latin typeface="Agency FB" pitchFamily="34" charset="0"/>
              </a:rPr>
              <a:t>PESO: Machos 40 45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       Hembras 32 35 kg</a:t>
            </a:r>
          </a:p>
          <a:p>
            <a:r>
              <a:rPr lang="es-ES_tradnl" sz="2000" b="1" dirty="0" smtClean="0">
                <a:solidFill>
                  <a:schemeClr val="bg1"/>
                </a:solidFill>
                <a:latin typeface="Agency FB" pitchFamily="34" charset="0"/>
              </a:rPr>
              <a:t>Origen :  Alemania</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74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go Canario  45 A 57 KILOS  ESPAÑ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57158" y="714356"/>
            <a:ext cx="4059125"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DOGO  CANARIO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85786" y="5214950"/>
            <a:ext cx="2395207"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DOGO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CANARIO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785786" y="714356"/>
            <a:ext cx="4572032" cy="1938992"/>
          </a:xfrm>
          <a:prstGeom prst="rect">
            <a:avLst/>
          </a:prstGeom>
          <a:noFill/>
        </p:spPr>
        <p:txBody>
          <a:bodyPr wrap="square" rtlCol="0">
            <a:spAutoFit/>
          </a:bodyPr>
          <a:lstStyle/>
          <a:p>
            <a:r>
              <a:rPr lang="es-ES" sz="2000" b="1" dirty="0" smtClean="0">
                <a:solidFill>
                  <a:schemeClr val="bg1"/>
                </a:solidFill>
                <a:latin typeface="Agency FB" pitchFamily="34" charset="0"/>
              </a:rPr>
              <a:t>Tiene un fuerte temperamento, es dominante y con un marcado instinto de guarda.</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Posee una lealtad inquebrantable hacia su amo y es muy receloso con los extraños, por lo que se recomienda socializarlo a edades muy tempranas para evitar problemas.</a:t>
            </a:r>
            <a:endParaRPr lang="es-ES" sz="2000" b="1" dirty="0">
              <a:solidFill>
                <a:schemeClr val="bg1"/>
              </a:solidFill>
              <a:latin typeface="Agency FB" pitchFamily="34" charset="0"/>
            </a:endParaRPr>
          </a:p>
        </p:txBody>
      </p:sp>
      <p:sp>
        <p:nvSpPr>
          <p:cNvPr id="11" name="10 CuadroTexto"/>
          <p:cNvSpPr txBox="1"/>
          <p:nvPr/>
        </p:nvSpPr>
        <p:spPr>
          <a:xfrm>
            <a:off x="4929190" y="4500570"/>
            <a:ext cx="2857520" cy="1323439"/>
          </a:xfrm>
          <a:prstGeom prst="rect">
            <a:avLst/>
          </a:prstGeom>
          <a:noFill/>
        </p:spPr>
        <p:txBody>
          <a:bodyPr wrap="square" rtlCol="0">
            <a:spAutoFit/>
          </a:bodyPr>
          <a:lstStyle/>
          <a:p>
            <a:r>
              <a:rPr lang="es-ES" sz="2000" b="1" dirty="0" smtClean="0">
                <a:solidFill>
                  <a:schemeClr val="bg1"/>
                </a:solidFill>
                <a:latin typeface="Agency FB" pitchFamily="34" charset="0"/>
              </a:rPr>
              <a:t>Peso del Dogo Canario</a:t>
            </a:r>
          </a:p>
          <a:p>
            <a:r>
              <a:rPr lang="es-ES" sz="2000" b="1" dirty="0" smtClean="0">
                <a:solidFill>
                  <a:schemeClr val="bg1"/>
                </a:solidFill>
                <a:latin typeface="Agency FB" pitchFamily="34" charset="0"/>
              </a:rPr>
              <a:t>Macho: Entre 45 Kg y 57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40 y 50 Kg</a:t>
            </a:r>
          </a:p>
          <a:p>
            <a:r>
              <a:rPr lang="es-ES_tradnl" sz="2000" b="1" dirty="0" smtClean="0">
                <a:solidFill>
                  <a:schemeClr val="bg1"/>
                </a:solidFill>
                <a:latin typeface="Agency FB" pitchFamily="34" charset="0"/>
              </a:rPr>
              <a:t>Origen : España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0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0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go_argentino_ GRANDE  40 A 45 KILOS ARGENTIN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6858000"/>
            <a:ext cx="4572000" cy="369332"/>
          </a:xfrm>
          <a:prstGeom prst="rect">
            <a:avLst/>
          </a:prstGeom>
        </p:spPr>
        <p:txBody>
          <a:bodyPr>
            <a:spAutoFit/>
          </a:bodyPr>
          <a:lstStyle/>
          <a:p>
            <a:endParaRPr lang="es-ES" dirty="0"/>
          </a:p>
        </p:txBody>
      </p:sp>
      <p:sp>
        <p:nvSpPr>
          <p:cNvPr id="6" name="5 CuadroTexto"/>
          <p:cNvSpPr txBox="1"/>
          <p:nvPr/>
        </p:nvSpPr>
        <p:spPr>
          <a:xfrm>
            <a:off x="428596" y="428604"/>
            <a:ext cx="4000528" cy="132343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DOGO  ARGENTINO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0" y="5286388"/>
            <a:ext cx="4000528" cy="132343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DOGO  ARGENTINO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928662" y="500042"/>
            <a:ext cx="4500594" cy="2862322"/>
          </a:xfrm>
          <a:prstGeom prst="rect">
            <a:avLst/>
          </a:prstGeom>
          <a:noFill/>
        </p:spPr>
        <p:txBody>
          <a:bodyPr wrap="square" rtlCol="0">
            <a:spAutoFit/>
          </a:bodyPr>
          <a:lstStyle/>
          <a:p>
            <a:r>
              <a:rPr lang="es-ES" sz="2000" b="1" dirty="0" smtClean="0">
                <a:solidFill>
                  <a:schemeClr val="bg1"/>
                </a:solidFill>
                <a:latin typeface="Agency FB" pitchFamily="34" charset="0"/>
              </a:rPr>
              <a:t>De aspecto armónico y robusto, por su poderosa musculatura que hace relieve bajo una piel consistente y elástica, adherida al cuerpo por un tejido subcutáneo poco laxo. De andar tranquilo y seguro, sagaz y de rápida reacción, mostrando permanente alegría en sus movimientos. De carácter cordial y afectuoso y de una blancura llamativa; sus virtudes físicas lo muestran como un verdadero atleta.</a:t>
            </a:r>
            <a:endParaRPr lang="es-ES" sz="2000" b="1" dirty="0">
              <a:solidFill>
                <a:schemeClr val="bg1"/>
              </a:solidFill>
              <a:latin typeface="Agency FB" pitchFamily="34" charset="0"/>
            </a:endParaRPr>
          </a:p>
        </p:txBody>
      </p:sp>
      <p:sp>
        <p:nvSpPr>
          <p:cNvPr id="11" name="10 CuadroTexto"/>
          <p:cNvSpPr txBox="1"/>
          <p:nvPr/>
        </p:nvSpPr>
        <p:spPr>
          <a:xfrm>
            <a:off x="4286248" y="4286256"/>
            <a:ext cx="2717411" cy="1323439"/>
          </a:xfrm>
          <a:prstGeom prst="rect">
            <a:avLst/>
          </a:prstGeom>
          <a:noFill/>
        </p:spPr>
        <p:txBody>
          <a:bodyPr wrap="none" rtlCol="0">
            <a:spAutoFit/>
          </a:bodyPr>
          <a:lstStyle/>
          <a:p>
            <a:r>
              <a:rPr lang="es-ES" sz="2000" b="1" dirty="0" smtClean="0">
                <a:solidFill>
                  <a:schemeClr val="bg1"/>
                </a:solidFill>
                <a:latin typeface="Agency FB" pitchFamily="34" charset="0"/>
              </a:rPr>
              <a:t>Peso del Dogo Argentino</a:t>
            </a:r>
          </a:p>
          <a:p>
            <a:r>
              <a:rPr lang="es-ES" sz="2000" b="1" dirty="0" smtClean="0">
                <a:solidFill>
                  <a:schemeClr val="bg1"/>
                </a:solidFill>
                <a:latin typeface="Agency FB" pitchFamily="34" charset="0"/>
              </a:rPr>
              <a:t>Macho: Alrededor de 45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Alrededor de 40 Kg </a:t>
            </a:r>
          </a:p>
          <a:p>
            <a:r>
              <a:rPr lang="es-ES_tradnl" sz="2000" b="1" dirty="0" smtClean="0">
                <a:solidFill>
                  <a:schemeClr val="bg1"/>
                </a:solidFill>
                <a:latin typeface="Agency FB" pitchFamily="34" charset="0"/>
              </a:rPr>
              <a:t>Origen :Argentina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3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x_terrier_de_pelo_duro_.1.5 a 3 kilos -reino unido.jpg"/>
          <p:cNvPicPr>
            <a:picLocks noChangeAspect="1"/>
          </p:cNvPicPr>
          <p:nvPr/>
        </p:nvPicPr>
        <p:blipFill>
          <a:blip r:embed="rId2"/>
          <a:stretch>
            <a:fillRect/>
          </a:stretch>
        </p:blipFill>
        <p:spPr>
          <a:xfrm>
            <a:off x="776004" y="0"/>
            <a:ext cx="7591991" cy="6858000"/>
          </a:xfrm>
          <a:prstGeom prst="rect">
            <a:avLst/>
          </a:prstGeom>
        </p:spPr>
      </p:pic>
      <p:sp>
        <p:nvSpPr>
          <p:cNvPr id="6" name="5 CuadroTexto"/>
          <p:cNvSpPr txBox="1"/>
          <p:nvPr/>
        </p:nvSpPr>
        <p:spPr>
          <a:xfrm>
            <a:off x="5972939" y="428604"/>
            <a:ext cx="3260829" cy="156966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FOX  TERRIER </a:t>
            </a:r>
          </a:p>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DE  PELO  DURO</a:t>
            </a:r>
          </a:p>
          <a:p>
            <a:pPr algn="ct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357158" y="5572140"/>
            <a:ext cx="3260829" cy="156966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FOX  TERRIER </a:t>
            </a:r>
          </a:p>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DE  PELO  DURO</a:t>
            </a:r>
          </a:p>
          <a:p>
            <a:pPr algn="ct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857224" y="428604"/>
            <a:ext cx="4857783" cy="3139321"/>
          </a:xfrm>
          <a:prstGeom prst="rect">
            <a:avLst/>
          </a:prstGeom>
          <a:noFill/>
        </p:spPr>
        <p:txBody>
          <a:bodyPr wrap="square" rtlCol="0">
            <a:spAutoFit/>
          </a:bodyPr>
          <a:lstStyle/>
          <a:p>
            <a:r>
              <a:rPr lang="es-ES" b="1" dirty="0" smtClean="0">
                <a:solidFill>
                  <a:schemeClr val="bg1"/>
                </a:solidFill>
                <a:latin typeface="Agency FB" pitchFamily="34" charset="0"/>
              </a:rPr>
              <a:t>Perro activo y alegre, de pequeño volumen en el que se combinan huesos de buena sustancia y gran fortaleza física, nunca pesado ni tosco. Su estructura presenta un equilibrio perfecto, particularmente en lo que se refiere a las proporciones entre el cráneo y el hocico, y de igual manera entre la altura a la región de la cruz y el largo del cuerpo desde la punta del hombro hasta la punta de la nalga, que parecen aproximadamente iguales. Se yergue como el caballo de caza que posee una espalda corta y es capaz de cubrir mucho terreno.</a:t>
            </a:r>
            <a:br>
              <a:rPr lang="es-ES" b="1" dirty="0" smtClean="0">
                <a:solidFill>
                  <a:schemeClr val="bg1"/>
                </a:solidFill>
                <a:latin typeface="Agency FB" pitchFamily="34" charset="0"/>
              </a:rPr>
            </a:br>
            <a:endParaRPr lang="es-ES" b="1" dirty="0">
              <a:solidFill>
                <a:schemeClr val="bg1"/>
              </a:solidFill>
              <a:latin typeface="Agency FB" pitchFamily="34" charset="0"/>
            </a:endParaRPr>
          </a:p>
        </p:txBody>
      </p:sp>
      <p:sp>
        <p:nvSpPr>
          <p:cNvPr id="11" name="10 CuadroTexto"/>
          <p:cNvSpPr txBox="1"/>
          <p:nvPr/>
        </p:nvSpPr>
        <p:spPr>
          <a:xfrm>
            <a:off x="4071934" y="3500439"/>
            <a:ext cx="3786214" cy="1323439"/>
          </a:xfrm>
          <a:prstGeom prst="rect">
            <a:avLst/>
          </a:prstGeom>
          <a:noFill/>
        </p:spPr>
        <p:txBody>
          <a:bodyPr wrap="square" rtlCol="0">
            <a:spAutoFit/>
          </a:bodyPr>
          <a:lstStyle/>
          <a:p>
            <a:r>
              <a:rPr lang="es-ES" sz="2000" b="1" dirty="0" smtClean="0">
                <a:solidFill>
                  <a:schemeClr val="bg1"/>
                </a:solidFill>
                <a:latin typeface="Agency FB" pitchFamily="34" charset="0"/>
              </a:rPr>
              <a:t>Perro alerta, de movimientos rápidos, expresión vivaz, siempre en la expectativa de cualquiera provocación. Amistoso, extrovertido e intrépido.</a:t>
            </a:r>
            <a:endParaRPr lang="es-ES" sz="2000" b="1" dirty="0">
              <a:solidFill>
                <a:schemeClr val="bg1"/>
              </a:solidFill>
              <a:latin typeface="Agency FB" pitchFamily="34" charset="0"/>
            </a:endParaRPr>
          </a:p>
        </p:txBody>
      </p:sp>
      <p:sp>
        <p:nvSpPr>
          <p:cNvPr id="12" name="11 CuadroTexto"/>
          <p:cNvSpPr txBox="1"/>
          <p:nvPr/>
        </p:nvSpPr>
        <p:spPr>
          <a:xfrm>
            <a:off x="4572000" y="5286388"/>
            <a:ext cx="3124573"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Fox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de Pelo Duro</a:t>
            </a:r>
          </a:p>
          <a:p>
            <a:r>
              <a:rPr lang="es-ES" sz="2000" b="1" dirty="0" smtClean="0">
                <a:solidFill>
                  <a:schemeClr val="bg1"/>
                </a:solidFill>
                <a:latin typeface="Agency FB" pitchFamily="34" charset="0"/>
              </a:rPr>
              <a:t>Entre 1.5 y 3 Kg</a:t>
            </a:r>
          </a:p>
          <a:p>
            <a:r>
              <a:rPr lang="es-ES_tradnl" sz="2000" b="1" dirty="0" smtClean="0">
                <a:solidFill>
                  <a:schemeClr val="bg1"/>
                </a:solidFill>
                <a:latin typeface="Agency FB" pitchFamily="34" charset="0"/>
              </a:rPr>
              <a:t>Origen : Reino Unido</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58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78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98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go_Español  25 a 30 kilos españa.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6858000"/>
            <a:ext cx="184731" cy="369332"/>
          </a:xfrm>
          <a:prstGeom prst="rect">
            <a:avLst/>
          </a:prstGeom>
        </p:spPr>
        <p:txBody>
          <a:bodyPr wrap="none">
            <a:spAutoFit/>
          </a:bodyPr>
          <a:lstStyle/>
          <a:p>
            <a:endParaRPr lang="es-ES" dirty="0"/>
          </a:p>
        </p:txBody>
      </p:sp>
      <p:sp>
        <p:nvSpPr>
          <p:cNvPr id="6" name="5 CuadroTexto"/>
          <p:cNvSpPr txBox="1"/>
          <p:nvPr/>
        </p:nvSpPr>
        <p:spPr>
          <a:xfrm>
            <a:off x="2214546" y="571480"/>
            <a:ext cx="4572032" cy="132343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Galgo  Español</a:t>
            </a:r>
          </a:p>
          <a:p>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428660" y="5214950"/>
            <a:ext cx="4572032" cy="193899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Galgo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Español</a:t>
            </a:r>
          </a:p>
          <a:p>
            <a:pPr algn="ct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857224" y="571480"/>
            <a:ext cx="4786346" cy="2554545"/>
          </a:xfrm>
          <a:prstGeom prst="rect">
            <a:avLst/>
          </a:prstGeom>
          <a:noFill/>
        </p:spPr>
        <p:txBody>
          <a:bodyPr wrap="square" rtlCol="0">
            <a:spAutoFit/>
          </a:bodyPr>
          <a:lstStyle/>
          <a:p>
            <a:r>
              <a:rPr lang="es-ES" sz="2000" b="1" dirty="0" smtClean="0">
                <a:solidFill>
                  <a:schemeClr val="bg1"/>
                </a:solidFill>
                <a:latin typeface="Agency FB" pitchFamily="34" charset="0"/>
              </a:rPr>
              <a:t>El Galgo Español fue por mucho tiempo el perro favorito en la cacería de liebres en España. Más tarde su fama continuó en el lucrativo deporte de las carreras de perros, donde aún es un esplendido canino. En el presente no es sólo un gran perro para los deportes, también se le mantiene como mascota donde demuestra ser un compañero de excelentes aptitudes. De carácter muy noble. </a:t>
            </a:r>
            <a:endParaRPr lang="es-ES" sz="2000" b="1" dirty="0">
              <a:solidFill>
                <a:schemeClr val="bg1"/>
              </a:solidFill>
              <a:latin typeface="Agency FB" pitchFamily="34" charset="0"/>
            </a:endParaRPr>
          </a:p>
        </p:txBody>
      </p:sp>
      <p:sp>
        <p:nvSpPr>
          <p:cNvPr id="11" name="10 CuadroTexto"/>
          <p:cNvSpPr txBox="1"/>
          <p:nvPr/>
        </p:nvSpPr>
        <p:spPr>
          <a:xfrm>
            <a:off x="5000628" y="4214818"/>
            <a:ext cx="2577950" cy="1323439"/>
          </a:xfrm>
          <a:prstGeom prst="rect">
            <a:avLst/>
          </a:prstGeom>
          <a:noFill/>
        </p:spPr>
        <p:txBody>
          <a:bodyPr wrap="none" rtlCol="0">
            <a:spAutoFit/>
          </a:bodyPr>
          <a:lstStyle/>
          <a:p>
            <a:r>
              <a:rPr lang="es-ES" sz="2000" b="1" dirty="0" smtClean="0">
                <a:solidFill>
                  <a:schemeClr val="bg1"/>
                </a:solidFill>
                <a:latin typeface="Agency FB" pitchFamily="34" charset="0"/>
              </a:rPr>
              <a:t>Peso del Galgo Español</a:t>
            </a:r>
          </a:p>
          <a:p>
            <a:r>
              <a:rPr lang="es-ES" sz="2000" b="1" dirty="0" smtClean="0">
                <a:solidFill>
                  <a:schemeClr val="bg1"/>
                </a:solidFill>
                <a:latin typeface="Agency FB" pitchFamily="34" charset="0"/>
              </a:rPr>
              <a:t>Macho: Entre 25 Kg y 30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20 y 25 Kg</a:t>
            </a:r>
          </a:p>
          <a:p>
            <a:r>
              <a:rPr lang="es-ES_tradnl" sz="2000" b="1" dirty="0" smtClean="0">
                <a:solidFill>
                  <a:schemeClr val="bg1"/>
                </a:solidFill>
                <a:latin typeface="Agency FB" pitchFamily="34" charset="0"/>
              </a:rPr>
              <a:t>Origen : España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2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2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ran Danés  entre 64 y 80 kilos  aleman.jpg"/>
          <p:cNvPicPr>
            <a:picLocks noChangeAspect="1"/>
          </p:cNvPicPr>
          <p:nvPr/>
        </p:nvPicPr>
        <p:blipFill>
          <a:blip r:embed="rId2"/>
          <a:stretch>
            <a:fillRect/>
          </a:stretch>
        </p:blipFill>
        <p:spPr>
          <a:xfrm>
            <a:off x="450760" y="0"/>
            <a:ext cx="8242479" cy="6858000"/>
          </a:xfrm>
          <a:prstGeom prst="rect">
            <a:avLst/>
          </a:prstGeom>
        </p:spPr>
      </p:pic>
      <p:sp>
        <p:nvSpPr>
          <p:cNvPr id="6" name="5 CuadroTexto"/>
          <p:cNvSpPr txBox="1"/>
          <p:nvPr/>
        </p:nvSpPr>
        <p:spPr>
          <a:xfrm>
            <a:off x="4500562" y="571480"/>
            <a:ext cx="304442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GRAN  DANÉS</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571472" y="5715016"/>
            <a:ext cx="304442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GRAN  DANÉS</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714348" y="428604"/>
            <a:ext cx="4714908" cy="2554545"/>
          </a:xfrm>
          <a:prstGeom prst="rect">
            <a:avLst/>
          </a:prstGeom>
          <a:noFill/>
        </p:spPr>
        <p:txBody>
          <a:bodyPr wrap="square" rtlCol="0">
            <a:spAutoFit/>
          </a:bodyPr>
          <a:lstStyle/>
          <a:p>
            <a:r>
              <a:rPr lang="es-ES" sz="2000" b="1" dirty="0" smtClean="0">
                <a:solidFill>
                  <a:schemeClr val="bg1"/>
                </a:solidFill>
                <a:latin typeface="Agency FB" pitchFamily="34" charset="0"/>
              </a:rPr>
              <a:t>El Gran Danés reúne en su aristocrática apariencia general, en una estructura grande y bien dotada, orgullo, fuerza y elegancia. Por su sustancia al igual que su distinción, la armonía de su apariencia, sus líneas bien proporcionadas como así también su cabeza notablemente expresiva impresiona al observador como una noble estatua. Es el Apolo dentro de las razas caninas</a:t>
            </a:r>
            <a:r>
              <a:rPr lang="es-ES" dirty="0" smtClean="0">
                <a:solidFill>
                  <a:schemeClr val="bg1"/>
                </a:solidFill>
              </a:rPr>
              <a:t>.</a:t>
            </a:r>
            <a:endParaRPr lang="es-ES" dirty="0">
              <a:solidFill>
                <a:schemeClr val="bg1"/>
              </a:solidFill>
            </a:endParaRPr>
          </a:p>
        </p:txBody>
      </p:sp>
      <p:sp>
        <p:nvSpPr>
          <p:cNvPr id="11" name="10 CuadroTexto"/>
          <p:cNvSpPr txBox="1"/>
          <p:nvPr/>
        </p:nvSpPr>
        <p:spPr>
          <a:xfrm>
            <a:off x="4786314" y="4357694"/>
            <a:ext cx="2584362" cy="1323439"/>
          </a:xfrm>
          <a:prstGeom prst="rect">
            <a:avLst/>
          </a:prstGeom>
          <a:noFill/>
        </p:spPr>
        <p:txBody>
          <a:bodyPr wrap="none" rtlCol="0">
            <a:spAutoFit/>
          </a:bodyPr>
          <a:lstStyle/>
          <a:p>
            <a:r>
              <a:rPr lang="es-ES" sz="2000" b="1" dirty="0" smtClean="0">
                <a:solidFill>
                  <a:schemeClr val="bg1"/>
                </a:solidFill>
                <a:latin typeface="Agency FB" pitchFamily="34" charset="0"/>
              </a:rPr>
              <a:t>Peso del Gran Danés</a:t>
            </a:r>
          </a:p>
          <a:p>
            <a:r>
              <a:rPr lang="es-ES" sz="2000" b="1" dirty="0" smtClean="0">
                <a:solidFill>
                  <a:schemeClr val="bg1"/>
                </a:solidFill>
                <a:latin typeface="Agency FB" pitchFamily="34" charset="0"/>
              </a:rPr>
              <a:t>Macho: Entre 64 Kg y 80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50 y 64 Kg</a:t>
            </a:r>
          </a:p>
          <a:p>
            <a:r>
              <a:rPr lang="es-ES_tradnl" sz="2000" b="1" dirty="0" smtClean="0">
                <a:solidFill>
                  <a:schemeClr val="bg1"/>
                </a:solidFill>
                <a:latin typeface="Agency FB" pitchFamily="34" charset="0"/>
              </a:rPr>
              <a:t>Origen :Alemania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6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6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Harrier  22 a 27 kilos reino unido.jpg"/>
          <p:cNvPicPr>
            <a:picLocks noChangeAspect="1"/>
          </p:cNvPicPr>
          <p:nvPr/>
        </p:nvPicPr>
        <p:blipFill>
          <a:blip r:embed="rId2"/>
          <a:stretch>
            <a:fillRect/>
          </a:stretch>
        </p:blipFill>
        <p:spPr>
          <a:xfrm>
            <a:off x="11875" y="0"/>
            <a:ext cx="9120249" cy="6858000"/>
          </a:xfrm>
          <a:prstGeom prst="rect">
            <a:avLst/>
          </a:prstGeom>
        </p:spPr>
      </p:pic>
      <p:sp>
        <p:nvSpPr>
          <p:cNvPr id="6" name="5 CuadroTexto"/>
          <p:cNvSpPr txBox="1"/>
          <p:nvPr/>
        </p:nvSpPr>
        <p:spPr>
          <a:xfrm>
            <a:off x="6357950" y="500042"/>
            <a:ext cx="2786050" cy="92333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Harrier</a:t>
            </a:r>
            <a:endPar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14348" y="5643578"/>
            <a:ext cx="2786050" cy="92333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Harrier</a:t>
            </a:r>
            <a:endPar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928662" y="500042"/>
            <a:ext cx="4786346" cy="3170099"/>
          </a:xfrm>
          <a:prstGeom prst="rect">
            <a:avLst/>
          </a:prstGeom>
          <a:noFill/>
        </p:spPr>
        <p:txBody>
          <a:bodyPr wrap="square" rtlCol="0">
            <a:spAutoFit/>
          </a:bodyPr>
          <a:lstStyle/>
          <a:p>
            <a:r>
              <a:rPr lang="es-ES_tradnl" sz="2000" b="1" dirty="0" smtClean="0">
                <a:solidFill>
                  <a:schemeClr val="bg1"/>
                </a:solidFill>
                <a:latin typeface="Agency FB" pitchFamily="34" charset="0"/>
              </a:rPr>
              <a:t>A este perro </a:t>
            </a:r>
            <a:r>
              <a:rPr lang="es-ES" sz="2000" b="1" dirty="0" smtClean="0">
                <a:solidFill>
                  <a:schemeClr val="bg1"/>
                </a:solidFill>
                <a:latin typeface="Agency FB" pitchFamily="34" charset="0"/>
              </a:rPr>
              <a:t>no le gusta compartir casa con otras mascotas. Como casi la mayoría de sus congéneres necesita actividad y ejercicio regular, si tiene exceso de energía se pondrá destructivo o podrá aullar, si está aburrido . Perro muy sociable, pero cautelosos con los que vienen de fuera.</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Es una raza generalmente sana que no dará mucho que hacer respecto a los cuidados que pueda necesitar.</a:t>
            </a:r>
            <a:br>
              <a:rPr lang="es-ES" sz="2000" b="1" dirty="0" smtClean="0">
                <a:solidFill>
                  <a:schemeClr val="bg1"/>
                </a:solidFill>
                <a:latin typeface="Agency FB" pitchFamily="34" charset="0"/>
              </a:rPr>
            </a:br>
            <a:endParaRPr lang="es-ES" sz="2000" b="1" dirty="0">
              <a:solidFill>
                <a:schemeClr val="bg1"/>
              </a:solidFill>
              <a:latin typeface="Agency FB" pitchFamily="34" charset="0"/>
            </a:endParaRPr>
          </a:p>
        </p:txBody>
      </p:sp>
      <p:sp>
        <p:nvSpPr>
          <p:cNvPr id="11" name="10 CuadroTexto"/>
          <p:cNvSpPr txBox="1"/>
          <p:nvPr/>
        </p:nvSpPr>
        <p:spPr>
          <a:xfrm>
            <a:off x="5214942" y="4786322"/>
            <a:ext cx="1931939"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Harrier</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22 y 27 Kg</a:t>
            </a:r>
          </a:p>
          <a:p>
            <a:r>
              <a:rPr lang="es-ES_tradnl" sz="2000" b="1" dirty="0" smtClean="0">
                <a:solidFill>
                  <a:schemeClr val="bg1"/>
                </a:solidFill>
                <a:latin typeface="Agency FB" pitchFamily="34" charset="0"/>
              </a:rPr>
              <a:t>Origen : Reino Unido</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2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2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eeshond 25 a 30 kilos holanda.jpg"/>
          <p:cNvPicPr>
            <a:picLocks noChangeAspect="1"/>
          </p:cNvPicPr>
          <p:nvPr/>
        </p:nvPicPr>
        <p:blipFill>
          <a:blip r:embed="rId2"/>
          <a:stretch>
            <a:fillRect/>
          </a:stretch>
        </p:blipFill>
        <p:spPr>
          <a:xfrm>
            <a:off x="5945" y="0"/>
            <a:ext cx="9132109" cy="6858000"/>
          </a:xfrm>
          <a:prstGeom prst="rect">
            <a:avLst/>
          </a:prstGeom>
        </p:spPr>
      </p:pic>
      <p:sp>
        <p:nvSpPr>
          <p:cNvPr id="6" name="5 CuadroTexto"/>
          <p:cNvSpPr txBox="1"/>
          <p:nvPr/>
        </p:nvSpPr>
        <p:spPr>
          <a:xfrm>
            <a:off x="285720" y="500042"/>
            <a:ext cx="3214710" cy="92333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KEESHOND</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571472" y="5643578"/>
            <a:ext cx="3214710" cy="92333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KEESHOND</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785786" y="857232"/>
            <a:ext cx="4643470" cy="2246769"/>
          </a:xfrm>
          <a:prstGeom prst="rect">
            <a:avLst/>
          </a:prstGeom>
          <a:noFill/>
        </p:spPr>
        <p:txBody>
          <a:bodyPr wrap="square" rtlCol="0">
            <a:spAutoFit/>
          </a:bodyPr>
          <a:lstStyle/>
          <a:p>
            <a:r>
              <a:rPr lang="es-ES" sz="2000" b="1" dirty="0" smtClean="0">
                <a:solidFill>
                  <a:schemeClr val="bg1"/>
                </a:solidFill>
                <a:latin typeface="Agency FB" pitchFamily="34" charset="0"/>
              </a:rPr>
              <a:t>Perro muy bien proporcionado de constitución más bien compacta y corta.</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Nos llamará mucho la atención su pelaje, su cola enroscada y su cara similar a la del zorro.</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Su capa de pelo alrededor del cuello, en los hombros y en le pecho nos recordará a un león.</a:t>
            </a:r>
            <a:br>
              <a:rPr lang="es-ES" sz="2000" b="1" dirty="0" smtClean="0">
                <a:solidFill>
                  <a:schemeClr val="bg1"/>
                </a:solidFill>
                <a:latin typeface="Agency FB" pitchFamily="34" charset="0"/>
              </a:rPr>
            </a:br>
            <a:endParaRPr lang="es-ES" sz="2000" b="1" dirty="0">
              <a:solidFill>
                <a:schemeClr val="bg1"/>
              </a:solidFill>
              <a:latin typeface="Agency FB" pitchFamily="34" charset="0"/>
            </a:endParaRPr>
          </a:p>
        </p:txBody>
      </p:sp>
      <p:sp>
        <p:nvSpPr>
          <p:cNvPr id="11" name="10 CuadroTexto"/>
          <p:cNvSpPr txBox="1"/>
          <p:nvPr/>
        </p:nvSpPr>
        <p:spPr>
          <a:xfrm>
            <a:off x="4000496" y="3000372"/>
            <a:ext cx="4143404" cy="2246769"/>
          </a:xfrm>
          <a:prstGeom prst="rect">
            <a:avLst/>
          </a:prstGeom>
          <a:noFill/>
        </p:spPr>
        <p:txBody>
          <a:bodyPr wrap="square" rtlCol="0">
            <a:spAutoFit/>
          </a:bodyPr>
          <a:lstStyle/>
          <a:p>
            <a:r>
              <a:rPr lang="es-ES" sz="2000" b="1" dirty="0" smtClean="0">
                <a:solidFill>
                  <a:schemeClr val="bg1"/>
                </a:solidFill>
                <a:latin typeface="Agency FB" pitchFamily="34" charset="0"/>
              </a:rPr>
              <a:t>Su grupa y las extremidades posteriores también están cubiertas por abundante pelo formando lo que se le llama “</a:t>
            </a:r>
            <a:r>
              <a:rPr lang="es-ES" sz="2000" b="1" dirty="0" err="1" smtClean="0">
                <a:solidFill>
                  <a:schemeClr val="bg1"/>
                </a:solidFill>
                <a:latin typeface="Agency FB" pitchFamily="34" charset="0"/>
              </a:rPr>
              <a:t>pantalones”.De</a:t>
            </a:r>
            <a:r>
              <a:rPr lang="es-ES" sz="2000" b="1" dirty="0" smtClean="0">
                <a:solidFill>
                  <a:schemeClr val="bg1"/>
                </a:solidFill>
                <a:latin typeface="Agency FB" pitchFamily="34" charset="0"/>
              </a:rPr>
              <a:t> muy buen carácter, es perro de un solo dueño. Se adaptará perfectamente a una casa o un apartamento.</a:t>
            </a:r>
          </a:p>
          <a:p>
            <a:endParaRPr lang="es-ES" sz="2000" b="1" dirty="0">
              <a:solidFill>
                <a:schemeClr val="bg1"/>
              </a:solidFill>
              <a:latin typeface="Agency FB" pitchFamily="34" charset="0"/>
            </a:endParaRPr>
          </a:p>
        </p:txBody>
      </p:sp>
      <p:sp>
        <p:nvSpPr>
          <p:cNvPr id="12" name="11 CuadroTexto"/>
          <p:cNvSpPr txBox="1"/>
          <p:nvPr/>
        </p:nvSpPr>
        <p:spPr>
          <a:xfrm>
            <a:off x="5715008" y="5072074"/>
            <a:ext cx="1800493"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Keeshond</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25 y 30 Kg</a:t>
            </a:r>
          </a:p>
          <a:p>
            <a:r>
              <a:rPr lang="es-ES_tradnl" sz="2000" b="1" dirty="0" smtClean="0">
                <a:solidFill>
                  <a:schemeClr val="bg1"/>
                </a:solidFill>
                <a:latin typeface="Agency FB" pitchFamily="34" charset="0"/>
              </a:rPr>
              <a:t>Origen : Holanda</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74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omondor  50 a 60 kilos Hungria.jpg"/>
          <p:cNvPicPr>
            <a:picLocks noChangeAspect="1"/>
          </p:cNvPicPr>
          <p:nvPr/>
        </p:nvPicPr>
        <p:blipFill>
          <a:blip r:embed="rId2"/>
          <a:stretch>
            <a:fillRect/>
          </a:stretch>
        </p:blipFill>
        <p:spPr>
          <a:xfrm>
            <a:off x="554499" y="0"/>
            <a:ext cx="8035002" cy="6858000"/>
          </a:xfrm>
          <a:prstGeom prst="rect">
            <a:avLst/>
          </a:prstGeom>
        </p:spPr>
      </p:pic>
      <p:sp>
        <p:nvSpPr>
          <p:cNvPr id="6" name="5 CuadroTexto"/>
          <p:cNvSpPr txBox="1"/>
          <p:nvPr/>
        </p:nvSpPr>
        <p:spPr>
          <a:xfrm>
            <a:off x="5000628" y="428604"/>
            <a:ext cx="3143809"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Komondor</a:t>
            </a:r>
            <a:endPar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500034" y="5786454"/>
            <a:ext cx="3143809"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Komondor</a:t>
            </a:r>
            <a:endPar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714348" y="571480"/>
            <a:ext cx="5143535" cy="2246769"/>
          </a:xfrm>
          <a:prstGeom prst="rect">
            <a:avLst/>
          </a:prstGeom>
          <a:noFill/>
        </p:spPr>
        <p:txBody>
          <a:bodyPr wrap="square" rtlCol="0">
            <a:spAutoFit/>
          </a:bodyPr>
          <a:lstStyle/>
          <a:p>
            <a:r>
              <a:rPr lang="es-ES" sz="2000" b="1" dirty="0" smtClean="0">
                <a:solidFill>
                  <a:schemeClr val="bg1"/>
                </a:solidFill>
                <a:latin typeface="Agency FB" pitchFamily="34" charset="0"/>
              </a:rPr>
              <a:t>El </a:t>
            </a:r>
            <a:r>
              <a:rPr lang="es-ES" sz="2000" b="1" dirty="0" err="1" smtClean="0">
                <a:solidFill>
                  <a:schemeClr val="bg1"/>
                </a:solidFill>
                <a:latin typeface="Agency FB" pitchFamily="34" charset="0"/>
              </a:rPr>
              <a:t>Komondor</a:t>
            </a:r>
            <a:r>
              <a:rPr lang="es-ES" sz="2000" b="1" dirty="0" smtClean="0">
                <a:solidFill>
                  <a:schemeClr val="bg1"/>
                </a:solidFill>
                <a:latin typeface="Agency FB" pitchFamily="34" charset="0"/>
              </a:rPr>
              <a:t> es un perro grande y fuertemente construido. Su aspecto exterior, el de un ganador y su postura majestuosa despiertan respeto en el observador y eventualmente también miedo. No es adulador por naturaleza. El robusto cuerpo está recubierto por pelo largo, siempre tupido sin excepción, enmarañado, en mechones.</a:t>
            </a:r>
            <a:endParaRPr lang="es-ES" sz="2000" b="1" dirty="0">
              <a:solidFill>
                <a:schemeClr val="bg1"/>
              </a:solidFill>
              <a:latin typeface="Agency FB" pitchFamily="34" charset="0"/>
            </a:endParaRPr>
          </a:p>
        </p:txBody>
      </p:sp>
      <p:sp>
        <p:nvSpPr>
          <p:cNvPr id="11" name="10 CuadroTexto"/>
          <p:cNvSpPr txBox="1"/>
          <p:nvPr/>
        </p:nvSpPr>
        <p:spPr>
          <a:xfrm>
            <a:off x="4000496" y="2928934"/>
            <a:ext cx="4286280" cy="2246769"/>
          </a:xfrm>
          <a:prstGeom prst="rect">
            <a:avLst/>
          </a:prstGeom>
          <a:noFill/>
        </p:spPr>
        <p:txBody>
          <a:bodyPr wrap="square" rtlCol="0">
            <a:spAutoFit/>
          </a:bodyPr>
          <a:lstStyle/>
          <a:p>
            <a:r>
              <a:rPr lang="es-ES" sz="2000" b="1" dirty="0" smtClean="0">
                <a:solidFill>
                  <a:schemeClr val="bg1"/>
                </a:solidFill>
                <a:latin typeface="Agency FB" pitchFamily="34" charset="0"/>
              </a:rPr>
              <a:t>Visto de perfil el cuerpo es un rectángulo echado, casi un cuadrado. Sobresaliendo sobre el cuerpo aparece la cabeza muy densamente peluda.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La cola es llevada colgando con la punta doblada casi alcanzando la horizontal. El pelaje es de color marfil.</a:t>
            </a:r>
            <a:endParaRPr lang="es-ES" sz="2000" b="1" dirty="0">
              <a:solidFill>
                <a:schemeClr val="bg1"/>
              </a:solidFill>
              <a:latin typeface="Agency FB" pitchFamily="34" charset="0"/>
            </a:endParaRPr>
          </a:p>
        </p:txBody>
      </p:sp>
      <p:sp>
        <p:nvSpPr>
          <p:cNvPr id="12" name="11 CuadroTexto"/>
          <p:cNvSpPr txBox="1"/>
          <p:nvPr/>
        </p:nvSpPr>
        <p:spPr>
          <a:xfrm>
            <a:off x="5500694" y="5072074"/>
            <a:ext cx="2584362" cy="1631216"/>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Komondor</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Macho: Entre 50 Kg y 60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40 y 50 Kg</a:t>
            </a:r>
          </a:p>
          <a:p>
            <a:r>
              <a:rPr lang="es-ES_tradnl" sz="2000" b="1" dirty="0" smtClean="0">
                <a:solidFill>
                  <a:schemeClr val="bg1"/>
                </a:solidFill>
                <a:latin typeface="Agency FB" pitchFamily="34" charset="0"/>
              </a:rPr>
              <a:t>Origen : Hungría</a:t>
            </a:r>
            <a:endParaRPr lang="es-ES" sz="2000" b="1" dirty="0" smtClean="0">
              <a:solidFill>
                <a:schemeClr val="bg1"/>
              </a:solidFill>
              <a:latin typeface="Agency FB" pitchFamily="34" charset="0"/>
            </a:endParaRPr>
          </a:p>
          <a:p>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74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brador_Retrievers_27 a 36  canad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785786" y="357166"/>
            <a:ext cx="5715040" cy="92333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LABRADOR   RETRIEVER</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928726" y="5380672"/>
            <a:ext cx="5715040" cy="147732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LABRADOR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RETRIEVER</a:t>
            </a:r>
          </a:p>
          <a:p>
            <a:pPr algn="ct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642910" y="1000108"/>
            <a:ext cx="5000660" cy="1323439"/>
          </a:xfrm>
          <a:prstGeom prst="rect">
            <a:avLst/>
          </a:prstGeom>
          <a:noFill/>
        </p:spPr>
        <p:txBody>
          <a:bodyPr wrap="square" rtlCol="0">
            <a:spAutoFit/>
          </a:bodyPr>
          <a:lstStyle/>
          <a:p>
            <a:r>
              <a:rPr lang="es-ES" sz="2000" b="1" dirty="0" smtClean="0">
                <a:solidFill>
                  <a:schemeClr val="bg1"/>
                </a:solidFill>
                <a:latin typeface="Agency FB" pitchFamily="34" charset="0"/>
              </a:rPr>
              <a:t>Perro de constitución fuerte, región renal corta y muy activo; tiene un cráneo amplio, pecho y costillas amplias y profundas; la región renal y los miembros posteriores son anchos y fuertes.</a:t>
            </a:r>
            <a:endParaRPr lang="es-ES" sz="2000" b="1" dirty="0">
              <a:solidFill>
                <a:schemeClr val="bg1"/>
              </a:solidFill>
              <a:latin typeface="Agency FB" pitchFamily="34" charset="0"/>
            </a:endParaRPr>
          </a:p>
        </p:txBody>
      </p:sp>
      <p:sp>
        <p:nvSpPr>
          <p:cNvPr id="11" name="10 CuadroTexto"/>
          <p:cNvSpPr txBox="1"/>
          <p:nvPr/>
        </p:nvSpPr>
        <p:spPr>
          <a:xfrm>
            <a:off x="3786182" y="2714620"/>
            <a:ext cx="4071965" cy="2554545"/>
          </a:xfrm>
          <a:prstGeom prst="rect">
            <a:avLst/>
          </a:prstGeom>
          <a:noFill/>
        </p:spPr>
        <p:txBody>
          <a:bodyPr wrap="square" rtlCol="0">
            <a:spAutoFit/>
          </a:bodyPr>
          <a:lstStyle/>
          <a:p>
            <a:r>
              <a:rPr lang="es-ES" sz="2000" b="1" dirty="0" smtClean="0">
                <a:solidFill>
                  <a:schemeClr val="bg1"/>
                </a:solidFill>
                <a:latin typeface="Agency FB" pitchFamily="34" charset="0"/>
              </a:rPr>
              <a:t>Perro que tiene buen temperamento y es muy ágil. Posee un excelente olfato y cobra con delicadez; es muy aficionado al agua. Es un animal adaptable y devoto compañero. Inteligente, vivaz y dócil, con fuerte voluntad para complacer. De carácter afable, sin ninguna señal de agresividad o timidez impropias.</a:t>
            </a:r>
            <a:endParaRPr lang="es-ES" sz="2000" b="1" dirty="0">
              <a:solidFill>
                <a:schemeClr val="bg1"/>
              </a:solidFill>
              <a:latin typeface="Agency FB" pitchFamily="34" charset="0"/>
            </a:endParaRPr>
          </a:p>
        </p:txBody>
      </p:sp>
      <p:sp>
        <p:nvSpPr>
          <p:cNvPr id="12" name="11 CuadroTexto"/>
          <p:cNvSpPr txBox="1"/>
          <p:nvPr/>
        </p:nvSpPr>
        <p:spPr>
          <a:xfrm>
            <a:off x="5072066" y="5214950"/>
            <a:ext cx="3643338" cy="1323439"/>
          </a:xfrm>
          <a:prstGeom prst="rect">
            <a:avLst/>
          </a:prstGeom>
          <a:noFill/>
        </p:spPr>
        <p:txBody>
          <a:bodyPr wrap="square" rtlCol="0">
            <a:spAutoFit/>
          </a:bodyPr>
          <a:lstStyle/>
          <a:p>
            <a:r>
              <a:rPr lang="es-ES" sz="2000" b="1" dirty="0" smtClean="0">
                <a:solidFill>
                  <a:schemeClr val="bg1"/>
                </a:solidFill>
                <a:latin typeface="Agency FB" pitchFamily="34" charset="0"/>
              </a:rPr>
              <a:t>Peso del Labrador </a:t>
            </a:r>
            <a:r>
              <a:rPr lang="es-ES" sz="2000" b="1" dirty="0" err="1" smtClean="0">
                <a:solidFill>
                  <a:schemeClr val="bg1"/>
                </a:solidFill>
                <a:latin typeface="Agency FB" pitchFamily="34" charset="0"/>
              </a:rPr>
              <a:t>Retriever</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Macho: Entre 27 Kg y 36.4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25 y 31.7 Kg</a:t>
            </a:r>
          </a:p>
          <a:p>
            <a:r>
              <a:rPr lang="es-ES_tradnl" sz="2000" b="1" dirty="0" smtClean="0">
                <a:solidFill>
                  <a:schemeClr val="bg1"/>
                </a:solidFill>
                <a:latin typeface="Agency FB" pitchFamily="34" charset="0"/>
              </a:rPr>
              <a:t>Origen : Canadá</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52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72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92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ïka Ruso  35 A  40 KILOS RUSI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00034" y="500042"/>
            <a:ext cx="5298245"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LAÏKA </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RUSO-EUROPEO</a:t>
            </a:r>
            <a:endPar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428596" y="5429264"/>
            <a:ext cx="3743332" cy="175432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LAÏKA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RUSO-EUROPEO</a:t>
            </a:r>
          </a:p>
          <a:p>
            <a:pPr algn="ct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1000100" y="357166"/>
            <a:ext cx="4286280" cy="3170099"/>
          </a:xfrm>
          <a:prstGeom prst="rect">
            <a:avLst/>
          </a:prstGeom>
          <a:noFill/>
        </p:spPr>
        <p:txBody>
          <a:bodyPr wrap="square" rtlCol="0">
            <a:spAutoFit/>
          </a:bodyPr>
          <a:lstStyle/>
          <a:p>
            <a:r>
              <a:rPr lang="es-ES" sz="2000" b="1" dirty="0" smtClean="0">
                <a:solidFill>
                  <a:schemeClr val="bg1"/>
                </a:solidFill>
                <a:latin typeface="Agency FB" pitchFamily="34" charset="0"/>
              </a:rPr>
              <a:t>El </a:t>
            </a:r>
            <a:r>
              <a:rPr lang="es-ES" sz="2000" b="1" dirty="0" err="1" smtClean="0">
                <a:solidFill>
                  <a:schemeClr val="bg1"/>
                </a:solidFill>
                <a:latin typeface="Agency FB" pitchFamily="34" charset="0"/>
              </a:rPr>
              <a:t>Laïka</a:t>
            </a:r>
            <a:r>
              <a:rPr lang="es-ES" sz="2000" b="1" dirty="0" smtClean="0">
                <a:solidFill>
                  <a:schemeClr val="bg1"/>
                </a:solidFill>
                <a:latin typeface="Agency FB" pitchFamily="34" charset="0"/>
              </a:rPr>
              <a:t> ruso-europeo fue criado a partir de los </a:t>
            </a:r>
            <a:r>
              <a:rPr lang="es-ES" sz="2000" b="1" dirty="0" err="1" smtClean="0">
                <a:solidFill>
                  <a:schemeClr val="bg1"/>
                </a:solidFill>
                <a:latin typeface="Agency FB" pitchFamily="34" charset="0"/>
              </a:rPr>
              <a:t>LaÏkas</a:t>
            </a:r>
            <a:r>
              <a:rPr lang="es-ES" sz="2000" b="1" dirty="0" smtClean="0">
                <a:solidFill>
                  <a:schemeClr val="bg1"/>
                </a:solidFill>
                <a:latin typeface="Agency FB" pitchFamily="34" charset="0"/>
              </a:rPr>
              <a:t> de cacería de las regiones nórdicas de la zona europea de Rusia. En la actualidad se le encuentra más allá de las regiones originales de procedencia y en su gran mayoría en las zonas medianas y centrales de Rusia. Desde hace muchos años es criado en grandes instalaciones.</a:t>
            </a:r>
            <a:r>
              <a:rPr lang="es-ES" sz="2000" dirty="0" smtClean="0"/>
              <a:t> </a:t>
            </a:r>
            <a:r>
              <a:rPr lang="es-ES" sz="2000" b="1" dirty="0" smtClean="0">
                <a:solidFill>
                  <a:schemeClr val="bg1"/>
                </a:solidFill>
                <a:latin typeface="Agency FB" pitchFamily="34" charset="0"/>
              </a:rPr>
              <a:t>Es de talla mediana, delgado, de constitución fuerte. Su estructura ósea es fuerte y la musculatura está bien desarrollada.</a:t>
            </a:r>
            <a:endParaRPr lang="es-ES" sz="2000" b="1" dirty="0">
              <a:solidFill>
                <a:schemeClr val="bg1"/>
              </a:solidFill>
              <a:latin typeface="Agency FB" pitchFamily="34" charset="0"/>
            </a:endParaRPr>
          </a:p>
        </p:txBody>
      </p:sp>
      <p:sp>
        <p:nvSpPr>
          <p:cNvPr id="11" name="10 CuadroTexto"/>
          <p:cNvSpPr txBox="1"/>
          <p:nvPr/>
        </p:nvSpPr>
        <p:spPr>
          <a:xfrm>
            <a:off x="4786314" y="4714884"/>
            <a:ext cx="1707519" cy="1015663"/>
          </a:xfrm>
          <a:prstGeom prst="rect">
            <a:avLst/>
          </a:prstGeom>
          <a:noFill/>
        </p:spPr>
        <p:txBody>
          <a:bodyPr wrap="none" rtlCol="0">
            <a:spAutoFit/>
          </a:bodyPr>
          <a:lstStyle/>
          <a:p>
            <a:r>
              <a:rPr lang="es-ES_tradnl" sz="2000" b="1" dirty="0" smtClean="0">
                <a:solidFill>
                  <a:schemeClr val="bg1"/>
                </a:solidFill>
                <a:latin typeface="Agency FB" pitchFamily="34" charset="0"/>
              </a:rPr>
              <a:t>Peso </a:t>
            </a:r>
          </a:p>
          <a:p>
            <a:r>
              <a:rPr lang="es-ES_tradnl" sz="2000" b="1" dirty="0" smtClean="0">
                <a:solidFill>
                  <a:schemeClr val="bg1"/>
                </a:solidFill>
                <a:latin typeface="Agency FB" pitchFamily="34" charset="0"/>
              </a:rPr>
              <a:t>Entre 35 a 40 Kg.</a:t>
            </a:r>
          </a:p>
          <a:p>
            <a:r>
              <a:rPr lang="es-ES_tradnl" sz="2000" b="1" dirty="0" smtClean="0">
                <a:solidFill>
                  <a:schemeClr val="bg1"/>
                </a:solidFill>
                <a:latin typeface="Agency FB" pitchFamily="34" charset="0"/>
              </a:rPr>
              <a:t>Origen: Rusia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1" fill="hold" grpId="0" nodeType="withEffect">
                                  <p:stCondLst>
                                    <p:cond delay="0"/>
                                  </p:stCondLst>
                                  <p:iterate type="lt">
                                    <p:tmPct val="0"/>
                                  </p:iterate>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0-#ppt_h/2"/>
                                          </p:val>
                                        </p:tav>
                                        <p:tav tm="100000">
                                          <p:val>
                                            <p:strVal val="#ppt_y"/>
                                          </p:val>
                                        </p:tav>
                                      </p:tavLst>
                                    </p:anim>
                                  </p:childTnLst>
                                </p:cTn>
                              </p:par>
                              <p:par>
                                <p:cTn id="12"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3" dur="2000" fill="hold"/>
                                        <p:tgtEl>
                                          <p:spTgt spid="6"/>
                                        </p:tgtEl>
                                        <p:attrNameLst>
                                          <p:attrName>ppt_x</p:attrName>
                                          <p:attrName>ppt_y</p:attrName>
                                        </p:attrNameLst>
                                      </p:cBhvr>
                                    </p:animMotion>
                                  </p:childTnLst>
                                </p:cTn>
                              </p:par>
                            </p:childTnLst>
                          </p:cTn>
                        </p:par>
                        <p:par>
                          <p:cTn id="14" fill="hold">
                            <p:stCondLst>
                              <p:cond delay="5200"/>
                            </p:stCondLst>
                            <p:childTnLst>
                              <p:par>
                                <p:cTn id="15" presetID="17" presetClass="entr" presetSubtype="1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2000" fill="hold"/>
                                        <p:tgtEl>
                                          <p:spTgt spid="10"/>
                                        </p:tgtEl>
                                        <p:attrNameLst>
                                          <p:attrName>ppt_w</p:attrName>
                                        </p:attrNameLst>
                                      </p:cBhvr>
                                      <p:tavLst>
                                        <p:tav tm="0">
                                          <p:val>
                                            <p:fltVal val="0"/>
                                          </p:val>
                                        </p:tav>
                                        <p:tav tm="100000">
                                          <p:val>
                                            <p:strVal val="#ppt_w"/>
                                          </p:val>
                                        </p:tav>
                                      </p:tavLst>
                                    </p:anim>
                                    <p:anim calcmode="lin" valueType="num">
                                      <p:cBhvr>
                                        <p:cTn id="18" dur="2000" fill="hold"/>
                                        <p:tgtEl>
                                          <p:spTgt spid="10"/>
                                        </p:tgtEl>
                                        <p:attrNameLst>
                                          <p:attrName>ppt_h</p:attrName>
                                        </p:attrNameLst>
                                      </p:cBhvr>
                                      <p:tavLst>
                                        <p:tav tm="0">
                                          <p:val>
                                            <p:strVal val="#ppt_h"/>
                                          </p:val>
                                        </p:tav>
                                        <p:tav tm="100000">
                                          <p:val>
                                            <p:strVal val="#ppt_h"/>
                                          </p:val>
                                        </p:tav>
                                      </p:tavLst>
                                    </p:anim>
                                  </p:childTnLst>
                                </p:cTn>
                              </p:par>
                            </p:childTnLst>
                          </p:cTn>
                        </p:par>
                        <p:par>
                          <p:cTn id="19" fill="hold">
                            <p:stCondLst>
                              <p:cond delay="7200"/>
                            </p:stCondLst>
                            <p:childTnLst>
                              <p:par>
                                <p:cTn id="20" presetID="17" presetClass="entr" presetSubtype="1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2000" fill="hold"/>
                                        <p:tgtEl>
                                          <p:spTgt spid="11"/>
                                        </p:tgtEl>
                                        <p:attrNameLst>
                                          <p:attrName>ppt_w</p:attrName>
                                        </p:attrNameLst>
                                      </p:cBhvr>
                                      <p:tavLst>
                                        <p:tav tm="0">
                                          <p:val>
                                            <p:fltVal val="0"/>
                                          </p:val>
                                        </p:tav>
                                        <p:tav tm="100000">
                                          <p:val>
                                            <p:strVal val="#ppt_w"/>
                                          </p:val>
                                        </p:tav>
                                      </p:tavLst>
                                    </p:anim>
                                    <p:anim calcmode="lin" valueType="num">
                                      <p:cBhvr>
                                        <p:cTn id="2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ndseer- 50 A 60 KILOS ALEMANIA.jpg"/>
          <p:cNvPicPr>
            <a:picLocks noChangeAspect="1"/>
          </p:cNvPicPr>
          <p:nvPr/>
        </p:nvPicPr>
        <p:blipFill>
          <a:blip r:embed="rId2"/>
          <a:stretch>
            <a:fillRect/>
          </a:stretch>
        </p:blipFill>
        <p:spPr>
          <a:xfrm>
            <a:off x="17790" y="0"/>
            <a:ext cx="9108420" cy="6858000"/>
          </a:xfrm>
          <a:prstGeom prst="rect">
            <a:avLst/>
          </a:prstGeom>
        </p:spPr>
      </p:pic>
      <p:sp>
        <p:nvSpPr>
          <p:cNvPr id="5" name="4 Rectángulo"/>
          <p:cNvSpPr/>
          <p:nvPr/>
        </p:nvSpPr>
        <p:spPr>
          <a:xfrm>
            <a:off x="500034" y="7215214"/>
            <a:ext cx="184731" cy="369332"/>
          </a:xfrm>
          <a:prstGeom prst="rect">
            <a:avLst/>
          </a:prstGeom>
        </p:spPr>
        <p:txBody>
          <a:bodyPr wrap="none">
            <a:spAutoFit/>
          </a:bodyPr>
          <a:lstStyle/>
          <a:p>
            <a:endParaRPr lang="es-ES" dirty="0"/>
          </a:p>
        </p:txBody>
      </p:sp>
      <p:sp>
        <p:nvSpPr>
          <p:cNvPr id="6" name="5 CuadroTexto"/>
          <p:cNvSpPr txBox="1"/>
          <p:nvPr/>
        </p:nvSpPr>
        <p:spPr>
          <a:xfrm>
            <a:off x="3214678" y="571480"/>
            <a:ext cx="2448106"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Landseer</a:t>
            </a:r>
            <a:endPar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857224" y="5643578"/>
            <a:ext cx="2448106"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Landseer</a:t>
            </a:r>
            <a:endPar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785786" y="1000108"/>
            <a:ext cx="4429156" cy="1631216"/>
          </a:xfrm>
          <a:prstGeom prst="rect">
            <a:avLst/>
          </a:prstGeom>
          <a:noFill/>
        </p:spPr>
        <p:txBody>
          <a:bodyPr wrap="square" rtlCol="0">
            <a:spAutoFit/>
          </a:bodyPr>
          <a:lstStyle/>
          <a:p>
            <a:r>
              <a:rPr lang="es-ES" sz="2000" b="1" dirty="0" smtClean="0">
                <a:solidFill>
                  <a:schemeClr val="bg1"/>
                </a:solidFill>
                <a:latin typeface="Agency FB" pitchFamily="34" charset="0"/>
              </a:rPr>
              <a:t>El </a:t>
            </a:r>
            <a:r>
              <a:rPr lang="es-ES" sz="2000" b="1" dirty="0" err="1" smtClean="0">
                <a:solidFill>
                  <a:schemeClr val="bg1"/>
                </a:solidFill>
                <a:latin typeface="Agency FB" pitchFamily="34" charset="0"/>
              </a:rPr>
              <a:t>Landseer</a:t>
            </a:r>
            <a:r>
              <a:rPr lang="es-ES" sz="2000" b="1" dirty="0" smtClean="0">
                <a:solidFill>
                  <a:schemeClr val="bg1"/>
                </a:solidFill>
                <a:latin typeface="Agency FB" pitchFamily="34" charset="0"/>
              </a:rPr>
              <a:t> debe dar la impresión de un perro grande, fuerte y armonioso. Sus extremidades, especialmente en los machos, son proporcionalmente más largas que en el Terranova negro.</a:t>
            </a:r>
            <a:endParaRPr lang="es-ES" sz="2000" b="1" dirty="0">
              <a:solidFill>
                <a:schemeClr val="bg1"/>
              </a:solidFill>
              <a:latin typeface="Agency FB" pitchFamily="34" charset="0"/>
            </a:endParaRPr>
          </a:p>
        </p:txBody>
      </p:sp>
      <p:sp>
        <p:nvSpPr>
          <p:cNvPr id="11" name="10 CuadroTexto"/>
          <p:cNvSpPr txBox="1"/>
          <p:nvPr/>
        </p:nvSpPr>
        <p:spPr>
          <a:xfrm>
            <a:off x="4857752" y="4500570"/>
            <a:ext cx="2577950" cy="1631216"/>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Landseer</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Macho: Entre 60 Kg y 70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45 y 75 Kg</a:t>
            </a:r>
          </a:p>
          <a:p>
            <a:r>
              <a:rPr lang="es-ES" sz="2000" b="1" dirty="0" smtClean="0">
                <a:solidFill>
                  <a:schemeClr val="bg1"/>
                </a:solidFill>
                <a:latin typeface="Agency FB" pitchFamily="34" charset="0"/>
              </a:rPr>
              <a:t>Origen :Alemania </a:t>
            </a:r>
          </a:p>
          <a:p>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r>
              <a:rPr lang="es-ES" dirty="0" smtClean="0"/>
              <a:t>Lebrel Húngaro  27 a 32  </a:t>
            </a:r>
            <a:r>
              <a:rPr lang="es-ES" dirty="0" err="1" smtClean="0"/>
              <a:t>hungria</a:t>
            </a:r>
            <a:endParaRPr lang="es-ES" dirty="0"/>
          </a:p>
        </p:txBody>
      </p:sp>
      <p:pic>
        <p:nvPicPr>
          <p:cNvPr id="4" name="3 Imagen" descr="Lebrel Húngaro  27 a 32  hungria.jpg"/>
          <p:cNvPicPr>
            <a:picLocks noChangeAspect="1"/>
          </p:cNvPicPr>
          <p:nvPr/>
        </p:nvPicPr>
        <p:blipFill>
          <a:blip r:embed="rId3"/>
          <a:stretch>
            <a:fillRect/>
          </a:stretch>
        </p:blipFill>
        <p:spPr>
          <a:xfrm>
            <a:off x="832632" y="0"/>
            <a:ext cx="7478735" cy="6858000"/>
          </a:xfrm>
          <a:prstGeom prst="rect">
            <a:avLst/>
          </a:prstGeom>
        </p:spPr>
      </p:pic>
      <p:sp>
        <p:nvSpPr>
          <p:cNvPr id="6" name="5 CuadroTexto"/>
          <p:cNvSpPr txBox="1"/>
          <p:nvPr/>
        </p:nvSpPr>
        <p:spPr>
          <a:xfrm>
            <a:off x="1785918" y="357166"/>
            <a:ext cx="5786478" cy="104644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LEBREL   HÚNGARO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6357950" y="3286124"/>
            <a:ext cx="1087157" cy="276999"/>
          </a:xfrm>
          <a:prstGeom prst="rect">
            <a:avLst/>
          </a:prstGeom>
        </p:spPr>
        <p:txBody>
          <a:bodyPr wrap="none">
            <a:spAutoFit/>
          </a:bodyPr>
          <a:lstStyle/>
          <a:p>
            <a:r>
              <a:rPr lang="es-ES_tradnl" sz="1200" dirty="0" smtClean="0">
                <a:solidFill>
                  <a:srgbClr val="CBAD41"/>
                </a:solidFill>
                <a:latin typeface="Pristina" pitchFamily="66" charset="0"/>
              </a:rPr>
              <a:t>Diseño </a:t>
            </a:r>
            <a:r>
              <a:rPr lang="es-ES_tradnl" sz="1200" dirty="0" err="1" smtClean="0">
                <a:solidFill>
                  <a:srgbClr val="CBAD41"/>
                </a:solidFill>
                <a:latin typeface="Pristina" pitchFamily="66" charset="0"/>
              </a:rPr>
              <a:t>pps</a:t>
            </a:r>
            <a:r>
              <a:rPr lang="es-ES_tradnl" sz="1200" dirty="0" smtClean="0">
                <a:solidFill>
                  <a:srgbClr val="CBAD41"/>
                </a:solidFill>
                <a:latin typeface="Pristina" pitchFamily="66" charset="0"/>
              </a:rPr>
              <a:t> Raquel</a:t>
            </a:r>
            <a:endParaRPr lang="es-ES" sz="1200" dirty="0">
              <a:solidFill>
                <a:srgbClr val="CBAD41"/>
              </a:solidFill>
              <a:latin typeface="Pristina" pitchFamily="66" charset="0"/>
            </a:endParaRPr>
          </a:p>
        </p:txBody>
      </p:sp>
      <p:sp>
        <p:nvSpPr>
          <p:cNvPr id="8" name="7 Rectángulo"/>
          <p:cNvSpPr/>
          <p:nvPr/>
        </p:nvSpPr>
        <p:spPr>
          <a:xfrm>
            <a:off x="0" y="0"/>
            <a:ext cx="9144000" cy="68580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857288" y="5257562"/>
            <a:ext cx="5786478" cy="160043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LEBREL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HÚNGARO</a:t>
            </a:r>
          </a:p>
          <a:p>
            <a:pPr algn="ctr"/>
            <a:endParaRPr lang="es-E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928662" y="500042"/>
            <a:ext cx="4500594" cy="2554545"/>
          </a:xfrm>
          <a:prstGeom prst="rect">
            <a:avLst/>
          </a:prstGeom>
          <a:noFill/>
        </p:spPr>
        <p:txBody>
          <a:bodyPr wrap="square" rtlCol="0">
            <a:spAutoFit/>
          </a:bodyPr>
          <a:lstStyle/>
          <a:p>
            <a:r>
              <a:rPr lang="es-ES" sz="2000" b="1" dirty="0" smtClean="0">
                <a:solidFill>
                  <a:schemeClr val="bg1"/>
                </a:solidFill>
                <a:latin typeface="Agency FB" pitchFamily="34" charset="0"/>
              </a:rPr>
              <a:t>Es incansable y muy resistente. Excelente cazador que caza a la vista aunque su olfato no se queda atrás. Especialmente  apropiado para las cacerías con señuelo y las carreras, en estas últimas y dependiendo de la distancia, puede correr incluso mejor que el </a:t>
            </a:r>
            <a:r>
              <a:rPr lang="es-ES" sz="2000" b="1" dirty="0" err="1" smtClean="0">
                <a:solidFill>
                  <a:schemeClr val="bg1"/>
                </a:solidFill>
                <a:latin typeface="Agency FB" pitchFamily="34" charset="0"/>
              </a:rPr>
              <a:t>Greyhound</a:t>
            </a:r>
            <a:r>
              <a:rPr lang="es-ES" sz="2000" b="1" dirty="0" smtClean="0">
                <a:solidFill>
                  <a:schemeClr val="bg1"/>
                </a:solidFill>
                <a:latin typeface="Agency FB" pitchFamily="34" charset="0"/>
              </a:rPr>
              <a:t> .También  lo hará bien como perro guardián, sin olvidarnos de que es un espléndido perro de compañía.</a:t>
            </a:r>
            <a:endParaRPr lang="es-ES" sz="2000" b="1" dirty="0">
              <a:solidFill>
                <a:schemeClr val="bg1"/>
              </a:solidFill>
              <a:latin typeface="Agency FB" pitchFamily="34" charset="0"/>
            </a:endParaRPr>
          </a:p>
        </p:txBody>
      </p:sp>
      <p:sp>
        <p:nvSpPr>
          <p:cNvPr id="11" name="10 CuadroTexto"/>
          <p:cNvSpPr txBox="1"/>
          <p:nvPr/>
        </p:nvSpPr>
        <p:spPr>
          <a:xfrm>
            <a:off x="4714876" y="4357694"/>
            <a:ext cx="2565126" cy="1323439"/>
          </a:xfrm>
          <a:prstGeom prst="rect">
            <a:avLst/>
          </a:prstGeom>
          <a:noFill/>
        </p:spPr>
        <p:txBody>
          <a:bodyPr wrap="none" rtlCol="0">
            <a:spAutoFit/>
          </a:bodyPr>
          <a:lstStyle/>
          <a:p>
            <a:r>
              <a:rPr lang="es-ES" sz="2000" b="1" dirty="0" smtClean="0">
                <a:solidFill>
                  <a:schemeClr val="bg1"/>
                </a:solidFill>
                <a:latin typeface="Agency FB" pitchFamily="34" charset="0"/>
              </a:rPr>
              <a:t>Peso del Lebrel Húngaro</a:t>
            </a:r>
          </a:p>
          <a:p>
            <a:r>
              <a:rPr lang="es-ES" sz="2000" b="1" dirty="0" smtClean="0">
                <a:solidFill>
                  <a:schemeClr val="bg1"/>
                </a:solidFill>
                <a:latin typeface="Agency FB" pitchFamily="34" charset="0"/>
              </a:rPr>
              <a:t>Macho: Entre 27 Kg y 32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23 y 27 Kg</a:t>
            </a:r>
          </a:p>
          <a:p>
            <a:r>
              <a:rPr lang="es-ES_tradnl" sz="2000" b="1" dirty="0" smtClean="0">
                <a:solidFill>
                  <a:schemeClr val="bg1"/>
                </a:solidFill>
                <a:latin typeface="Agency FB" pitchFamily="34" charset="0"/>
              </a:rPr>
              <a:t>Origen :Hungría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berger  37 a 68 kilos .ALEMAN.jpg"/>
          <p:cNvPicPr>
            <a:picLocks noChangeAspect="1"/>
          </p:cNvPicPr>
          <p:nvPr/>
        </p:nvPicPr>
        <p:blipFill>
          <a:blip r:embed="rId2"/>
          <a:stretch>
            <a:fillRect/>
          </a:stretch>
        </p:blipFill>
        <p:spPr>
          <a:xfrm>
            <a:off x="11875" y="0"/>
            <a:ext cx="9120249" cy="6858000"/>
          </a:xfrm>
          <a:prstGeom prst="rect">
            <a:avLst/>
          </a:prstGeom>
        </p:spPr>
      </p:pic>
      <p:sp>
        <p:nvSpPr>
          <p:cNvPr id="6" name="5 CuadroTexto"/>
          <p:cNvSpPr txBox="1"/>
          <p:nvPr/>
        </p:nvSpPr>
        <p:spPr>
          <a:xfrm>
            <a:off x="857224" y="357166"/>
            <a:ext cx="3451586" cy="98488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LEONBERGER</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285720" y="5572140"/>
            <a:ext cx="3451586" cy="98488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LEONBERGER</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714349" y="642918"/>
            <a:ext cx="5072098" cy="2246769"/>
          </a:xfrm>
          <a:prstGeom prst="rect">
            <a:avLst/>
          </a:prstGeom>
          <a:noFill/>
        </p:spPr>
        <p:txBody>
          <a:bodyPr wrap="square" rtlCol="0">
            <a:spAutoFit/>
          </a:bodyPr>
          <a:lstStyle/>
          <a:p>
            <a:r>
              <a:rPr lang="es-ES" sz="2000" b="1" dirty="0" smtClean="0">
                <a:solidFill>
                  <a:schemeClr val="bg1"/>
                </a:solidFill>
                <a:latin typeface="Agency FB" pitchFamily="34" charset="0"/>
              </a:rPr>
              <a:t>El </a:t>
            </a:r>
            <a:r>
              <a:rPr lang="es-ES" sz="2000" b="1" dirty="0" err="1" smtClean="0">
                <a:solidFill>
                  <a:schemeClr val="bg1"/>
                </a:solidFill>
                <a:latin typeface="Agency FB" pitchFamily="34" charset="0"/>
              </a:rPr>
              <a:t>Leonberger</a:t>
            </a:r>
            <a:r>
              <a:rPr lang="es-ES" sz="2000" b="1" dirty="0" smtClean="0">
                <a:solidFill>
                  <a:schemeClr val="bg1"/>
                </a:solidFill>
                <a:latin typeface="Agency FB" pitchFamily="34" charset="0"/>
              </a:rPr>
              <a:t> es una raza poco conocida en España a pesar de que cuenta con unas cualidades y personalidad inmejorables. Este gran perro, reconocido mundialmente desde 1846, se caracteriza por su fidelidad, inteligencia, docilidad, resistencia a la intemperie y gran dulzura con los más jóvenes de la casa. </a:t>
            </a:r>
            <a:endParaRPr lang="es-ES" sz="2000" b="1" dirty="0">
              <a:solidFill>
                <a:schemeClr val="bg1"/>
              </a:solidFill>
              <a:latin typeface="Agency FB" pitchFamily="34" charset="0"/>
            </a:endParaRPr>
          </a:p>
        </p:txBody>
      </p:sp>
      <p:sp>
        <p:nvSpPr>
          <p:cNvPr id="11" name="10 CuadroTexto"/>
          <p:cNvSpPr txBox="1"/>
          <p:nvPr/>
        </p:nvSpPr>
        <p:spPr>
          <a:xfrm>
            <a:off x="3286116" y="2714620"/>
            <a:ext cx="5143536" cy="2554545"/>
          </a:xfrm>
          <a:prstGeom prst="rect">
            <a:avLst/>
          </a:prstGeom>
          <a:noFill/>
        </p:spPr>
        <p:txBody>
          <a:bodyPr wrap="square" rtlCol="0">
            <a:spAutoFit/>
          </a:bodyPr>
          <a:lstStyle/>
          <a:p>
            <a:r>
              <a:rPr lang="es-ES" sz="2000" b="1" dirty="0" smtClean="0">
                <a:solidFill>
                  <a:schemeClr val="bg1"/>
                </a:solidFill>
                <a:latin typeface="Agency FB" pitchFamily="34" charset="0"/>
              </a:rPr>
              <a:t>Este leal servidor es muy apropiado como perro guardián y protector para toda la familia. Es grande, vigoroso, de cuerpo musculoso y bien proporcionado, tranquilo y de temperamento vivo. Su tranquilidad innata lo convierte en un compañero fácilmente domesticable y en una niñera inigualable. Es sorprendente su agilidad si tenemos en cuenta su gran talla y a lo largo del tiempo, además, ha demostrado ser un salvavidas inigualable.</a:t>
            </a:r>
            <a:endParaRPr lang="es-ES" sz="2000" b="1" dirty="0">
              <a:solidFill>
                <a:schemeClr val="bg1"/>
              </a:solidFill>
              <a:latin typeface="Agency FB" pitchFamily="34" charset="0"/>
            </a:endParaRPr>
          </a:p>
        </p:txBody>
      </p:sp>
      <p:sp>
        <p:nvSpPr>
          <p:cNvPr id="12" name="11 CuadroTexto"/>
          <p:cNvSpPr txBox="1"/>
          <p:nvPr/>
        </p:nvSpPr>
        <p:spPr>
          <a:xfrm>
            <a:off x="6000760" y="5429264"/>
            <a:ext cx="1980029"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Leonberger</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37 y 68 Kg</a:t>
            </a:r>
          </a:p>
          <a:p>
            <a:r>
              <a:rPr lang="es-ES_tradnl" sz="2000" b="1" dirty="0" smtClean="0">
                <a:solidFill>
                  <a:schemeClr val="bg1"/>
                </a:solidFill>
                <a:latin typeface="Agency FB" pitchFamily="34" charset="0"/>
              </a:rPr>
              <a:t>Origen  : Alemania</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8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8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78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öwchen   4 A 8 KILOS FRANCIA.jpg"/>
          <p:cNvPicPr>
            <a:picLocks noChangeAspect="1"/>
          </p:cNvPicPr>
          <p:nvPr/>
        </p:nvPicPr>
        <p:blipFill>
          <a:blip r:embed="rId2"/>
          <a:stretch>
            <a:fillRect/>
          </a:stretch>
        </p:blipFill>
        <p:spPr>
          <a:xfrm>
            <a:off x="0" y="0"/>
            <a:ext cx="9123191" cy="6858000"/>
          </a:xfrm>
          <a:prstGeom prst="rect">
            <a:avLst/>
          </a:prstGeom>
        </p:spPr>
      </p:pic>
      <p:sp>
        <p:nvSpPr>
          <p:cNvPr id="6" name="5 CuadroTexto"/>
          <p:cNvSpPr txBox="1"/>
          <p:nvPr/>
        </p:nvSpPr>
        <p:spPr>
          <a:xfrm>
            <a:off x="4929190" y="357166"/>
            <a:ext cx="2704587" cy="98488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LÖWCHEN</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14348" y="5643578"/>
            <a:ext cx="2704587" cy="98488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LÖWCHEN</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1071538" y="1000108"/>
            <a:ext cx="4071966" cy="1938992"/>
          </a:xfrm>
          <a:prstGeom prst="rect">
            <a:avLst/>
          </a:prstGeom>
          <a:noFill/>
        </p:spPr>
        <p:txBody>
          <a:bodyPr wrap="square" rtlCol="0">
            <a:spAutoFit/>
          </a:bodyPr>
          <a:lstStyle/>
          <a:p>
            <a:r>
              <a:rPr lang="es-ES" sz="2000" b="1" dirty="0" smtClean="0">
                <a:solidFill>
                  <a:schemeClr val="bg1"/>
                </a:solidFill>
                <a:latin typeface="Agency FB" pitchFamily="34" charset="0"/>
              </a:rPr>
              <a:t>Es un excelente perro de compañía de gran inteligencia que demostrará gran cariño hacia sus amos.</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Le encanta aprender y es muy ágil, estará encantado si su dueño lo lleva a los adiestramientos de Agilidad</a:t>
            </a:r>
            <a:endParaRPr lang="es-ES" sz="2000" b="1" dirty="0">
              <a:solidFill>
                <a:schemeClr val="bg1"/>
              </a:solidFill>
              <a:latin typeface="Agency FB" pitchFamily="34" charset="0"/>
            </a:endParaRPr>
          </a:p>
        </p:txBody>
      </p:sp>
      <p:sp>
        <p:nvSpPr>
          <p:cNvPr id="11" name="10 CuadroTexto"/>
          <p:cNvSpPr txBox="1"/>
          <p:nvPr/>
        </p:nvSpPr>
        <p:spPr>
          <a:xfrm>
            <a:off x="5214942" y="4929198"/>
            <a:ext cx="1720343"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Löwchen</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3.5 y 8 Kg</a:t>
            </a:r>
          </a:p>
          <a:p>
            <a:r>
              <a:rPr lang="es-ES_tradnl" sz="2000" b="1" dirty="0" smtClean="0">
                <a:solidFill>
                  <a:schemeClr val="bg1"/>
                </a:solidFill>
                <a:latin typeface="Agency FB" pitchFamily="34" charset="0"/>
              </a:rPr>
              <a:t>Origen : Francia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2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2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amute-de-Alaska_ 35 A  40 KILOS EEUU.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7143776"/>
            <a:ext cx="184731" cy="369332"/>
          </a:xfrm>
          <a:prstGeom prst="rect">
            <a:avLst/>
          </a:prstGeom>
        </p:spPr>
        <p:txBody>
          <a:bodyPr wrap="none">
            <a:spAutoFit/>
          </a:bodyPr>
          <a:lstStyle/>
          <a:p>
            <a:endParaRPr lang="es-ES" dirty="0"/>
          </a:p>
        </p:txBody>
      </p:sp>
      <p:sp>
        <p:nvSpPr>
          <p:cNvPr id="6" name="5 CuadroTexto"/>
          <p:cNvSpPr txBox="1"/>
          <p:nvPr/>
        </p:nvSpPr>
        <p:spPr>
          <a:xfrm>
            <a:off x="5143504" y="285728"/>
            <a:ext cx="3496470" cy="175432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EL  MALAMUTE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DE  ALASKA</a:t>
            </a:r>
          </a:p>
          <a:p>
            <a:pPr algn="ct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285720" y="5357826"/>
            <a:ext cx="3496470" cy="175432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EL  MALAMUTE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DE  ALASKA</a:t>
            </a:r>
          </a:p>
          <a:p>
            <a:pPr algn="ct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714348" y="500042"/>
            <a:ext cx="4929221" cy="2246769"/>
          </a:xfrm>
          <a:prstGeom prst="rect">
            <a:avLst/>
          </a:prstGeom>
          <a:noFill/>
        </p:spPr>
        <p:txBody>
          <a:bodyPr wrap="square" rtlCol="0">
            <a:spAutoFit/>
          </a:bodyPr>
          <a:lstStyle/>
          <a:p>
            <a:r>
              <a:rPr lang="es-ES" sz="2000" b="1" dirty="0" smtClean="0">
                <a:solidFill>
                  <a:schemeClr val="bg1"/>
                </a:solidFill>
                <a:latin typeface="Agency FB" pitchFamily="34" charset="0"/>
              </a:rPr>
              <a:t>Al encontrarnos frente a frente con un perro de esta raza, la sensación que nos va a dar es de un perro de complexión fuerte y quizá esto nos intimide un poco. Nada más lejos de la realidad, ya que es un perro afectuoso y amigable, incluso está considerado como un gran protector de los niños. Con abundante pelaje, debido a su adaptación al entorno y al frío extremo.</a:t>
            </a:r>
            <a:endParaRPr lang="es-ES" sz="2000" b="1" dirty="0">
              <a:solidFill>
                <a:schemeClr val="bg1"/>
              </a:solidFill>
              <a:latin typeface="Agency FB" pitchFamily="34" charset="0"/>
            </a:endParaRPr>
          </a:p>
        </p:txBody>
      </p:sp>
      <p:sp>
        <p:nvSpPr>
          <p:cNvPr id="11" name="10 CuadroTexto"/>
          <p:cNvSpPr txBox="1"/>
          <p:nvPr/>
        </p:nvSpPr>
        <p:spPr>
          <a:xfrm>
            <a:off x="3643306" y="2643182"/>
            <a:ext cx="4500594" cy="2554545"/>
          </a:xfrm>
          <a:prstGeom prst="rect">
            <a:avLst/>
          </a:prstGeom>
          <a:noFill/>
        </p:spPr>
        <p:txBody>
          <a:bodyPr wrap="square" rtlCol="0">
            <a:spAutoFit/>
          </a:bodyPr>
          <a:lstStyle/>
          <a:p>
            <a:r>
              <a:rPr lang="es-ES" sz="2000" b="1" dirty="0" smtClean="0">
                <a:solidFill>
                  <a:schemeClr val="bg1"/>
                </a:solidFill>
                <a:latin typeface="Agency FB" pitchFamily="34" charset="0"/>
              </a:rPr>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Lo que más los caracteriza son sus marcas faciales que muchas veces nos recordarán a los antifaces usados por villanos o superhéroes .No debemos presuponer que sea un perro concebido como tirador de trineo rápido, sino que más bien se presta para las largas distancias, siendo capaz de arrastrar, hasta 20 Kg.</a:t>
            </a:r>
            <a:endParaRPr lang="es-ES" sz="2000" b="1" dirty="0">
              <a:solidFill>
                <a:schemeClr val="bg1"/>
              </a:solidFill>
              <a:latin typeface="Agency FB" pitchFamily="34" charset="0"/>
            </a:endParaRPr>
          </a:p>
        </p:txBody>
      </p:sp>
      <p:sp>
        <p:nvSpPr>
          <p:cNvPr id="12" name="11 CuadroTexto"/>
          <p:cNvSpPr txBox="1"/>
          <p:nvPr/>
        </p:nvSpPr>
        <p:spPr>
          <a:xfrm>
            <a:off x="5072066" y="5214950"/>
            <a:ext cx="2682145" cy="1323439"/>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Malamute</a:t>
            </a:r>
            <a:r>
              <a:rPr lang="es-ES" sz="2000" b="1" dirty="0" smtClean="0">
                <a:solidFill>
                  <a:schemeClr val="bg1"/>
                </a:solidFill>
                <a:latin typeface="Agency FB" pitchFamily="34" charset="0"/>
              </a:rPr>
              <a:t> de Alaska</a:t>
            </a:r>
          </a:p>
          <a:p>
            <a:r>
              <a:rPr lang="es-ES" sz="2000" b="1" dirty="0" smtClean="0">
                <a:solidFill>
                  <a:schemeClr val="bg1"/>
                </a:solidFill>
                <a:latin typeface="Agency FB" pitchFamily="34" charset="0"/>
              </a:rPr>
              <a:t>Macho: Entre 35 Kg y 39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31 y 34 Kg</a:t>
            </a:r>
          </a:p>
          <a:p>
            <a:r>
              <a:rPr lang="es-ES_tradnl" sz="2000" b="1" dirty="0" smtClean="0">
                <a:solidFill>
                  <a:schemeClr val="bg1"/>
                </a:solidFill>
                <a:latin typeface="Agency FB" pitchFamily="34" charset="0"/>
              </a:rPr>
              <a:t>Origen :  USA</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3"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tes 2 A 4 KILOS  -MALTA.jpg"/>
          <p:cNvPicPr>
            <a:picLocks noChangeAspect="1"/>
          </p:cNvPicPr>
          <p:nvPr/>
        </p:nvPicPr>
        <p:blipFill>
          <a:blip r:embed="rId2"/>
          <a:stretch>
            <a:fillRect/>
          </a:stretch>
        </p:blipFill>
        <p:spPr>
          <a:xfrm>
            <a:off x="0" y="6684"/>
            <a:ext cx="9144000" cy="6844632"/>
          </a:xfrm>
          <a:prstGeom prst="rect">
            <a:avLst/>
          </a:prstGeom>
        </p:spPr>
      </p:pic>
      <p:sp>
        <p:nvSpPr>
          <p:cNvPr id="6" name="5 CuadroTexto"/>
          <p:cNvSpPr txBox="1"/>
          <p:nvPr/>
        </p:nvSpPr>
        <p:spPr>
          <a:xfrm>
            <a:off x="285720" y="428604"/>
            <a:ext cx="2100255"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MALTES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15" presetClass="entr" presetSubtype="0"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anim calcmode="lin" valueType="num">
                                      <p:cBhvr>
                                        <p:cTn id="13"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6"/>
                                        </p:tgtEl>
                                        <p:attrNameLst>
                                          <p:attrName>ppt_y</p:attrName>
                                        </p:attrNameLst>
                                      </p:cBhvr>
                                      <p:tavLst>
                                        <p:tav tm="0" fmla="#ppt_y+(sin(-2*pi*(1-$))*-#ppt_x+cos(-2*pi*(1-$))*(1-#ppt_y))*(1-$)">
                                          <p:val>
                                            <p:fltVal val="0"/>
                                          </p:val>
                                        </p:tav>
                                        <p:tav tm="100000">
                                          <p:val>
                                            <p:fltVal val="1"/>
                                          </p:val>
                                        </p:tav>
                                      </p:tavLst>
                                    </p:anim>
                                  </p:childTnLst>
                                </p:cTn>
                              </p:par>
                              <p:par>
                                <p:cTn id="15" presetID="16" presetClass="path" presetSubtype="0" accel="50000" decel="50000" fill="hold" grpId="2"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6"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2"/>
      <p:bldP spid="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857224" y="5643578"/>
            <a:ext cx="2100255"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MALTES</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857224" y="1071546"/>
            <a:ext cx="4214842" cy="1631216"/>
          </a:xfrm>
          <a:prstGeom prst="rect">
            <a:avLst/>
          </a:prstGeom>
          <a:noFill/>
        </p:spPr>
        <p:txBody>
          <a:bodyPr wrap="square" rtlCol="0">
            <a:spAutoFit/>
          </a:bodyPr>
          <a:lstStyle/>
          <a:p>
            <a:r>
              <a:rPr lang="es-ES" sz="2000" b="1" dirty="0" smtClean="0">
                <a:solidFill>
                  <a:schemeClr val="bg1"/>
                </a:solidFill>
                <a:latin typeface="Agency FB" pitchFamily="34" charset="0"/>
              </a:rPr>
              <a:t>El Maltés es un perro pequeño de mucho pelo, reconocido como una de las mejores mascotas de compañía. Esta es una de esas razas que se ha criado por milenios debido a su gran aceptación como mascota.</a:t>
            </a:r>
            <a:endParaRPr lang="es-ES" sz="2000" b="1" dirty="0">
              <a:solidFill>
                <a:schemeClr val="bg1"/>
              </a:solidFill>
              <a:latin typeface="Agency FB" pitchFamily="34" charset="0"/>
            </a:endParaRPr>
          </a:p>
        </p:txBody>
      </p:sp>
      <p:sp>
        <p:nvSpPr>
          <p:cNvPr id="11" name="10 CuadroTexto"/>
          <p:cNvSpPr txBox="1"/>
          <p:nvPr/>
        </p:nvSpPr>
        <p:spPr>
          <a:xfrm>
            <a:off x="5000628" y="4071942"/>
            <a:ext cx="1518364" cy="1015663"/>
          </a:xfrm>
          <a:prstGeom prst="rect">
            <a:avLst/>
          </a:prstGeom>
          <a:noFill/>
        </p:spPr>
        <p:txBody>
          <a:bodyPr wrap="none" rtlCol="0">
            <a:spAutoFit/>
          </a:bodyPr>
          <a:lstStyle/>
          <a:p>
            <a:r>
              <a:rPr lang="es-ES_tradnl" sz="2000" b="1" dirty="0" smtClean="0">
                <a:solidFill>
                  <a:schemeClr val="bg1"/>
                </a:solidFill>
                <a:latin typeface="Agency FB" pitchFamily="34" charset="0"/>
              </a:rPr>
              <a:t>Peso</a:t>
            </a:r>
          </a:p>
          <a:p>
            <a:r>
              <a:rPr lang="es-ES_tradnl" sz="2000" b="1" dirty="0" smtClean="0">
                <a:solidFill>
                  <a:schemeClr val="bg1"/>
                </a:solidFill>
                <a:latin typeface="Agency FB" pitchFamily="34" charset="0"/>
              </a:rPr>
              <a:t>Entre 2  a 4 Kg.</a:t>
            </a:r>
          </a:p>
          <a:p>
            <a:r>
              <a:rPr lang="es-ES_tradnl" sz="2000" b="1" dirty="0" smtClean="0">
                <a:solidFill>
                  <a:schemeClr val="bg1"/>
                </a:solidFill>
                <a:latin typeface="Agency FB" pitchFamily="34" charset="0"/>
              </a:rPr>
              <a:t>Origen : Malta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15" presetClass="entr" presetSubtype="0"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anim calcmode="lin" valueType="num">
                                      <p:cBhvr>
                                        <p:cTn id="13"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6"/>
                                        </p:tgtEl>
                                        <p:attrNameLst>
                                          <p:attrName>ppt_y</p:attrName>
                                        </p:attrNameLst>
                                      </p:cBhvr>
                                      <p:tavLst>
                                        <p:tav tm="0" fmla="#ppt_y+(sin(-2*pi*(1-$))*-#ppt_x+cos(-2*pi*(1-$))*(1-#ppt_y))*(1-$)">
                                          <p:val>
                                            <p:fltVal val="0"/>
                                          </p:val>
                                        </p:tav>
                                        <p:tav tm="100000">
                                          <p:val>
                                            <p:fltVal val="1"/>
                                          </p:val>
                                        </p:tav>
                                      </p:tavLst>
                                    </p:anim>
                                  </p:childTnLst>
                                </p:cTn>
                              </p:par>
                              <p:par>
                                <p:cTn id="15" presetID="16" presetClass="path" presetSubtype="0" accel="50000" decel="50000" fill="hold" grpId="1" nodeType="withEffect">
                                  <p:stCondLst>
                                    <p:cond delay="0"/>
                                  </p:stCondLst>
                                  <p:iterate type="lt">
                                    <p:tmPct val="10000"/>
                                  </p:iterate>
                                  <p:childTnLst>
                                    <p:animMotion origin="layout" path="M -0.00782 -0.04121 L 0.08316 -0.08658 L 0.11718 -0.20787 L 0.15017 -0.08658 L 0.24114 -0.04121 L 0.15017 0.00416 L 0.11718 0.12546 L 0.08316 0.00416 L -0.00782 -0.04121 Z " pathEditMode="relative" rAng="0" ptsTypes="FFFFFFFFF">
                                      <p:cBhvr>
                                        <p:cTn id="16" dur="2000" fill="hold"/>
                                        <p:tgtEl>
                                          <p:spTgt spid="6"/>
                                        </p:tgtEl>
                                        <p:attrNameLst>
                                          <p:attrName>ppt_x</p:attrName>
                                          <p:attrName>ppt_y</p:attrName>
                                        </p:attrNameLst>
                                      </p:cBhvr>
                                      <p:rCtr x="124" y="0"/>
                                    </p:animMotion>
                                  </p:childTnLst>
                                </p:cTn>
                              </p:par>
                            </p:childTnLst>
                          </p:cTn>
                        </p:par>
                        <p:par>
                          <p:cTn id="17" fill="hold">
                            <p:stCondLst>
                              <p:cond delay="3000"/>
                            </p:stCondLst>
                            <p:childTnLst>
                              <p:par>
                                <p:cTn id="18" presetID="17" presetClass="entr" presetSubtype="1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2000" fill="hold"/>
                                        <p:tgtEl>
                                          <p:spTgt spid="10"/>
                                        </p:tgtEl>
                                        <p:attrNameLst>
                                          <p:attrName>ppt_w</p:attrName>
                                        </p:attrNameLst>
                                      </p:cBhvr>
                                      <p:tavLst>
                                        <p:tav tm="0">
                                          <p:val>
                                            <p:fltVal val="0"/>
                                          </p:val>
                                        </p:tav>
                                        <p:tav tm="100000">
                                          <p:val>
                                            <p:strVal val="#ppt_w"/>
                                          </p:val>
                                        </p:tav>
                                      </p:tavLst>
                                    </p:anim>
                                    <p:anim calcmode="lin" valueType="num">
                                      <p:cBhvr>
                                        <p:cTn id="21" dur="2000" fill="hold"/>
                                        <p:tgtEl>
                                          <p:spTgt spid="10"/>
                                        </p:tgtEl>
                                        <p:attrNameLst>
                                          <p:attrName>ppt_h</p:attrName>
                                        </p:attrNameLst>
                                      </p:cBhvr>
                                      <p:tavLst>
                                        <p:tav tm="0">
                                          <p:val>
                                            <p:strVal val="#ppt_h"/>
                                          </p:val>
                                        </p:tav>
                                        <p:tav tm="100000">
                                          <p:val>
                                            <p:strVal val="#ppt_h"/>
                                          </p:val>
                                        </p:tav>
                                      </p:tavLst>
                                    </p:anim>
                                  </p:childTnLst>
                                </p:cTn>
                              </p:par>
                            </p:childTnLst>
                          </p:cTn>
                        </p:par>
                        <p:par>
                          <p:cTn id="22" fill="hold">
                            <p:stCondLst>
                              <p:cond delay="5000"/>
                            </p:stCondLst>
                            <p:childTnLst>
                              <p:par>
                                <p:cTn id="23" presetID="17" presetClass="entr" presetSubtype="1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2000" fill="hold"/>
                                        <p:tgtEl>
                                          <p:spTgt spid="11"/>
                                        </p:tgtEl>
                                        <p:attrNameLst>
                                          <p:attrName>ppt_w</p:attrName>
                                        </p:attrNameLst>
                                      </p:cBhvr>
                                      <p:tavLst>
                                        <p:tav tm="0">
                                          <p:val>
                                            <p:fltVal val="0"/>
                                          </p:val>
                                        </p:tav>
                                        <p:tav tm="100000">
                                          <p:val>
                                            <p:strVal val="#ppt_w"/>
                                          </p:val>
                                        </p:tav>
                                      </p:tavLst>
                                    </p:anim>
                                    <p:anim calcmode="lin" valueType="num">
                                      <p:cBhvr>
                                        <p:cTn id="2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STIN INGLES TAMAÑO GIGANTE  45 A 59 KILOS- iNGLES.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4714876" y="500042"/>
            <a:ext cx="3736920"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MASTÍN   INGLÉS</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16195" y="0"/>
            <a:ext cx="9127805" cy="6858000"/>
          </a:xfrm>
          <a:prstGeom prst="rect">
            <a:avLst/>
          </a:prstGeom>
        </p:spPr>
      </p:pic>
      <p:sp>
        <p:nvSpPr>
          <p:cNvPr id="6" name="5 CuadroTexto"/>
          <p:cNvSpPr txBox="1"/>
          <p:nvPr/>
        </p:nvSpPr>
        <p:spPr>
          <a:xfrm>
            <a:off x="857224" y="5380672"/>
            <a:ext cx="2180405" cy="147732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MASTÍN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INGLÉS</a:t>
            </a:r>
          </a:p>
          <a:p>
            <a:pPr algn="ctr"/>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714348" y="642918"/>
            <a:ext cx="4929222" cy="2554545"/>
          </a:xfrm>
          <a:prstGeom prst="rect">
            <a:avLst/>
          </a:prstGeom>
          <a:noFill/>
        </p:spPr>
        <p:txBody>
          <a:bodyPr wrap="square" rtlCol="0">
            <a:spAutoFit/>
          </a:bodyPr>
          <a:lstStyle/>
          <a:p>
            <a:r>
              <a:rPr lang="es-ES" sz="2000" b="1" dirty="0" smtClean="0">
                <a:solidFill>
                  <a:schemeClr val="bg1"/>
                </a:solidFill>
                <a:latin typeface="Agency FB" pitchFamily="34" charset="0"/>
              </a:rPr>
              <a:t>Vista desde cualquier ángulo, la cabeza, en su contorno aparece bien cuadrada. La anchura es una característica muy buscada. La anchura del cráneo es igual a dos tercios de la longitud total de la cabeza. El cuerpo es macizo, ancho, alto, largo y de construcción fuerte.</a:t>
            </a:r>
            <a:r>
              <a:rPr lang="es-ES" sz="2000" dirty="0" smtClean="0"/>
              <a:t> </a:t>
            </a:r>
            <a:r>
              <a:rPr lang="es-ES" sz="2000" b="1" dirty="0" smtClean="0">
                <a:solidFill>
                  <a:schemeClr val="bg1"/>
                </a:solidFill>
                <a:latin typeface="Agency FB" pitchFamily="34" charset="0"/>
              </a:rPr>
              <a:t>Combinación de nobleza y coraje. Tranquilo, afectuoso con sus dueños, pero buen guardián.</a:t>
            </a:r>
            <a:br>
              <a:rPr lang="es-ES" sz="2000" b="1" dirty="0" smtClean="0">
                <a:solidFill>
                  <a:schemeClr val="bg1"/>
                </a:solidFill>
                <a:latin typeface="Agency FB" pitchFamily="34" charset="0"/>
              </a:rPr>
            </a:br>
            <a:endParaRPr lang="es-ES" sz="2000" b="1" dirty="0">
              <a:solidFill>
                <a:schemeClr val="bg1"/>
              </a:solidFill>
              <a:latin typeface="Agency FB" pitchFamily="34" charset="0"/>
            </a:endParaRPr>
          </a:p>
        </p:txBody>
      </p:sp>
      <p:sp>
        <p:nvSpPr>
          <p:cNvPr id="11" name="10 CuadroTexto"/>
          <p:cNvSpPr txBox="1"/>
          <p:nvPr/>
        </p:nvSpPr>
        <p:spPr>
          <a:xfrm>
            <a:off x="5072066" y="4500570"/>
            <a:ext cx="2582758" cy="1323439"/>
          </a:xfrm>
          <a:prstGeom prst="rect">
            <a:avLst/>
          </a:prstGeom>
          <a:noFill/>
        </p:spPr>
        <p:txBody>
          <a:bodyPr wrap="none" rtlCol="0">
            <a:spAutoFit/>
          </a:bodyPr>
          <a:lstStyle/>
          <a:p>
            <a:r>
              <a:rPr lang="es-ES" sz="2000" b="1" dirty="0" smtClean="0">
                <a:solidFill>
                  <a:schemeClr val="bg1"/>
                </a:solidFill>
                <a:latin typeface="Agency FB" pitchFamily="34" charset="0"/>
              </a:rPr>
              <a:t>Peso del Mastín</a:t>
            </a:r>
          </a:p>
          <a:p>
            <a:r>
              <a:rPr lang="es-ES" sz="2000" b="1" dirty="0" smtClean="0">
                <a:solidFill>
                  <a:schemeClr val="bg1"/>
                </a:solidFill>
                <a:latin typeface="Agency FB" pitchFamily="34" charset="0"/>
              </a:rPr>
              <a:t>Macho: Entre 90 Kg y 95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75 y 80 Kg</a:t>
            </a:r>
          </a:p>
          <a:p>
            <a:r>
              <a:rPr lang="es-ES_tradnl" sz="2000" b="1" dirty="0" smtClean="0">
                <a:solidFill>
                  <a:schemeClr val="bg1"/>
                </a:solidFill>
                <a:latin typeface="Agency FB" pitchFamily="34" charset="0"/>
              </a:rPr>
              <a:t>Origen : Reino Unido</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2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2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stin tibetano 90 kilos  china.jpg"/>
          <p:cNvPicPr>
            <a:picLocks noChangeAspect="1"/>
          </p:cNvPicPr>
          <p:nvPr/>
        </p:nvPicPr>
        <p:blipFill>
          <a:blip r:embed="rId2"/>
          <a:stretch>
            <a:fillRect/>
          </a:stretch>
        </p:blipFill>
        <p:spPr>
          <a:xfrm>
            <a:off x="493839" y="0"/>
            <a:ext cx="8156321" cy="6858000"/>
          </a:xfrm>
          <a:prstGeom prst="rect">
            <a:avLst/>
          </a:prstGeom>
        </p:spPr>
      </p:pic>
      <p:sp>
        <p:nvSpPr>
          <p:cNvPr id="6" name="5 CuadroTexto"/>
          <p:cNvSpPr txBox="1"/>
          <p:nvPr/>
        </p:nvSpPr>
        <p:spPr>
          <a:xfrm>
            <a:off x="0" y="357166"/>
            <a:ext cx="3929090" cy="150810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MASTÍN TIBETANO</a:t>
            </a:r>
          </a:p>
          <a:p>
            <a:pPr algn="ct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7000892" y="6000768"/>
            <a:ext cx="1087157" cy="276999"/>
          </a:xfrm>
          <a:prstGeom prst="rect">
            <a:avLst/>
          </a:prstGeom>
        </p:spPr>
        <p:txBody>
          <a:bodyPr wrap="none">
            <a:spAutoFit/>
          </a:bodyPr>
          <a:lstStyle/>
          <a:p>
            <a:r>
              <a:rPr lang="es-ES_tradnl" sz="1200" dirty="0" smtClean="0">
                <a:solidFill>
                  <a:sysClr val="windowText" lastClr="000000"/>
                </a:solidFill>
                <a:latin typeface="Pristina" pitchFamily="66" charset="0"/>
              </a:rPr>
              <a:t>Diseño </a:t>
            </a:r>
            <a:r>
              <a:rPr lang="es-ES_tradnl" sz="1200" dirty="0" err="1" smtClean="0">
                <a:solidFill>
                  <a:sysClr val="windowText" lastClr="000000"/>
                </a:solidFill>
                <a:latin typeface="Pristina" pitchFamily="66" charset="0"/>
              </a:rPr>
              <a:t>pps</a:t>
            </a:r>
            <a:r>
              <a:rPr lang="es-ES_tradnl" sz="1200" dirty="0" smtClean="0">
                <a:solidFill>
                  <a:sysClr val="windowText" lastClr="000000"/>
                </a:solidFill>
                <a:latin typeface="Pristina" pitchFamily="66" charset="0"/>
              </a:rPr>
              <a:t> Raquel</a:t>
            </a:r>
            <a:endParaRPr lang="es-ES" sz="1200" dirty="0">
              <a:solidFill>
                <a:sysClr val="windowText" lastClr="000000"/>
              </a:solidFill>
              <a:latin typeface="Pristina" pitchFamily="66" charset="0"/>
            </a:endParaRPr>
          </a:p>
        </p:txBody>
      </p:sp>
      <p:sp>
        <p:nvSpPr>
          <p:cNvPr id="8" name="7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0" y="5349895"/>
            <a:ext cx="3929090" cy="150810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MASTÍN TIBETANO</a:t>
            </a:r>
          </a:p>
          <a:p>
            <a:pPr algn="ct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785786" y="1214422"/>
            <a:ext cx="4714908" cy="1938992"/>
          </a:xfrm>
          <a:prstGeom prst="rect">
            <a:avLst/>
          </a:prstGeom>
          <a:noFill/>
        </p:spPr>
        <p:txBody>
          <a:bodyPr wrap="square" rtlCol="0">
            <a:spAutoFit/>
          </a:bodyPr>
          <a:lstStyle/>
          <a:p>
            <a:r>
              <a:rPr lang="es-ES" sz="2000" b="1" dirty="0" smtClean="0">
                <a:solidFill>
                  <a:schemeClr val="bg1"/>
                </a:solidFill>
                <a:latin typeface="Agency FB" pitchFamily="34" charset="0"/>
              </a:rPr>
              <a:t>Es valiente y agresivo. Necesita que sus dueños estén familiarizados con los perros y este no sea el primero que tengan ya que hay que educarlo desde muy pequeño debido a su fuerte temperamento, la socialización deberá de continuar de por vida.</a:t>
            </a:r>
            <a:br>
              <a:rPr lang="es-ES" sz="2000" b="1" dirty="0" smtClean="0">
                <a:solidFill>
                  <a:schemeClr val="bg1"/>
                </a:solidFill>
                <a:latin typeface="Agency FB" pitchFamily="34" charset="0"/>
              </a:rPr>
            </a:br>
            <a:endParaRPr lang="es-ES" sz="2000" b="1" dirty="0">
              <a:solidFill>
                <a:schemeClr val="bg1"/>
              </a:solidFill>
              <a:latin typeface="Agency FB" pitchFamily="34" charset="0"/>
            </a:endParaRPr>
          </a:p>
        </p:txBody>
      </p:sp>
      <p:sp>
        <p:nvSpPr>
          <p:cNvPr id="11" name="10 CuadroTexto"/>
          <p:cNvSpPr txBox="1"/>
          <p:nvPr/>
        </p:nvSpPr>
        <p:spPr>
          <a:xfrm>
            <a:off x="5214942" y="4572008"/>
            <a:ext cx="1766830" cy="1015663"/>
          </a:xfrm>
          <a:prstGeom prst="rect">
            <a:avLst/>
          </a:prstGeom>
          <a:noFill/>
        </p:spPr>
        <p:txBody>
          <a:bodyPr wrap="none" rtlCol="0">
            <a:spAutoFit/>
          </a:bodyPr>
          <a:lstStyle/>
          <a:p>
            <a:r>
              <a:rPr lang="es-ES_tradnl" sz="2000" b="1" dirty="0" smtClean="0">
                <a:solidFill>
                  <a:schemeClr val="bg1"/>
                </a:solidFill>
                <a:latin typeface="Agency FB" pitchFamily="34" charset="0"/>
              </a:rPr>
              <a:t>Peso</a:t>
            </a:r>
          </a:p>
          <a:p>
            <a:r>
              <a:rPr lang="es-ES_tradnl" sz="2000" b="1" dirty="0" smtClean="0">
                <a:solidFill>
                  <a:schemeClr val="bg1"/>
                </a:solidFill>
                <a:latin typeface="Agency FB" pitchFamily="34" charset="0"/>
              </a:rPr>
              <a:t>Entre 80 a  90 Kg.</a:t>
            </a:r>
          </a:p>
          <a:p>
            <a:r>
              <a:rPr lang="es-ES_tradnl" sz="2000" b="1" dirty="0" smtClean="0">
                <a:solidFill>
                  <a:schemeClr val="bg1"/>
                </a:solidFill>
                <a:latin typeface="Agency FB" pitchFamily="34" charset="0"/>
              </a:rPr>
              <a:t>Origen : China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8"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6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6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pillon 2 A 5 KILOS FRANCIA.jpg"/>
          <p:cNvPicPr>
            <a:picLocks noChangeAspect="1"/>
          </p:cNvPicPr>
          <p:nvPr/>
        </p:nvPicPr>
        <p:blipFill>
          <a:blip r:embed="rId2"/>
          <a:stretch>
            <a:fillRect/>
          </a:stretch>
        </p:blipFill>
        <p:spPr>
          <a:xfrm>
            <a:off x="0" y="16662"/>
            <a:ext cx="9144000" cy="6824676"/>
          </a:xfrm>
          <a:prstGeom prst="rect">
            <a:avLst/>
          </a:prstGeom>
        </p:spPr>
      </p:pic>
      <p:sp>
        <p:nvSpPr>
          <p:cNvPr id="6" name="5 CuadroTexto"/>
          <p:cNvSpPr txBox="1"/>
          <p:nvPr/>
        </p:nvSpPr>
        <p:spPr>
          <a:xfrm>
            <a:off x="1071538" y="571480"/>
            <a:ext cx="2416046"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PAPILLON</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85786" y="5429264"/>
            <a:ext cx="2416046"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PAPILLON</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1285852" y="1285860"/>
            <a:ext cx="3643338" cy="1631216"/>
          </a:xfrm>
          <a:prstGeom prst="rect">
            <a:avLst/>
          </a:prstGeom>
          <a:noFill/>
        </p:spPr>
        <p:txBody>
          <a:bodyPr wrap="square" rtlCol="0">
            <a:spAutoFit/>
          </a:bodyPr>
          <a:lstStyle/>
          <a:p>
            <a:r>
              <a:rPr lang="es-ES" sz="2000" b="1" dirty="0" smtClean="0">
                <a:solidFill>
                  <a:schemeClr val="bg1"/>
                </a:solidFill>
                <a:latin typeface="Agency FB" pitchFamily="34" charset="0"/>
              </a:rPr>
              <a:t>El </a:t>
            </a:r>
            <a:r>
              <a:rPr lang="es-ES" sz="2000" b="1" dirty="0" err="1" smtClean="0">
                <a:solidFill>
                  <a:schemeClr val="bg1"/>
                </a:solidFill>
                <a:latin typeface="Agency FB" pitchFamily="34" charset="0"/>
              </a:rPr>
              <a:t>Papillon</a:t>
            </a:r>
            <a:r>
              <a:rPr lang="es-ES" sz="2000" b="1" dirty="0" smtClean="0">
                <a:solidFill>
                  <a:schemeClr val="bg1"/>
                </a:solidFill>
                <a:latin typeface="Agency FB" pitchFamily="34" charset="0"/>
              </a:rPr>
              <a:t> es un perro no muy grande de pelo no muy largo que le encanta jugar con su amo. Este es un perro principalmente empleado como mascota de compañía. </a:t>
            </a:r>
            <a:endParaRPr lang="es-ES" sz="2000" b="1" dirty="0">
              <a:solidFill>
                <a:schemeClr val="bg1"/>
              </a:solidFill>
              <a:latin typeface="Agency FB" pitchFamily="34" charset="0"/>
            </a:endParaRPr>
          </a:p>
        </p:txBody>
      </p:sp>
      <p:sp>
        <p:nvSpPr>
          <p:cNvPr id="11" name="10 CuadroTexto"/>
          <p:cNvSpPr txBox="1"/>
          <p:nvPr/>
        </p:nvSpPr>
        <p:spPr>
          <a:xfrm>
            <a:off x="5429256" y="4786322"/>
            <a:ext cx="1648208"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Papillon</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1.5 y 5 Kg</a:t>
            </a:r>
          </a:p>
          <a:p>
            <a:r>
              <a:rPr lang="es-ES_tradnl" sz="2000" b="1" dirty="0" smtClean="0">
                <a:solidFill>
                  <a:schemeClr val="bg1"/>
                </a:solidFill>
                <a:latin typeface="Agency FB" pitchFamily="34" charset="0"/>
              </a:rPr>
              <a:t>Origen : Francia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stor-aleman-  30 A 40 KILOS ALEMAN.jpg"/>
          <p:cNvPicPr>
            <a:picLocks noChangeAspect="1"/>
          </p:cNvPicPr>
          <p:nvPr/>
        </p:nvPicPr>
        <p:blipFill>
          <a:blip r:embed="rId2"/>
          <a:stretch>
            <a:fillRect/>
          </a:stretch>
        </p:blipFill>
        <p:spPr>
          <a:xfrm>
            <a:off x="0" y="13394"/>
            <a:ext cx="9144000" cy="6844606"/>
          </a:xfrm>
          <a:prstGeom prst="rect">
            <a:avLst/>
          </a:prstGeom>
        </p:spPr>
      </p:pic>
      <p:sp>
        <p:nvSpPr>
          <p:cNvPr id="6" name="5 CuadroTexto"/>
          <p:cNvSpPr txBox="1"/>
          <p:nvPr/>
        </p:nvSpPr>
        <p:spPr>
          <a:xfrm>
            <a:off x="857224" y="357166"/>
            <a:ext cx="2274982" cy="160043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PASTOR </a:t>
            </a:r>
          </a:p>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ALEMÁN</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85786" y="5000636"/>
            <a:ext cx="2274982" cy="160043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PASTOR </a:t>
            </a:r>
          </a:p>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ALEMÁN</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785786" y="500042"/>
            <a:ext cx="4786346" cy="3170099"/>
          </a:xfrm>
          <a:prstGeom prst="rect">
            <a:avLst/>
          </a:prstGeom>
          <a:noFill/>
        </p:spPr>
        <p:txBody>
          <a:bodyPr wrap="square" rtlCol="0">
            <a:spAutoFit/>
          </a:bodyPr>
          <a:lstStyle/>
          <a:p>
            <a:r>
              <a:rPr lang="es-ES" sz="2000" b="1" dirty="0" smtClean="0">
                <a:solidFill>
                  <a:schemeClr val="bg1"/>
                </a:solidFill>
                <a:latin typeface="Agency FB" pitchFamily="34" charset="0"/>
              </a:rPr>
              <a:t>El perro Pastor Alemán es un perro de tamaño mediano, levemente estirado de cuerpo, fuerte, de buena musculatura, con huesos secos y de estructura general firme. El pastor alemán es una de las razas más reconocidas en del mundo. De aspecto noble y carácter leal, ágil e inteligente, fuerte e intrépido, es un perro muy versátil que puede desempeñar una gran variedad de actividades.</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
            </a:r>
            <a:br>
              <a:rPr lang="es-ES" sz="2000" b="1" dirty="0" smtClean="0">
                <a:solidFill>
                  <a:schemeClr val="bg1"/>
                </a:solidFill>
                <a:latin typeface="Agency FB" pitchFamily="34" charset="0"/>
              </a:rPr>
            </a:br>
            <a:endParaRPr lang="es-ES" sz="2000" b="1" dirty="0">
              <a:solidFill>
                <a:schemeClr val="bg1"/>
              </a:solidFill>
              <a:latin typeface="Agency FB" pitchFamily="34" charset="0"/>
            </a:endParaRPr>
          </a:p>
        </p:txBody>
      </p:sp>
      <p:sp>
        <p:nvSpPr>
          <p:cNvPr id="11" name="10 CuadroTexto"/>
          <p:cNvSpPr txBox="1"/>
          <p:nvPr/>
        </p:nvSpPr>
        <p:spPr>
          <a:xfrm>
            <a:off x="4000496" y="3143248"/>
            <a:ext cx="4286280" cy="1938992"/>
          </a:xfrm>
          <a:prstGeom prst="rect">
            <a:avLst/>
          </a:prstGeom>
          <a:noFill/>
        </p:spPr>
        <p:txBody>
          <a:bodyPr wrap="square" rtlCol="0">
            <a:spAutoFit/>
          </a:bodyPr>
          <a:lstStyle/>
          <a:p>
            <a:r>
              <a:rPr lang="es-ES" sz="2000" b="1" dirty="0" smtClean="0">
                <a:solidFill>
                  <a:schemeClr val="bg1"/>
                </a:solidFill>
                <a:latin typeface="Agency FB" pitchFamily="34" charset="0"/>
              </a:rPr>
              <a:t>Los pastores alemanes son también excelentes como perros de compañía. Son obedientes y fáciles de adiestrar y tiene una predisposición natural a la compañía humana y a la vida familiar, con una sensibilidad especial hacia los niños y el juego. </a:t>
            </a:r>
            <a:endParaRPr lang="es-ES" sz="2000" b="1" dirty="0">
              <a:solidFill>
                <a:schemeClr val="bg1"/>
              </a:solidFill>
              <a:latin typeface="Agency FB" pitchFamily="34" charset="0"/>
            </a:endParaRPr>
          </a:p>
        </p:txBody>
      </p:sp>
      <p:sp>
        <p:nvSpPr>
          <p:cNvPr id="12" name="11 CuadroTexto"/>
          <p:cNvSpPr txBox="1"/>
          <p:nvPr/>
        </p:nvSpPr>
        <p:spPr>
          <a:xfrm>
            <a:off x="5572132" y="5000636"/>
            <a:ext cx="2584362" cy="1323439"/>
          </a:xfrm>
          <a:prstGeom prst="rect">
            <a:avLst/>
          </a:prstGeom>
          <a:noFill/>
        </p:spPr>
        <p:txBody>
          <a:bodyPr wrap="none" rtlCol="0">
            <a:spAutoFit/>
          </a:bodyPr>
          <a:lstStyle/>
          <a:p>
            <a:r>
              <a:rPr lang="es-ES" sz="2000" b="1" dirty="0" smtClean="0">
                <a:solidFill>
                  <a:schemeClr val="bg1"/>
                </a:solidFill>
                <a:latin typeface="Agency FB" pitchFamily="34" charset="0"/>
              </a:rPr>
              <a:t>Peso</a:t>
            </a:r>
          </a:p>
          <a:p>
            <a:r>
              <a:rPr lang="es-ES" sz="2000" b="1" dirty="0" smtClean="0">
                <a:solidFill>
                  <a:schemeClr val="bg1"/>
                </a:solidFill>
                <a:latin typeface="Agency FB" pitchFamily="34" charset="0"/>
              </a:rPr>
              <a:t>Macho: Entre 30 Kg y 40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22 y 32 Kg</a:t>
            </a:r>
          </a:p>
          <a:p>
            <a:r>
              <a:rPr lang="es-ES" sz="2000" b="1" dirty="0" smtClean="0">
                <a:solidFill>
                  <a:schemeClr val="bg1"/>
                </a:solidFill>
                <a:latin typeface="Agency FB" pitchFamily="34" charset="0"/>
              </a:rPr>
              <a:t>Origen : Alemania </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2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2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82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queño Brabanzón  4 a 6 kilos belgica.jpg"/>
          <p:cNvPicPr>
            <a:picLocks noChangeAspect="1"/>
          </p:cNvPicPr>
          <p:nvPr/>
        </p:nvPicPr>
        <p:blipFill>
          <a:blip r:embed="rId2"/>
          <a:stretch>
            <a:fillRect/>
          </a:stretch>
        </p:blipFill>
        <p:spPr>
          <a:xfrm>
            <a:off x="526728" y="0"/>
            <a:ext cx="8090544" cy="6858000"/>
          </a:xfrm>
          <a:prstGeom prst="rect">
            <a:avLst/>
          </a:prstGeom>
        </p:spPr>
      </p:pic>
      <p:sp>
        <p:nvSpPr>
          <p:cNvPr id="6" name="5 CuadroTexto"/>
          <p:cNvSpPr txBox="1"/>
          <p:nvPr/>
        </p:nvSpPr>
        <p:spPr>
          <a:xfrm>
            <a:off x="2428860" y="285728"/>
            <a:ext cx="5264583"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PEQUEÑO </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BRABANZÓN</a:t>
            </a:r>
            <a:endPar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7358082" y="5929330"/>
            <a:ext cx="1087157" cy="276999"/>
          </a:xfrm>
          <a:prstGeom prst="rect">
            <a:avLst/>
          </a:prstGeom>
        </p:spPr>
        <p:txBody>
          <a:bodyPr wrap="none">
            <a:spAutoFit/>
          </a:bodyPr>
          <a:lstStyle/>
          <a:p>
            <a:r>
              <a:rPr lang="es-ES_tradnl" sz="1200" dirty="0" smtClean="0">
                <a:solidFill>
                  <a:srgbClr val="CBAD41"/>
                </a:solidFill>
                <a:latin typeface="Pristina" pitchFamily="66" charset="0"/>
              </a:rPr>
              <a:t>Diseño </a:t>
            </a:r>
            <a:r>
              <a:rPr lang="es-ES_tradnl" sz="1200" dirty="0" err="1" smtClean="0">
                <a:solidFill>
                  <a:srgbClr val="CBAD41"/>
                </a:solidFill>
                <a:latin typeface="Pristina" pitchFamily="66" charset="0"/>
              </a:rPr>
              <a:t>pps</a:t>
            </a:r>
            <a:r>
              <a:rPr lang="es-ES_tradnl" sz="1200" dirty="0" smtClean="0">
                <a:solidFill>
                  <a:srgbClr val="CBAD41"/>
                </a:solidFill>
                <a:latin typeface="Pristina" pitchFamily="66" charset="0"/>
              </a:rPr>
              <a:t> Raquel</a:t>
            </a:r>
            <a:endParaRPr lang="es-ES" sz="1200" dirty="0">
              <a:solidFill>
                <a:srgbClr val="CBAD41"/>
              </a:solidFill>
              <a:latin typeface="Pristina" pitchFamily="66" charset="0"/>
            </a:endParaRPr>
          </a:p>
        </p:txBody>
      </p:sp>
      <p:sp>
        <p:nvSpPr>
          <p:cNvPr id="8" name="7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428596" y="5143512"/>
            <a:ext cx="2941831" cy="147732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PEQUEÑO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BRABANZÓN</a:t>
            </a:r>
          </a:p>
          <a:p>
            <a:pPr algn="ct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928662" y="500042"/>
            <a:ext cx="4357718" cy="2862322"/>
          </a:xfrm>
          <a:prstGeom prst="rect">
            <a:avLst/>
          </a:prstGeom>
          <a:noFill/>
        </p:spPr>
        <p:txBody>
          <a:bodyPr wrap="square" rtlCol="0">
            <a:spAutoFit/>
          </a:bodyPr>
          <a:lstStyle/>
          <a:p>
            <a:r>
              <a:rPr lang="es-ES" sz="2000" b="1" dirty="0" smtClean="0">
                <a:solidFill>
                  <a:schemeClr val="bg1"/>
                </a:solidFill>
                <a:latin typeface="Agency FB" pitchFamily="34" charset="0"/>
              </a:rPr>
              <a:t>Pequeño perro de compañía; inteligente, equilibrado, alerta, altivo, robusto, de cuerpo casi cuadrado; con una buena constitución ósea, pero al mismo tiempo elegante en sus movimientos y en su construcción. Llama la atención por su expresión casi humana.</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Los dos </a:t>
            </a:r>
            <a:r>
              <a:rPr lang="es-ES" sz="2000" b="1" dirty="0" err="1" smtClean="0">
                <a:solidFill>
                  <a:schemeClr val="bg1"/>
                </a:solidFill>
                <a:latin typeface="Agency FB" pitchFamily="34" charset="0"/>
              </a:rPr>
              <a:t>Griffon</a:t>
            </a:r>
            <a:r>
              <a:rPr lang="es-ES" sz="2000" b="1" dirty="0" smtClean="0">
                <a:solidFill>
                  <a:schemeClr val="bg1"/>
                </a:solidFill>
                <a:latin typeface="Agency FB" pitchFamily="34" charset="0"/>
              </a:rPr>
              <a:t> tienen el pelo duro y se diferencian por el color, mientras que el </a:t>
            </a:r>
            <a:r>
              <a:rPr lang="es-ES" sz="2000" b="1" dirty="0" err="1" smtClean="0">
                <a:solidFill>
                  <a:schemeClr val="bg1"/>
                </a:solidFill>
                <a:latin typeface="Agency FB" pitchFamily="34" charset="0"/>
              </a:rPr>
              <a:t>Petit</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Brabançon</a:t>
            </a:r>
            <a:r>
              <a:rPr lang="es-ES" sz="2000" b="1" dirty="0" smtClean="0">
                <a:solidFill>
                  <a:schemeClr val="bg1"/>
                </a:solidFill>
                <a:latin typeface="Agency FB" pitchFamily="34" charset="0"/>
              </a:rPr>
              <a:t> tiene el pelo corto.</a:t>
            </a:r>
            <a:endParaRPr lang="es-ES" sz="2000" b="1" dirty="0">
              <a:solidFill>
                <a:schemeClr val="bg1"/>
              </a:solidFill>
              <a:latin typeface="Agency FB" pitchFamily="34" charset="0"/>
            </a:endParaRPr>
          </a:p>
        </p:txBody>
      </p:sp>
      <p:sp>
        <p:nvSpPr>
          <p:cNvPr id="11" name="10 CuadroTexto"/>
          <p:cNvSpPr txBox="1"/>
          <p:nvPr/>
        </p:nvSpPr>
        <p:spPr>
          <a:xfrm>
            <a:off x="5143504" y="4714884"/>
            <a:ext cx="2685351"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Pequeño Brabanzón</a:t>
            </a:r>
          </a:p>
          <a:p>
            <a:r>
              <a:rPr lang="es-ES" sz="2000" b="1" dirty="0" smtClean="0">
                <a:solidFill>
                  <a:schemeClr val="bg1"/>
                </a:solidFill>
                <a:latin typeface="Agency FB" pitchFamily="34" charset="0"/>
              </a:rPr>
              <a:t>Entre 3.5 y 6 Kg</a:t>
            </a:r>
          </a:p>
          <a:p>
            <a:r>
              <a:rPr lang="es-ES_tradnl" sz="2000" b="1" dirty="0" smtClean="0">
                <a:solidFill>
                  <a:schemeClr val="bg1"/>
                </a:solidFill>
                <a:latin typeface="Agency FB" pitchFamily="34" charset="0"/>
              </a:rPr>
              <a:t>Origen : Bélgica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50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70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quinés  2 A 8 KILOS  CHIN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571472" y="6858000"/>
            <a:ext cx="184731" cy="646331"/>
          </a:xfrm>
          <a:prstGeom prst="rect">
            <a:avLst/>
          </a:prstGeom>
        </p:spPr>
        <p:txBody>
          <a:bodyPr wrap="none">
            <a:spAutoFit/>
          </a:bodyPr>
          <a:lstStyle/>
          <a:p>
            <a:endParaRPr lang="es-ES_tradnl" dirty="0" smtClean="0"/>
          </a:p>
          <a:p>
            <a:endParaRPr lang="es-ES" dirty="0"/>
          </a:p>
        </p:txBody>
      </p:sp>
      <p:sp>
        <p:nvSpPr>
          <p:cNvPr id="6" name="5 CuadroTexto"/>
          <p:cNvSpPr txBox="1"/>
          <p:nvPr/>
        </p:nvSpPr>
        <p:spPr>
          <a:xfrm>
            <a:off x="6143636" y="357166"/>
            <a:ext cx="2403222"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PEQUINÉS</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85786" y="5572140"/>
            <a:ext cx="2403222"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PEQUINÉS</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785786" y="428604"/>
            <a:ext cx="4714908" cy="2554545"/>
          </a:xfrm>
          <a:prstGeom prst="rect">
            <a:avLst/>
          </a:prstGeom>
          <a:noFill/>
        </p:spPr>
        <p:txBody>
          <a:bodyPr wrap="square" rtlCol="0">
            <a:spAutoFit/>
          </a:bodyPr>
          <a:lstStyle/>
          <a:p>
            <a:r>
              <a:rPr lang="es-ES" sz="2000" b="1" dirty="0" smtClean="0">
                <a:solidFill>
                  <a:schemeClr val="bg1"/>
                </a:solidFill>
                <a:latin typeface="Agency FB" pitchFamily="34" charset="0"/>
              </a:rPr>
              <a:t>Este perro es muy peculiar por su temperamento. Es independiente, testarudo, de muy mal genio y dado a las rutinas. Tiene gustos muy claros y definidos que, si el amo no los cumple, no duda en hacer saber su descontento.</a:t>
            </a:r>
            <a:r>
              <a:rPr lang="es-ES" sz="2000" dirty="0" smtClean="0"/>
              <a:t> </a:t>
            </a:r>
            <a:r>
              <a:rPr lang="es-ES" sz="2000" b="1" dirty="0" smtClean="0">
                <a:solidFill>
                  <a:schemeClr val="bg1"/>
                </a:solidFill>
                <a:latin typeface="Agency FB" pitchFamily="34" charset="0"/>
              </a:rPr>
              <a:t>Tiene aspecto leonino con expresión alerta e inteligente. Pequeño, bien equilibrado, conformación moderadamente robusta, con gran dignidad y calidad  </a:t>
            </a:r>
            <a:endParaRPr lang="es-ES" sz="2000" b="1" dirty="0">
              <a:solidFill>
                <a:schemeClr val="bg1"/>
              </a:solidFill>
              <a:latin typeface="Agency FB" pitchFamily="34" charset="0"/>
            </a:endParaRPr>
          </a:p>
        </p:txBody>
      </p:sp>
      <p:sp>
        <p:nvSpPr>
          <p:cNvPr id="11" name="10 CuadroTexto"/>
          <p:cNvSpPr txBox="1"/>
          <p:nvPr/>
        </p:nvSpPr>
        <p:spPr>
          <a:xfrm>
            <a:off x="5143504" y="4786322"/>
            <a:ext cx="1601721" cy="923330"/>
          </a:xfrm>
          <a:prstGeom prst="rect">
            <a:avLst/>
          </a:prstGeom>
          <a:noFill/>
        </p:spPr>
        <p:txBody>
          <a:bodyPr wrap="none" rtlCol="0">
            <a:spAutoFit/>
          </a:bodyPr>
          <a:lstStyle/>
          <a:p>
            <a:r>
              <a:rPr lang="es-ES" b="1" dirty="0" smtClean="0">
                <a:solidFill>
                  <a:schemeClr val="bg1"/>
                </a:solidFill>
                <a:latin typeface="Agency FB" pitchFamily="34" charset="0"/>
              </a:rPr>
              <a:t>Peso del Pequinés</a:t>
            </a:r>
          </a:p>
          <a:p>
            <a:r>
              <a:rPr lang="es-ES" b="1" dirty="0" smtClean="0">
                <a:solidFill>
                  <a:schemeClr val="bg1"/>
                </a:solidFill>
                <a:latin typeface="Agency FB" pitchFamily="34" charset="0"/>
              </a:rPr>
              <a:t>Entre 2 y 8 Kg</a:t>
            </a:r>
          </a:p>
          <a:p>
            <a:r>
              <a:rPr lang="es-ES_tradnl" b="1" dirty="0" smtClean="0">
                <a:solidFill>
                  <a:schemeClr val="bg1"/>
                </a:solidFill>
                <a:latin typeface="Agency FB" pitchFamily="34" charset="0"/>
              </a:rPr>
              <a:t>Origen  : China</a:t>
            </a:r>
            <a:endParaRPr lang="es-ES"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rro Crestado Chino  3 A 6 KILOS CHIN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428596" y="6858000"/>
            <a:ext cx="184731" cy="369332"/>
          </a:xfrm>
          <a:prstGeom prst="rect">
            <a:avLst/>
          </a:prstGeom>
        </p:spPr>
        <p:txBody>
          <a:bodyPr wrap="none">
            <a:spAutoFit/>
          </a:bodyPr>
          <a:lstStyle/>
          <a:p>
            <a:endParaRPr lang="es-ES" dirty="0"/>
          </a:p>
        </p:txBody>
      </p:sp>
      <p:sp>
        <p:nvSpPr>
          <p:cNvPr id="6" name="5 CuadroTexto"/>
          <p:cNvSpPr txBox="1"/>
          <p:nvPr/>
        </p:nvSpPr>
        <p:spPr>
          <a:xfrm>
            <a:off x="2643174" y="285728"/>
            <a:ext cx="4006225" cy="156966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PERRO  CRESTADO  </a:t>
            </a:r>
          </a:p>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CHINO</a:t>
            </a:r>
          </a:p>
          <a:p>
            <a:pPr algn="ct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0" y="5288340"/>
            <a:ext cx="4006225" cy="156966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PERRO  CRESTADO  </a:t>
            </a:r>
          </a:p>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CHINO</a:t>
            </a:r>
          </a:p>
          <a:p>
            <a:pPr algn="ct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714348" y="571480"/>
            <a:ext cx="4643470" cy="2554545"/>
          </a:xfrm>
          <a:prstGeom prst="rect">
            <a:avLst/>
          </a:prstGeom>
          <a:noFill/>
        </p:spPr>
        <p:txBody>
          <a:bodyPr wrap="square" rtlCol="0">
            <a:spAutoFit/>
          </a:bodyPr>
          <a:lstStyle/>
          <a:p>
            <a:r>
              <a:rPr lang="es-ES" sz="2000" b="1" dirty="0" smtClean="0">
                <a:solidFill>
                  <a:schemeClr val="bg1"/>
                </a:solidFill>
                <a:latin typeface="Agency FB" pitchFamily="34" charset="0"/>
              </a:rPr>
              <a:t>Hay dos variedades:</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La carente de pelo a excepción de la cabeza, en las patas y el extremo de la cola, y la otra variedad que sí presenta abundante </a:t>
            </a:r>
            <a:r>
              <a:rPr lang="es-ES" sz="2000" b="1" dirty="0" err="1" smtClean="0">
                <a:solidFill>
                  <a:schemeClr val="bg1"/>
                </a:solidFill>
                <a:latin typeface="Agency FB" pitchFamily="34" charset="0"/>
              </a:rPr>
              <a:t>pelo.En</a:t>
            </a:r>
            <a:r>
              <a:rPr lang="es-ES" sz="2000" b="1" dirty="0" smtClean="0">
                <a:solidFill>
                  <a:schemeClr val="bg1"/>
                </a:solidFill>
                <a:latin typeface="Agency FB" pitchFamily="34" charset="0"/>
              </a:rPr>
              <a:t> cuanto a su carácter tanto en una variedad como en otra, es un perro alegre, con mucha vitalidad y bastante inquieto. Le encanta estar con la familia aunque a veces se pueda mostrar algo independiente.</a:t>
            </a:r>
            <a:endParaRPr lang="es-ES" sz="2000" b="1" dirty="0">
              <a:solidFill>
                <a:schemeClr val="bg1"/>
              </a:solidFill>
              <a:latin typeface="Agency FB" pitchFamily="34" charset="0"/>
            </a:endParaRPr>
          </a:p>
        </p:txBody>
      </p:sp>
      <p:sp>
        <p:nvSpPr>
          <p:cNvPr id="11" name="10 CuadroTexto"/>
          <p:cNvSpPr txBox="1"/>
          <p:nvPr/>
        </p:nvSpPr>
        <p:spPr>
          <a:xfrm>
            <a:off x="4643438" y="4714884"/>
            <a:ext cx="2871299"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Perro Crestado Chino</a:t>
            </a:r>
          </a:p>
          <a:p>
            <a:r>
              <a:rPr lang="es-ES" sz="2000" b="1" dirty="0" smtClean="0">
                <a:solidFill>
                  <a:schemeClr val="bg1"/>
                </a:solidFill>
                <a:latin typeface="Agency FB" pitchFamily="34" charset="0"/>
              </a:rPr>
              <a:t>Entre 2.7 y 5.5 Kg</a:t>
            </a:r>
          </a:p>
          <a:p>
            <a:r>
              <a:rPr lang="es-ES_tradnl" sz="2000" b="1" dirty="0" smtClean="0">
                <a:solidFill>
                  <a:schemeClr val="bg1"/>
                </a:solidFill>
                <a:latin typeface="Agency FB" pitchFamily="34" charset="0"/>
              </a:rPr>
              <a:t>Origen : China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5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7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odenco-Ibicenco-  20 A 25 KILOS ESPAÑ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000364" y="428604"/>
            <a:ext cx="4753224" cy="86177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PODENCO   IBICENCO</a:t>
            </a:r>
          </a:p>
          <a:p>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85786" y="5442228"/>
            <a:ext cx="2510624" cy="141577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PODENCO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IBICENCO</a:t>
            </a:r>
          </a:p>
          <a:p>
            <a:pPr algn="ct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714348" y="642918"/>
            <a:ext cx="4929222" cy="2246769"/>
          </a:xfrm>
          <a:prstGeom prst="rect">
            <a:avLst/>
          </a:prstGeom>
          <a:noFill/>
        </p:spPr>
        <p:txBody>
          <a:bodyPr wrap="square" rtlCol="0">
            <a:spAutoFit/>
          </a:bodyPr>
          <a:lstStyle/>
          <a:p>
            <a:r>
              <a:rPr lang="es-ES" sz="2000" b="1" dirty="0" smtClean="0">
                <a:solidFill>
                  <a:schemeClr val="bg1"/>
                </a:solidFill>
                <a:latin typeface="Agency FB" pitchFamily="34" charset="0"/>
              </a:rPr>
              <a:t>El Podenco Ibicenco es uno de los galgos medianos muy similar al Faraón </a:t>
            </a:r>
            <a:r>
              <a:rPr lang="es-ES" sz="2000" b="1" dirty="0" err="1" smtClean="0">
                <a:solidFill>
                  <a:schemeClr val="bg1"/>
                </a:solidFill>
                <a:latin typeface="Agency FB" pitchFamily="34" charset="0"/>
              </a:rPr>
              <a:t>Hound</a:t>
            </a:r>
            <a:r>
              <a:rPr lang="es-ES" sz="2000" b="1" dirty="0" smtClean="0">
                <a:solidFill>
                  <a:schemeClr val="bg1"/>
                </a:solidFill>
                <a:latin typeface="Agency FB" pitchFamily="34" charset="0"/>
              </a:rPr>
              <a:t>. Sin dudas un descendiente de los perros del antiguo Egipto. </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Es una raza muy antigua y pura. Se estima que haya sido llevada a las islas Baleares por los fenicios hace unos tres mil años. Obtiene su nombre de la isla Ibiza, en las Baleares, en el Mediterráneo.</a:t>
            </a:r>
            <a:endParaRPr lang="es-ES" sz="2000" b="1" dirty="0">
              <a:solidFill>
                <a:schemeClr val="bg1"/>
              </a:solidFill>
              <a:latin typeface="Agency FB" pitchFamily="34" charset="0"/>
            </a:endParaRPr>
          </a:p>
        </p:txBody>
      </p:sp>
      <p:sp>
        <p:nvSpPr>
          <p:cNvPr id="11" name="10 CuadroTexto"/>
          <p:cNvSpPr txBox="1"/>
          <p:nvPr/>
        </p:nvSpPr>
        <p:spPr>
          <a:xfrm>
            <a:off x="5072066" y="4357694"/>
            <a:ext cx="2568332" cy="1323439"/>
          </a:xfrm>
          <a:prstGeom prst="rect">
            <a:avLst/>
          </a:prstGeom>
          <a:noFill/>
        </p:spPr>
        <p:txBody>
          <a:bodyPr wrap="none" rtlCol="0">
            <a:spAutoFit/>
          </a:bodyPr>
          <a:lstStyle/>
          <a:p>
            <a:r>
              <a:rPr lang="es-ES" sz="2000" b="1" dirty="0" smtClean="0">
                <a:solidFill>
                  <a:schemeClr val="bg1"/>
                </a:solidFill>
                <a:latin typeface="Agency FB" pitchFamily="34" charset="0"/>
              </a:rPr>
              <a:t>Peso del Podenco Ibicenco</a:t>
            </a:r>
          </a:p>
          <a:p>
            <a:r>
              <a:rPr lang="es-ES" sz="2000" b="1" dirty="0" smtClean="0">
                <a:solidFill>
                  <a:schemeClr val="bg1"/>
                </a:solidFill>
                <a:latin typeface="Agency FB" pitchFamily="34" charset="0"/>
              </a:rPr>
              <a:t>Macho: Entre 22 Kg y 23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Entre 20 y 21 Kg</a:t>
            </a:r>
          </a:p>
          <a:p>
            <a:r>
              <a:rPr lang="es-ES_tradnl" sz="2000" b="1" dirty="0" smtClean="0">
                <a:solidFill>
                  <a:schemeClr val="bg1"/>
                </a:solidFill>
                <a:latin typeface="Agency FB" pitchFamily="34" charset="0"/>
              </a:rPr>
              <a:t>Origen : España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8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8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orcelaine 30 A 35 KILOS FRANCIA.jpg"/>
          <p:cNvPicPr>
            <a:picLocks noChangeAspect="1"/>
          </p:cNvPicPr>
          <p:nvPr/>
        </p:nvPicPr>
        <p:blipFill>
          <a:blip r:embed="rId2"/>
          <a:stretch>
            <a:fillRect/>
          </a:stretch>
        </p:blipFill>
        <p:spPr>
          <a:xfrm>
            <a:off x="704934" y="0"/>
            <a:ext cx="7734132" cy="6858000"/>
          </a:xfrm>
          <a:prstGeom prst="rect">
            <a:avLst/>
          </a:prstGeom>
        </p:spPr>
      </p:pic>
      <p:sp>
        <p:nvSpPr>
          <p:cNvPr id="5" name="4 Rectángulo"/>
          <p:cNvSpPr/>
          <p:nvPr/>
        </p:nvSpPr>
        <p:spPr>
          <a:xfrm>
            <a:off x="1285852" y="7143776"/>
            <a:ext cx="184731" cy="369332"/>
          </a:xfrm>
          <a:prstGeom prst="rect">
            <a:avLst/>
          </a:prstGeom>
        </p:spPr>
        <p:txBody>
          <a:bodyPr wrap="none">
            <a:spAutoFit/>
          </a:bodyPr>
          <a:lstStyle/>
          <a:p>
            <a:endParaRPr lang="es-ES" dirty="0"/>
          </a:p>
        </p:txBody>
      </p:sp>
      <p:sp>
        <p:nvSpPr>
          <p:cNvPr id="6" name="5 CuadroTexto"/>
          <p:cNvSpPr txBox="1"/>
          <p:nvPr/>
        </p:nvSpPr>
        <p:spPr>
          <a:xfrm>
            <a:off x="5286380" y="285728"/>
            <a:ext cx="2978701"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PORCELAINE</a:t>
            </a:r>
          </a:p>
          <a:p>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500034" y="5657671"/>
            <a:ext cx="2978701" cy="120032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PORCELAINE</a:t>
            </a:r>
          </a:p>
          <a:p>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857224" y="1000108"/>
            <a:ext cx="4429156" cy="1631216"/>
          </a:xfrm>
          <a:prstGeom prst="rect">
            <a:avLst/>
          </a:prstGeom>
          <a:noFill/>
        </p:spPr>
        <p:txBody>
          <a:bodyPr wrap="square" rtlCol="0">
            <a:spAutoFit/>
          </a:bodyPr>
          <a:lstStyle/>
          <a:p>
            <a:r>
              <a:rPr lang="es-ES" sz="2000" b="1" dirty="0" smtClean="0">
                <a:solidFill>
                  <a:schemeClr val="bg1"/>
                </a:solidFill>
                <a:latin typeface="Agency FB" pitchFamily="34" charset="0"/>
              </a:rPr>
              <a:t>Perro utilizado para la caza menor, muy distinguido, absolutamente francés. Todos los detalles de su estructura subrayan la nobleza de su raza.</a:t>
            </a:r>
            <a:br>
              <a:rPr lang="es-ES" sz="2000" b="1" dirty="0" smtClean="0">
                <a:solidFill>
                  <a:schemeClr val="bg1"/>
                </a:solidFill>
                <a:latin typeface="Agency FB" pitchFamily="34" charset="0"/>
              </a:rPr>
            </a:br>
            <a:endParaRPr lang="es-ES" sz="2000" b="1" dirty="0">
              <a:solidFill>
                <a:schemeClr val="bg1"/>
              </a:solidFill>
              <a:latin typeface="Agency FB" pitchFamily="34" charset="0"/>
            </a:endParaRPr>
          </a:p>
        </p:txBody>
      </p:sp>
      <p:sp>
        <p:nvSpPr>
          <p:cNvPr id="11" name="10 CuadroTexto"/>
          <p:cNvSpPr txBox="1"/>
          <p:nvPr/>
        </p:nvSpPr>
        <p:spPr>
          <a:xfrm>
            <a:off x="5072066" y="4429132"/>
            <a:ext cx="1707519" cy="1015663"/>
          </a:xfrm>
          <a:prstGeom prst="rect">
            <a:avLst/>
          </a:prstGeom>
          <a:noFill/>
        </p:spPr>
        <p:txBody>
          <a:bodyPr wrap="none" rtlCol="0">
            <a:spAutoFit/>
          </a:bodyPr>
          <a:lstStyle/>
          <a:p>
            <a:r>
              <a:rPr lang="es-ES" sz="2000" b="1" dirty="0" smtClean="0">
                <a:solidFill>
                  <a:schemeClr val="bg1"/>
                </a:solidFill>
                <a:latin typeface="Agency FB" pitchFamily="34" charset="0"/>
              </a:rPr>
              <a:t>Peso</a:t>
            </a:r>
          </a:p>
          <a:p>
            <a:r>
              <a:rPr lang="es-ES_tradnl" sz="2000" b="1" dirty="0" smtClean="0">
                <a:solidFill>
                  <a:schemeClr val="bg1"/>
                </a:solidFill>
                <a:latin typeface="Agency FB" pitchFamily="34" charset="0"/>
              </a:rPr>
              <a:t>Entre 35 a 40 Kg.</a:t>
            </a:r>
          </a:p>
          <a:p>
            <a:r>
              <a:rPr lang="es-ES_tradnl" sz="2000" b="1" dirty="0" smtClean="0">
                <a:solidFill>
                  <a:schemeClr val="bg1"/>
                </a:solidFill>
                <a:latin typeface="Agency FB" pitchFamily="34" charset="0"/>
              </a:rPr>
              <a:t>Origen : Francia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8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8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li   13 a 15 hungria.jpg"/>
          <p:cNvPicPr>
            <a:picLocks noChangeAspect="1"/>
          </p:cNvPicPr>
          <p:nvPr/>
        </p:nvPicPr>
        <p:blipFill>
          <a:blip r:embed="rId2">
            <a:lum contrast="10000"/>
          </a:blip>
          <a:stretch>
            <a:fillRect/>
          </a:stretch>
        </p:blipFill>
        <p:spPr>
          <a:xfrm>
            <a:off x="0" y="0"/>
            <a:ext cx="9144000" cy="6858000"/>
          </a:xfrm>
          <a:prstGeom prst="rect">
            <a:avLst/>
          </a:prstGeom>
        </p:spPr>
      </p:pic>
      <p:sp>
        <p:nvSpPr>
          <p:cNvPr id="6" name="5 CuadroTexto"/>
          <p:cNvSpPr txBox="1"/>
          <p:nvPr/>
        </p:nvSpPr>
        <p:spPr>
          <a:xfrm>
            <a:off x="3857620" y="357166"/>
            <a:ext cx="1495922" cy="144655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PULI</a:t>
            </a:r>
          </a:p>
          <a:p>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0" y="4786322"/>
            <a:ext cx="184731" cy="307777"/>
          </a:xfrm>
          <a:prstGeom prst="rect">
            <a:avLst/>
          </a:prstGeom>
          <a:noFill/>
        </p:spPr>
        <p:txBody>
          <a:bodyPr wrap="none" rtlCol="0">
            <a:spAutoFit/>
          </a:bodyPr>
          <a:lstStyle/>
          <a:p>
            <a:endParaRPr lang="es-ES" sz="1400" b="1" dirty="0">
              <a:solidFill>
                <a:srgbClr val="CBAD41"/>
              </a:solidFill>
            </a:endParaRPr>
          </a:p>
        </p:txBody>
      </p:sp>
      <p:sp>
        <p:nvSpPr>
          <p:cNvPr id="8" name="7 Rectángulo"/>
          <p:cNvSpPr/>
          <p:nvPr/>
        </p:nvSpPr>
        <p:spPr>
          <a:xfrm>
            <a:off x="928662" y="5000636"/>
            <a:ext cx="1087157" cy="276999"/>
          </a:xfrm>
          <a:prstGeom prst="rect">
            <a:avLst/>
          </a:prstGeom>
        </p:spPr>
        <p:txBody>
          <a:bodyPr wrap="none">
            <a:spAutoFit/>
          </a:bodyPr>
          <a:lstStyle/>
          <a:p>
            <a:r>
              <a:rPr lang="es-ES_tradnl" sz="1200" dirty="0" smtClean="0">
                <a:solidFill>
                  <a:srgbClr val="CBAD41"/>
                </a:solidFill>
                <a:latin typeface="Pristina" pitchFamily="66" charset="0"/>
              </a:rPr>
              <a:t>Diseño </a:t>
            </a:r>
            <a:r>
              <a:rPr lang="es-ES_tradnl" sz="1200" dirty="0" err="1" smtClean="0">
                <a:solidFill>
                  <a:srgbClr val="CBAD41"/>
                </a:solidFill>
                <a:latin typeface="Pristina" pitchFamily="66" charset="0"/>
              </a:rPr>
              <a:t>pps</a:t>
            </a:r>
            <a:r>
              <a:rPr lang="es-ES_tradnl" sz="1200" dirty="0" smtClean="0">
                <a:solidFill>
                  <a:srgbClr val="CBAD41"/>
                </a:solidFill>
                <a:latin typeface="Pristina" pitchFamily="66" charset="0"/>
              </a:rPr>
              <a:t> Raquel</a:t>
            </a:r>
            <a:endParaRPr lang="es-ES" sz="1200" dirty="0">
              <a:solidFill>
                <a:srgbClr val="CBAD41"/>
              </a:solidFill>
              <a:latin typeface="Pristina" pitchFamily="66" charset="0"/>
            </a:endParaRPr>
          </a:p>
        </p:txBody>
      </p:sp>
      <p:sp>
        <p:nvSpPr>
          <p:cNvPr id="9" name="8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9"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1142976" y="5143512"/>
            <a:ext cx="1495922" cy="144655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PULI</a:t>
            </a:r>
          </a:p>
          <a:p>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857224" y="1071546"/>
            <a:ext cx="4572032" cy="1631216"/>
          </a:xfrm>
          <a:prstGeom prst="rect">
            <a:avLst/>
          </a:prstGeom>
          <a:noFill/>
        </p:spPr>
        <p:txBody>
          <a:bodyPr wrap="square" rtlCol="0">
            <a:spAutoFit/>
          </a:bodyPr>
          <a:lstStyle/>
          <a:p>
            <a:r>
              <a:rPr lang="es-ES" sz="2000" b="1" dirty="0" smtClean="0">
                <a:solidFill>
                  <a:schemeClr val="bg1"/>
                </a:solidFill>
                <a:latin typeface="Agency FB" pitchFamily="34" charset="0"/>
              </a:rPr>
              <a:t>El </a:t>
            </a:r>
            <a:r>
              <a:rPr lang="es-ES" sz="2000" b="1" dirty="0" err="1" smtClean="0">
                <a:solidFill>
                  <a:schemeClr val="bg1"/>
                </a:solidFill>
                <a:latin typeface="Agency FB" pitchFamily="34" charset="0"/>
              </a:rPr>
              <a:t>Puli</a:t>
            </a:r>
            <a:r>
              <a:rPr lang="es-ES" sz="2000" b="1" dirty="0" smtClean="0">
                <a:solidFill>
                  <a:schemeClr val="bg1"/>
                </a:solidFill>
                <a:latin typeface="Agency FB" pitchFamily="34" charset="0"/>
              </a:rPr>
              <a:t> es un perro mediano de pelo blanco que cae hasta el piso en cordones como trenzas. Originalmente un perro ovejero en tiempos recientes se le ha empleado como perro policía. </a:t>
            </a:r>
          </a:p>
          <a:p>
            <a:endParaRPr lang="es-ES" sz="2000" b="1" dirty="0">
              <a:solidFill>
                <a:schemeClr val="bg1"/>
              </a:solidFill>
              <a:latin typeface="Agency FB" pitchFamily="34" charset="0"/>
            </a:endParaRPr>
          </a:p>
        </p:txBody>
      </p:sp>
      <p:sp>
        <p:nvSpPr>
          <p:cNvPr id="11" name="10 CuadroTexto"/>
          <p:cNvSpPr txBox="1"/>
          <p:nvPr/>
        </p:nvSpPr>
        <p:spPr>
          <a:xfrm>
            <a:off x="5500694" y="4643446"/>
            <a:ext cx="1651414"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Puli</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13 y 15 Kg</a:t>
            </a:r>
          </a:p>
          <a:p>
            <a:r>
              <a:rPr lang="es-ES" sz="2000" b="1" dirty="0" smtClean="0">
                <a:solidFill>
                  <a:schemeClr val="bg1"/>
                </a:solidFill>
                <a:latin typeface="Agency FB" pitchFamily="34" charset="0"/>
              </a:rPr>
              <a:t>Origen  : Hungría</a:t>
            </a: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26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46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ttweiler_40 a 50 kilos  alemania.jpg"/>
          <p:cNvPicPr>
            <a:picLocks noChangeAspect="1"/>
          </p:cNvPicPr>
          <p:nvPr/>
        </p:nvPicPr>
        <p:blipFill>
          <a:blip r:embed="rId2"/>
          <a:srcRect l="16667"/>
          <a:stretch>
            <a:fillRect/>
          </a:stretch>
        </p:blipFill>
        <p:spPr>
          <a:xfrm>
            <a:off x="0" y="0"/>
            <a:ext cx="9144000" cy="6858000"/>
          </a:xfrm>
          <a:prstGeom prst="rect">
            <a:avLst/>
          </a:prstGeom>
        </p:spPr>
      </p:pic>
      <p:sp>
        <p:nvSpPr>
          <p:cNvPr id="6" name="5 CuadroTexto"/>
          <p:cNvSpPr txBox="1"/>
          <p:nvPr/>
        </p:nvSpPr>
        <p:spPr>
          <a:xfrm>
            <a:off x="5500694" y="357166"/>
            <a:ext cx="3185487" cy="89255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Rottweiler</a:t>
            </a:r>
            <a:endPar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CuadroTexto"/>
          <p:cNvSpPr txBox="1"/>
          <p:nvPr/>
        </p:nvSpPr>
        <p:spPr>
          <a:xfrm>
            <a:off x="7715272" y="5786454"/>
            <a:ext cx="1087157" cy="461665"/>
          </a:xfrm>
          <a:prstGeom prst="rect">
            <a:avLst/>
          </a:prstGeom>
          <a:noFill/>
        </p:spPr>
        <p:txBody>
          <a:bodyPr wrap="none" rtlCol="0">
            <a:spAutoFit/>
          </a:bodyPr>
          <a:lstStyle/>
          <a:p>
            <a:r>
              <a:rPr lang="es-ES_tradnl" sz="1200" dirty="0" smtClean="0">
                <a:solidFill>
                  <a:srgbClr val="CBAD41"/>
                </a:solidFill>
                <a:latin typeface="Pristina" pitchFamily="66" charset="0"/>
              </a:rPr>
              <a:t>Diseño </a:t>
            </a:r>
            <a:r>
              <a:rPr lang="es-ES_tradnl" sz="1200" dirty="0" err="1" smtClean="0">
                <a:solidFill>
                  <a:srgbClr val="CBAD41"/>
                </a:solidFill>
                <a:latin typeface="Pristina" pitchFamily="66" charset="0"/>
              </a:rPr>
              <a:t>pps</a:t>
            </a:r>
            <a:r>
              <a:rPr lang="es-ES_tradnl" sz="1200" dirty="0" smtClean="0">
                <a:solidFill>
                  <a:srgbClr val="CBAD41"/>
                </a:solidFill>
                <a:latin typeface="Pristina" pitchFamily="66" charset="0"/>
              </a:rPr>
              <a:t> Raquel</a:t>
            </a:r>
            <a:endParaRPr lang="es-ES" sz="1200" dirty="0" smtClean="0">
              <a:solidFill>
                <a:srgbClr val="CBAD41"/>
              </a:solidFill>
              <a:latin typeface="Pristina" pitchFamily="66" charset="0"/>
            </a:endParaRPr>
          </a:p>
          <a:p>
            <a:endParaRPr lang="es-ES" sz="1200" dirty="0"/>
          </a:p>
        </p:txBody>
      </p:sp>
      <p:sp>
        <p:nvSpPr>
          <p:cNvPr id="8" name="7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428596" y="5643578"/>
            <a:ext cx="3185487" cy="89255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Rottweiler</a:t>
            </a:r>
            <a:endPar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928662" y="1071546"/>
            <a:ext cx="4643470" cy="1631216"/>
          </a:xfrm>
          <a:prstGeom prst="rect">
            <a:avLst/>
          </a:prstGeom>
          <a:noFill/>
        </p:spPr>
        <p:txBody>
          <a:bodyPr wrap="square" rtlCol="0">
            <a:spAutoFit/>
          </a:bodyPr>
          <a:lstStyle/>
          <a:p>
            <a:r>
              <a:rPr lang="es-ES" sz="2000" b="1" dirty="0" smtClean="0">
                <a:solidFill>
                  <a:schemeClr val="bg1"/>
                </a:solidFill>
                <a:latin typeface="Agency FB" pitchFamily="34" charset="0"/>
              </a:rPr>
              <a:t>El </a:t>
            </a:r>
            <a:r>
              <a:rPr lang="es-ES" sz="2000" b="1" dirty="0" err="1" smtClean="0">
                <a:solidFill>
                  <a:schemeClr val="bg1"/>
                </a:solidFill>
                <a:latin typeface="Agency FB" pitchFamily="34" charset="0"/>
              </a:rPr>
              <a:t>Rottweiler</a:t>
            </a:r>
            <a:r>
              <a:rPr lang="es-ES" sz="2000" b="1" dirty="0" smtClean="0">
                <a:solidFill>
                  <a:schemeClr val="bg1"/>
                </a:solidFill>
                <a:latin typeface="Agency FB" pitchFamily="34" charset="0"/>
              </a:rPr>
              <a:t> es un perro de tamaño mediano a grande, robusto, ni tosco, ni ligero, ni frágil, ni con extremidades demasiado altas. Su figura fuerte, compacta y bien proporcionada permite concluir que es un perro muy poderoso, ágil y resistente.</a:t>
            </a:r>
            <a:endParaRPr lang="es-ES" sz="2000" b="1" dirty="0">
              <a:solidFill>
                <a:schemeClr val="bg1"/>
              </a:solidFill>
              <a:latin typeface="Agency FB" pitchFamily="34" charset="0"/>
            </a:endParaRPr>
          </a:p>
        </p:txBody>
      </p:sp>
      <p:sp>
        <p:nvSpPr>
          <p:cNvPr id="11" name="10 CuadroTexto"/>
          <p:cNvSpPr txBox="1"/>
          <p:nvPr/>
        </p:nvSpPr>
        <p:spPr>
          <a:xfrm>
            <a:off x="4929190" y="4143380"/>
            <a:ext cx="2664512" cy="1323439"/>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Rottweiler</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Macho: Alrededor de 50 Kg</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Hembra: Alrededor de 40 Kg</a:t>
            </a:r>
          </a:p>
          <a:p>
            <a:r>
              <a:rPr lang="es-ES_tradnl" sz="2000" b="1" dirty="0" smtClean="0">
                <a:solidFill>
                  <a:schemeClr val="bg1"/>
                </a:solidFill>
                <a:latin typeface="Agency FB" pitchFamily="34" charset="0"/>
              </a:rPr>
              <a:t>Origen : Alemania</a:t>
            </a:r>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8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8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uki (galgo Persa) 30 a 40 kilos medio oriente.jpg"/>
          <p:cNvPicPr>
            <a:picLocks noChangeAspect="1"/>
          </p:cNvPicPr>
          <p:nvPr/>
        </p:nvPicPr>
        <p:blipFill>
          <a:blip r:embed="rId2"/>
          <a:stretch>
            <a:fillRect/>
          </a:stretch>
        </p:blipFill>
        <p:spPr>
          <a:xfrm>
            <a:off x="549897" y="0"/>
            <a:ext cx="8044206" cy="6858000"/>
          </a:xfrm>
          <a:prstGeom prst="rect">
            <a:avLst/>
          </a:prstGeom>
        </p:spPr>
      </p:pic>
      <p:sp>
        <p:nvSpPr>
          <p:cNvPr id="6" name="5 CuadroTexto"/>
          <p:cNvSpPr txBox="1"/>
          <p:nvPr/>
        </p:nvSpPr>
        <p:spPr>
          <a:xfrm>
            <a:off x="4429124" y="428604"/>
            <a:ext cx="3602269" cy="175432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SALUKI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(GALGO PERSA)</a:t>
            </a:r>
          </a:p>
          <a:p>
            <a:pPr algn="ct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CuadroTexto"/>
          <p:cNvSpPr txBox="1"/>
          <p:nvPr/>
        </p:nvSpPr>
        <p:spPr>
          <a:xfrm>
            <a:off x="7429520" y="1785926"/>
            <a:ext cx="1087157" cy="646331"/>
          </a:xfrm>
          <a:prstGeom prst="rect">
            <a:avLst/>
          </a:prstGeom>
          <a:noFill/>
        </p:spPr>
        <p:txBody>
          <a:bodyPr wrap="none" rtlCol="0">
            <a:spAutoFit/>
          </a:bodyPr>
          <a:lstStyle/>
          <a:p>
            <a:r>
              <a:rPr lang="es-ES_tradnl" sz="1200" dirty="0" smtClean="0">
                <a:solidFill>
                  <a:sysClr val="windowText" lastClr="000000"/>
                </a:solidFill>
                <a:latin typeface="Pristina" pitchFamily="66" charset="0"/>
              </a:rPr>
              <a:t>Diseño </a:t>
            </a:r>
            <a:r>
              <a:rPr lang="es-ES_tradnl" sz="1200" dirty="0" err="1" smtClean="0">
                <a:solidFill>
                  <a:sysClr val="windowText" lastClr="000000"/>
                </a:solidFill>
                <a:latin typeface="Pristina" pitchFamily="66" charset="0"/>
              </a:rPr>
              <a:t>pps</a:t>
            </a:r>
            <a:r>
              <a:rPr lang="es-ES_tradnl" sz="1200" dirty="0" smtClean="0">
                <a:solidFill>
                  <a:sysClr val="windowText" lastClr="000000"/>
                </a:solidFill>
                <a:latin typeface="Pristina" pitchFamily="66" charset="0"/>
              </a:rPr>
              <a:t> Raquel</a:t>
            </a:r>
            <a:endParaRPr lang="es-ES" sz="1200" dirty="0" smtClean="0">
              <a:solidFill>
                <a:sysClr val="windowText" lastClr="000000"/>
              </a:solidFill>
              <a:latin typeface="Pristina" pitchFamily="66" charset="0"/>
            </a:endParaRPr>
          </a:p>
          <a:p>
            <a:endParaRPr lang="es-ES" sz="1200" dirty="0" smtClean="0">
              <a:solidFill>
                <a:schemeClr val="bg1"/>
              </a:solidFill>
            </a:endParaRPr>
          </a:p>
          <a:p>
            <a:endParaRPr lang="es-ES" sz="1200" dirty="0">
              <a:solidFill>
                <a:schemeClr val="bg1"/>
              </a:solidFill>
            </a:endParaRPr>
          </a:p>
        </p:txBody>
      </p:sp>
      <p:sp>
        <p:nvSpPr>
          <p:cNvPr id="8" name="7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1000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0" y="5103674"/>
            <a:ext cx="3602269" cy="175432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SALUKI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(GALGO PERSA)</a:t>
            </a:r>
          </a:p>
          <a:p>
            <a:pPr algn="ct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857224" y="714356"/>
            <a:ext cx="4357718" cy="2246769"/>
          </a:xfrm>
          <a:prstGeom prst="rect">
            <a:avLst/>
          </a:prstGeom>
          <a:noFill/>
        </p:spPr>
        <p:txBody>
          <a:bodyPr wrap="square" rtlCol="0">
            <a:spAutoFit/>
          </a:bodyPr>
          <a:lstStyle/>
          <a:p>
            <a:r>
              <a:rPr lang="es-ES" sz="2000" b="1" dirty="0" smtClean="0">
                <a:solidFill>
                  <a:schemeClr val="bg1"/>
                </a:solidFill>
                <a:latin typeface="Agency FB" pitchFamily="34" charset="0"/>
              </a:rPr>
              <a:t>Es una excelente mascota siempre y cuando se le de el ejercicio que requiere.</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Los instintos de persecución los tiene muy acentuados, por lo que no se los debe estimular si no lo va a utilizar en tales empresas.</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Algo testarudo, tendrá que tener paciencia a la hora del adiestramiento.</a:t>
            </a:r>
            <a:endParaRPr lang="es-ES" sz="2000" b="1" dirty="0">
              <a:solidFill>
                <a:schemeClr val="bg1"/>
              </a:solidFill>
              <a:latin typeface="Agency FB" pitchFamily="34" charset="0"/>
            </a:endParaRPr>
          </a:p>
        </p:txBody>
      </p:sp>
      <p:sp>
        <p:nvSpPr>
          <p:cNvPr id="11" name="10 CuadroTexto"/>
          <p:cNvSpPr txBox="1"/>
          <p:nvPr/>
        </p:nvSpPr>
        <p:spPr>
          <a:xfrm>
            <a:off x="5000628" y="4643446"/>
            <a:ext cx="2172390" cy="1323439"/>
          </a:xfrm>
          <a:prstGeom prst="rect">
            <a:avLst/>
          </a:prstGeom>
          <a:noFill/>
        </p:spPr>
        <p:txBody>
          <a:bodyPr wrap="none" rtlCol="0">
            <a:spAutoFit/>
          </a:bodyPr>
          <a:lstStyle/>
          <a:p>
            <a:r>
              <a:rPr lang="es-ES_tradnl" sz="2000" b="1" dirty="0" smtClean="0">
                <a:solidFill>
                  <a:schemeClr val="bg1"/>
                </a:solidFill>
                <a:latin typeface="Agency FB" pitchFamily="34" charset="0"/>
              </a:rPr>
              <a:t>Peso</a:t>
            </a:r>
          </a:p>
          <a:p>
            <a:r>
              <a:rPr lang="es-ES_tradnl" sz="2000" b="1" dirty="0" smtClean="0">
                <a:solidFill>
                  <a:schemeClr val="bg1"/>
                </a:solidFill>
                <a:latin typeface="Agency FB" pitchFamily="34" charset="0"/>
              </a:rPr>
              <a:t>Entre 30 a 40 Kg.</a:t>
            </a:r>
          </a:p>
          <a:p>
            <a:r>
              <a:rPr lang="es-ES_tradnl" sz="2000" b="1" dirty="0" smtClean="0">
                <a:solidFill>
                  <a:schemeClr val="bg1"/>
                </a:solidFill>
                <a:latin typeface="Agency FB" pitchFamily="34" charset="0"/>
              </a:rPr>
              <a:t>Origen :  Medio Oriente</a:t>
            </a:r>
          </a:p>
          <a:p>
            <a:endParaRPr lang="es-ES" sz="2000" b="1" dirty="0">
              <a:solidFill>
                <a:schemeClr val="bg1"/>
              </a:solidFill>
              <a:latin typeface="Agency FB" pitchFamily="34" charset="0"/>
            </a:endParaRPr>
          </a:p>
        </p:txBody>
      </p:sp>
      <p:sp>
        <p:nvSpPr>
          <p:cNvPr id="12" name="11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childTnLst>
                          </p:cTn>
                        </p:par>
                        <p:par>
                          <p:cTn id="8" fill="hold">
                            <p:stCondLst>
                              <p:cond delay="0"/>
                            </p:stCondLst>
                            <p:childTnLst>
                              <p:par>
                                <p:cTn id="9" presetID="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20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40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 Bernardo 55 A 90 KILOS  SUIZA.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857224" y="6858000"/>
            <a:ext cx="184731" cy="369332"/>
          </a:xfrm>
          <a:prstGeom prst="rect">
            <a:avLst/>
          </a:prstGeom>
        </p:spPr>
        <p:txBody>
          <a:bodyPr wrap="none">
            <a:spAutoFit/>
          </a:bodyPr>
          <a:lstStyle/>
          <a:p>
            <a:endParaRPr lang="es-ES" dirty="0"/>
          </a:p>
        </p:txBody>
      </p:sp>
      <p:sp>
        <p:nvSpPr>
          <p:cNvPr id="6" name="5 CuadroTexto"/>
          <p:cNvSpPr txBox="1"/>
          <p:nvPr/>
        </p:nvSpPr>
        <p:spPr>
          <a:xfrm>
            <a:off x="2643174" y="428604"/>
            <a:ext cx="4172937"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San   Bernardo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16195" y="0"/>
            <a:ext cx="9127805" cy="6858000"/>
          </a:xfrm>
          <a:prstGeom prst="rect">
            <a:avLst/>
          </a:prstGeom>
        </p:spPr>
      </p:pic>
      <p:sp>
        <p:nvSpPr>
          <p:cNvPr id="6" name="5 CuadroTexto"/>
          <p:cNvSpPr txBox="1"/>
          <p:nvPr/>
        </p:nvSpPr>
        <p:spPr>
          <a:xfrm>
            <a:off x="357158" y="5214950"/>
            <a:ext cx="3033203"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San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 Bernardo</a:t>
            </a: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714348" y="571480"/>
            <a:ext cx="4929222" cy="2246769"/>
          </a:xfrm>
          <a:prstGeom prst="rect">
            <a:avLst/>
          </a:prstGeom>
          <a:noFill/>
        </p:spPr>
        <p:txBody>
          <a:bodyPr wrap="square" rtlCol="0">
            <a:spAutoFit/>
          </a:bodyPr>
          <a:lstStyle/>
          <a:p>
            <a:r>
              <a:rPr lang="es-ES" sz="2000" b="1" dirty="0" smtClean="0">
                <a:solidFill>
                  <a:schemeClr val="bg1"/>
                </a:solidFill>
                <a:latin typeface="Agency FB" pitchFamily="34" charset="0"/>
              </a:rPr>
              <a:t>El San Bernardo es un perro de gran tamaño y fortaleza. Buen </a:t>
            </a:r>
            <a:r>
              <a:rPr lang="es-ES" sz="2000" b="1" dirty="0" err="1" smtClean="0">
                <a:solidFill>
                  <a:schemeClr val="bg1"/>
                </a:solidFill>
                <a:latin typeface="Agency FB" pitchFamily="34" charset="0"/>
              </a:rPr>
              <a:t>aprendíz</a:t>
            </a:r>
            <a:r>
              <a:rPr lang="es-ES" sz="2000" b="1" dirty="0" smtClean="0">
                <a:solidFill>
                  <a:schemeClr val="bg1"/>
                </a:solidFill>
                <a:latin typeface="Agency FB" pitchFamily="34" charset="0"/>
              </a:rPr>
              <a:t> gracias a su inteligencia superior. De cabeza maciza con hocico corto, stop marcado y bien definido. Belfos muy desarrollados y colgantes. Bien proporcionado. Ojos profundos y oscuros, cuello fuerte y característica papada. Cola colgante, ancha en la base y puntiaguda en el extremo.</a:t>
            </a:r>
            <a:endParaRPr lang="es-ES" sz="2000" b="1" dirty="0">
              <a:solidFill>
                <a:schemeClr val="bg1"/>
              </a:solidFill>
              <a:latin typeface="Agency FB" pitchFamily="34" charset="0"/>
            </a:endParaRPr>
          </a:p>
        </p:txBody>
      </p:sp>
      <p:sp>
        <p:nvSpPr>
          <p:cNvPr id="11" name="10 CuadroTexto"/>
          <p:cNvSpPr txBox="1"/>
          <p:nvPr/>
        </p:nvSpPr>
        <p:spPr>
          <a:xfrm>
            <a:off x="4071934" y="2857496"/>
            <a:ext cx="4429156" cy="2246769"/>
          </a:xfrm>
          <a:prstGeom prst="rect">
            <a:avLst/>
          </a:prstGeom>
          <a:noFill/>
        </p:spPr>
        <p:txBody>
          <a:bodyPr wrap="square" rtlCol="0">
            <a:spAutoFit/>
          </a:bodyPr>
          <a:lstStyle/>
          <a:p>
            <a:r>
              <a:rPr lang="es-ES" sz="2000" b="1" dirty="0" smtClean="0">
                <a:solidFill>
                  <a:schemeClr val="bg1"/>
                </a:solidFill>
                <a:latin typeface="Agency FB" pitchFamily="34" charset="0"/>
              </a:rPr>
              <a:t>Orejas de longitud media. Puede ser de abundante pelo largo, ondulado y grueso, o de pelo corto, muy apretado y liso. El pecho, las patas, la punta de la cola, el collar y la banda alrededor del hocico son siempre blancos. Con sombras negras en cara y orejas, posee manchas anaranjadas, caobas o rojas.</a:t>
            </a:r>
            <a:endParaRPr lang="es-ES" sz="2000" b="1" dirty="0">
              <a:solidFill>
                <a:schemeClr val="bg1"/>
              </a:solidFill>
              <a:latin typeface="Agency FB" pitchFamily="34" charset="0"/>
            </a:endParaRPr>
          </a:p>
        </p:txBody>
      </p:sp>
      <p:sp>
        <p:nvSpPr>
          <p:cNvPr id="12" name="11 CuadroTexto"/>
          <p:cNvSpPr txBox="1"/>
          <p:nvPr/>
        </p:nvSpPr>
        <p:spPr>
          <a:xfrm>
            <a:off x="5000628" y="5214950"/>
            <a:ext cx="2173993"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San Bernardo</a:t>
            </a:r>
          </a:p>
          <a:p>
            <a:r>
              <a:rPr lang="es-ES" sz="2000" b="1" dirty="0" smtClean="0">
                <a:solidFill>
                  <a:schemeClr val="bg1"/>
                </a:solidFill>
                <a:latin typeface="Agency FB" pitchFamily="34" charset="0"/>
              </a:rPr>
              <a:t>Entre 55 y 90 Kg</a:t>
            </a:r>
          </a:p>
          <a:p>
            <a:r>
              <a:rPr lang="es-ES_tradnl" sz="2000" b="1" dirty="0" smtClean="0">
                <a:solidFill>
                  <a:schemeClr val="bg1"/>
                </a:solidFill>
                <a:latin typeface="Agency FB" pitchFamily="34" charset="0"/>
              </a:rPr>
              <a:t>Origen : Suiza</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0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0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80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ar Pei  20 A 30 KILOS CHIN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786182" y="285728"/>
            <a:ext cx="2831224" cy="144655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SHAR  PEI</a:t>
            </a:r>
          </a:p>
          <a:p>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714348" y="5715016"/>
            <a:ext cx="2831224" cy="144655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SHAR  PEI</a:t>
            </a:r>
          </a:p>
          <a:p>
            <a:endPar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p:txBody>
      </p:sp>
      <p:sp>
        <p:nvSpPr>
          <p:cNvPr id="10" name="9 CuadroTexto"/>
          <p:cNvSpPr txBox="1"/>
          <p:nvPr/>
        </p:nvSpPr>
        <p:spPr>
          <a:xfrm>
            <a:off x="642910" y="928670"/>
            <a:ext cx="4500594" cy="1323439"/>
          </a:xfrm>
          <a:prstGeom prst="rect">
            <a:avLst/>
          </a:prstGeom>
          <a:noFill/>
        </p:spPr>
        <p:txBody>
          <a:bodyPr wrap="square" rtlCol="0">
            <a:spAutoFit/>
          </a:bodyPr>
          <a:lstStyle/>
          <a:p>
            <a:r>
              <a:rPr lang="es-ES" sz="2000" b="1" dirty="0" smtClean="0">
                <a:solidFill>
                  <a:schemeClr val="bg1"/>
                </a:solidFill>
                <a:latin typeface="Agency FB" pitchFamily="34" charset="0"/>
              </a:rPr>
              <a:t>Esta raza china ha existido por cientos de años en las provincias que rodean el Mar de China Meridional. La ciudad de </a:t>
            </a:r>
            <a:r>
              <a:rPr lang="es-ES" sz="2000" b="1" dirty="0" err="1" smtClean="0">
                <a:solidFill>
                  <a:schemeClr val="bg1"/>
                </a:solidFill>
                <a:latin typeface="Agency FB" pitchFamily="34" charset="0"/>
              </a:rPr>
              <a:t>Dialak</a:t>
            </a:r>
            <a:r>
              <a:rPr lang="es-ES" sz="2000" b="1" dirty="0" smtClean="0">
                <a:solidFill>
                  <a:schemeClr val="bg1"/>
                </a:solidFill>
                <a:latin typeface="Agency FB" pitchFamily="34" charset="0"/>
              </a:rPr>
              <a:t>, en la provincia de </a:t>
            </a:r>
            <a:r>
              <a:rPr lang="es-ES" sz="2000" b="1" dirty="0" err="1" smtClean="0">
                <a:solidFill>
                  <a:schemeClr val="bg1"/>
                </a:solidFill>
                <a:latin typeface="Agency FB" pitchFamily="34" charset="0"/>
              </a:rPr>
              <a:t>Kwun</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Tung</a:t>
            </a:r>
            <a:r>
              <a:rPr lang="es-ES" sz="2000" b="1" dirty="0" smtClean="0">
                <a:solidFill>
                  <a:schemeClr val="bg1"/>
                </a:solidFill>
                <a:latin typeface="Agency FB" pitchFamily="34" charset="0"/>
              </a:rPr>
              <a:t>, es probablemente su lugar de origen.</a:t>
            </a:r>
            <a:endParaRPr lang="es-ES" sz="2000" b="1" dirty="0">
              <a:solidFill>
                <a:schemeClr val="bg1"/>
              </a:solidFill>
              <a:latin typeface="Agency FB" pitchFamily="34" charset="0"/>
            </a:endParaRPr>
          </a:p>
        </p:txBody>
      </p:sp>
      <p:sp>
        <p:nvSpPr>
          <p:cNvPr id="11" name="10 CuadroTexto"/>
          <p:cNvSpPr txBox="1"/>
          <p:nvPr/>
        </p:nvSpPr>
        <p:spPr>
          <a:xfrm>
            <a:off x="3786182" y="2928934"/>
            <a:ext cx="4357718" cy="1938992"/>
          </a:xfrm>
          <a:prstGeom prst="rect">
            <a:avLst/>
          </a:prstGeom>
          <a:noFill/>
        </p:spPr>
        <p:txBody>
          <a:bodyPr wrap="square" rtlCol="0">
            <a:spAutoFit/>
          </a:bodyPr>
          <a:lstStyle/>
          <a:p>
            <a:r>
              <a:rPr lang="es-ES" sz="2000" b="1" dirty="0" smtClean="0">
                <a:solidFill>
                  <a:schemeClr val="bg1"/>
                </a:solidFill>
                <a:latin typeface="Agency FB" pitchFamily="34" charset="0"/>
              </a:rPr>
              <a:t>Este es un perro de tamaño mediano, activo, compacto, cuadrado, de lomo corto. Las arrugas del cráneo y de la cruz, sus orejas pequeñas y su hocico de hipopótamo le imparten una apariencia única. Los machos son más robustos que las hembras.</a:t>
            </a:r>
            <a:endParaRPr lang="es-ES" sz="2000" b="1" dirty="0">
              <a:solidFill>
                <a:schemeClr val="bg1"/>
              </a:solidFill>
              <a:latin typeface="Agency FB" pitchFamily="34" charset="0"/>
            </a:endParaRPr>
          </a:p>
        </p:txBody>
      </p:sp>
      <p:sp>
        <p:nvSpPr>
          <p:cNvPr id="12" name="11 CuadroTexto"/>
          <p:cNvSpPr txBox="1"/>
          <p:nvPr/>
        </p:nvSpPr>
        <p:spPr>
          <a:xfrm>
            <a:off x="5429256" y="5429264"/>
            <a:ext cx="1709122"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Shar</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Pei</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18 y 29 Kg</a:t>
            </a:r>
          </a:p>
          <a:p>
            <a:r>
              <a:rPr lang="es-ES_tradnl" sz="2000" b="1" dirty="0" smtClean="0">
                <a:solidFill>
                  <a:schemeClr val="bg1"/>
                </a:solidFill>
                <a:latin typeface="Agency FB" pitchFamily="34" charset="0"/>
              </a:rPr>
              <a:t>Origen  : China</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32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52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72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am_680532_6085500_557815.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7715272" y="5500702"/>
            <a:ext cx="1015021" cy="261610"/>
          </a:xfrm>
          <a:prstGeom prst="rect">
            <a:avLst/>
          </a:prstGeom>
          <a:noFill/>
        </p:spPr>
        <p:txBody>
          <a:bodyPr wrap="none" rtlCol="0">
            <a:spAutoFit/>
          </a:bodyPr>
          <a:lstStyle/>
          <a:p>
            <a:r>
              <a:rPr lang="es-ES_tradnl" sz="1100" dirty="0" smtClean="0">
                <a:solidFill>
                  <a:schemeClr val="accent1">
                    <a:lumMod val="75000"/>
                  </a:schemeClr>
                </a:solidFill>
                <a:latin typeface="Pristina" pitchFamily="66" charset="0"/>
              </a:rPr>
              <a:t>Diseño </a:t>
            </a:r>
            <a:r>
              <a:rPr lang="es-ES_tradnl" sz="1100" dirty="0" err="1" smtClean="0">
                <a:solidFill>
                  <a:schemeClr val="accent1">
                    <a:lumMod val="75000"/>
                  </a:schemeClr>
                </a:solidFill>
                <a:latin typeface="Pristina" pitchFamily="66" charset="0"/>
              </a:rPr>
              <a:t>pps</a:t>
            </a:r>
            <a:r>
              <a:rPr lang="es-ES_tradnl" sz="1100" dirty="0" smtClean="0">
                <a:solidFill>
                  <a:schemeClr val="accent1">
                    <a:lumMod val="75000"/>
                  </a:schemeClr>
                </a:solidFill>
                <a:latin typeface="Pristina" pitchFamily="66" charset="0"/>
              </a:rPr>
              <a:t> Raquel</a:t>
            </a:r>
            <a:endParaRPr lang="es-ES" sz="1100" dirty="0">
              <a:solidFill>
                <a:schemeClr val="accent1">
                  <a:lumMod val="75000"/>
                </a:schemeClr>
              </a:solidFill>
              <a:latin typeface="Pristina" pitchFamily="66" charset="0"/>
            </a:endParaRPr>
          </a:p>
        </p:txBody>
      </p:sp>
      <p:sp>
        <p:nvSpPr>
          <p:cNvPr id="8" name="7 CuadroTexto"/>
          <p:cNvSpPr txBox="1"/>
          <p:nvPr/>
        </p:nvSpPr>
        <p:spPr>
          <a:xfrm>
            <a:off x="571472" y="857232"/>
            <a:ext cx="2696572" cy="193899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rPr>
              <a:t>TERRIER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rPr>
              <a:t>TIBETANO</a:t>
            </a:r>
          </a:p>
          <a:p>
            <a:pPr algn="ct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endParaRPr>
          </a:p>
        </p:txBody>
      </p:sp>
      <p:sp>
        <p:nvSpPr>
          <p:cNvPr id="9" name="8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ppt_x"/>
                                          </p:val>
                                        </p:tav>
                                        <p:tav tm="100000">
                                          <p:val>
                                            <p:strVal val="#ppt_x"/>
                                          </p:val>
                                        </p:tav>
                                      </p:tavLst>
                                    </p:anim>
                                    <p:anim calcmode="lin" valueType="num">
                                      <p:cBhvr additive="base">
                                        <p:cTn id="12" dur="2000" fill="hold"/>
                                        <p:tgtEl>
                                          <p:spTgt spid="8"/>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571472" y="4919008"/>
            <a:ext cx="2696572" cy="193899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rPr>
              <a:t>TERRIER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rPr>
              <a:t>TIBETANO</a:t>
            </a:r>
          </a:p>
          <a:p>
            <a:pPr algn="ct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cs typeface="Segoe UI" pitchFamily="34" charset="0"/>
            </a:endParaRPr>
          </a:p>
        </p:txBody>
      </p:sp>
      <p:sp>
        <p:nvSpPr>
          <p:cNvPr id="10" name="9 CuadroTexto"/>
          <p:cNvSpPr txBox="1"/>
          <p:nvPr/>
        </p:nvSpPr>
        <p:spPr>
          <a:xfrm>
            <a:off x="714348" y="571480"/>
            <a:ext cx="5072098" cy="1938992"/>
          </a:xfrm>
          <a:prstGeom prst="rect">
            <a:avLst/>
          </a:prstGeom>
          <a:noFill/>
        </p:spPr>
        <p:txBody>
          <a:bodyPr wrap="square" rtlCol="0">
            <a:spAutoFit/>
          </a:bodyPr>
          <a:lstStyle/>
          <a:p>
            <a:r>
              <a:rPr lang="es-ES" sz="2000" b="1" dirty="0" smtClean="0">
                <a:solidFill>
                  <a:schemeClr val="bg1"/>
                </a:solidFill>
                <a:latin typeface="Agency FB" pitchFamily="34" charset="0"/>
              </a:rPr>
              <a:t>Son bastante sensitivos, tanto que pueden reaccionar al modo de pensar de los dueños, inteligentes, vivaces y muy inteligentes hacen de esta raza una excelente compañía ya que le gusta pasar ratos largos con sus humanos y no les gusta que los dejen por largos períodos de tiempo a solas. </a:t>
            </a:r>
            <a:endParaRPr lang="es-ES" sz="2000" b="1" dirty="0">
              <a:solidFill>
                <a:schemeClr val="bg1"/>
              </a:solidFill>
              <a:latin typeface="Agency FB" pitchFamily="34" charset="0"/>
            </a:endParaRPr>
          </a:p>
        </p:txBody>
      </p:sp>
      <p:sp>
        <p:nvSpPr>
          <p:cNvPr id="11" name="10 CuadroTexto"/>
          <p:cNvSpPr txBox="1"/>
          <p:nvPr/>
        </p:nvSpPr>
        <p:spPr>
          <a:xfrm>
            <a:off x="3786182" y="3000372"/>
            <a:ext cx="4429156" cy="2554545"/>
          </a:xfrm>
          <a:prstGeom prst="rect">
            <a:avLst/>
          </a:prstGeom>
          <a:noFill/>
        </p:spPr>
        <p:txBody>
          <a:bodyPr wrap="square" rtlCol="0">
            <a:spAutoFit/>
          </a:bodyPr>
          <a:lstStyle/>
          <a:p>
            <a:r>
              <a:rPr lang="es-ES" sz="2000" b="1" dirty="0" smtClean="0">
                <a:solidFill>
                  <a:schemeClr val="bg1"/>
                </a:solidFill>
                <a:latin typeface="Agency FB" pitchFamily="34" charset="0"/>
              </a:rPr>
              <a:t>Pueden ser cautelosos con extraños pero nunca serán agresivos, caso contrario son con los niños a los cuales adora siempre y cuando se porten bien y no lo molesten. Suelen llevarse bien con las otras mascotas en el hogar, sin embargo, con los gatos pueden pensarlo dos veces para llevarse bien. </a:t>
            </a:r>
          </a:p>
          <a:p>
            <a:endParaRPr lang="es-ES" sz="2000" b="1" dirty="0">
              <a:solidFill>
                <a:schemeClr val="bg1"/>
              </a:solidFill>
              <a:latin typeface="Agency FB" pitchFamily="34" charset="0"/>
            </a:endParaRPr>
          </a:p>
        </p:txBody>
      </p:sp>
      <p:sp>
        <p:nvSpPr>
          <p:cNvPr id="12" name="11 CuadroTexto"/>
          <p:cNvSpPr txBox="1"/>
          <p:nvPr/>
        </p:nvSpPr>
        <p:spPr>
          <a:xfrm>
            <a:off x="5715008" y="5357826"/>
            <a:ext cx="2401619"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Tibetano</a:t>
            </a:r>
          </a:p>
          <a:p>
            <a:r>
              <a:rPr lang="es-ES" sz="2000" b="1" dirty="0" smtClean="0">
                <a:solidFill>
                  <a:schemeClr val="bg1"/>
                </a:solidFill>
                <a:latin typeface="Agency FB" pitchFamily="34" charset="0"/>
              </a:rPr>
              <a:t>Entre 8 y 14 Kg</a:t>
            </a:r>
          </a:p>
          <a:p>
            <a:r>
              <a:rPr lang="es-ES_tradnl" sz="2000" b="1" dirty="0" smtClean="0">
                <a:solidFill>
                  <a:schemeClr val="bg1"/>
                </a:solidFill>
                <a:latin typeface="Agency FB" pitchFamily="34" charset="0"/>
              </a:rPr>
              <a:t>Origen : China</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8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8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88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y-fox-terrier  1.5 A 3 KILOS  eeuu.jpg"/>
          <p:cNvPicPr>
            <a:picLocks noChangeAspect="1"/>
          </p:cNvPicPr>
          <p:nvPr/>
        </p:nvPicPr>
        <p:blipFill>
          <a:blip r:embed="rId2"/>
          <a:stretch>
            <a:fillRect/>
          </a:stretch>
        </p:blipFill>
        <p:spPr>
          <a:xfrm>
            <a:off x="-1" y="0"/>
            <a:ext cx="9120249" cy="6858000"/>
          </a:xfrm>
          <a:prstGeom prst="rect">
            <a:avLst/>
          </a:prstGeom>
        </p:spPr>
      </p:pic>
      <p:sp>
        <p:nvSpPr>
          <p:cNvPr id="6" name="5 CuadroTexto"/>
          <p:cNvSpPr txBox="1"/>
          <p:nvPr/>
        </p:nvSpPr>
        <p:spPr>
          <a:xfrm>
            <a:off x="571472" y="428604"/>
            <a:ext cx="4892686" cy="98488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FOX  TERRIER  TOY</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0" y="5257562"/>
            <a:ext cx="3836307" cy="160043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FOX  TERRIER  </a:t>
            </a:r>
          </a:p>
          <a:p>
            <a:pPr algn="ct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TOY</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1000100" y="642918"/>
            <a:ext cx="4786345" cy="1938992"/>
          </a:xfrm>
          <a:prstGeom prst="rect">
            <a:avLst/>
          </a:prstGeom>
          <a:noFill/>
        </p:spPr>
        <p:txBody>
          <a:bodyPr wrap="square" rtlCol="0">
            <a:spAutoFit/>
          </a:bodyPr>
          <a:lstStyle/>
          <a:p>
            <a:r>
              <a:rPr lang="es-ES" sz="2000" b="1" dirty="0" smtClean="0">
                <a:solidFill>
                  <a:schemeClr val="bg1"/>
                </a:solidFill>
                <a:latin typeface="Agency FB" pitchFamily="34" charset="0"/>
              </a:rPr>
              <a:t>Esta raza se creó en los Estados Unidos, al hacer un cruce de los más pequeños Fox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de Pelos Liso que encontraron, con los Chihuahua y el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Toy</a:t>
            </a:r>
            <a:r>
              <a:rPr lang="es-ES" sz="2000" b="1" dirty="0" smtClean="0">
                <a:solidFill>
                  <a:schemeClr val="bg1"/>
                </a:solidFill>
                <a:latin typeface="Agency FB" pitchFamily="34" charset="0"/>
              </a:rPr>
              <a:t>. Estos perros fueron fieles compañeros de los payasos en sus espectáculos circenses, dada su agilidad e inteligencia.</a:t>
            </a:r>
            <a:endParaRPr lang="es-ES" sz="2000" b="1" dirty="0">
              <a:solidFill>
                <a:schemeClr val="bg1"/>
              </a:solidFill>
              <a:latin typeface="Agency FB" pitchFamily="34" charset="0"/>
            </a:endParaRPr>
          </a:p>
        </p:txBody>
      </p:sp>
      <p:sp>
        <p:nvSpPr>
          <p:cNvPr id="11" name="10 CuadroTexto"/>
          <p:cNvSpPr txBox="1"/>
          <p:nvPr/>
        </p:nvSpPr>
        <p:spPr>
          <a:xfrm>
            <a:off x="3857620" y="3000372"/>
            <a:ext cx="4714908" cy="1938992"/>
          </a:xfrm>
          <a:prstGeom prst="rect">
            <a:avLst/>
          </a:prstGeom>
          <a:noFill/>
        </p:spPr>
        <p:txBody>
          <a:bodyPr wrap="square" rtlCol="0">
            <a:spAutoFit/>
          </a:bodyPr>
          <a:lstStyle/>
          <a:p>
            <a:r>
              <a:rPr lang="es-ES" sz="2000" b="1" dirty="0" smtClean="0">
                <a:solidFill>
                  <a:schemeClr val="bg1"/>
                </a:solidFill>
                <a:latin typeface="Agency FB" pitchFamily="34" charset="0"/>
              </a:rPr>
              <a:t>No debemos olvidar que lleva sangre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a:t>
            </a:r>
          </a:p>
          <a:p>
            <a:r>
              <a:rPr lang="es-ES" sz="2000" b="1" dirty="0" smtClean="0">
                <a:solidFill>
                  <a:schemeClr val="bg1"/>
                </a:solidFill>
                <a:latin typeface="Agency FB" pitchFamily="34" charset="0"/>
              </a:rPr>
              <a:t> por lo que le encanta salir al campo y corretear persiguiendo a pequeños roedores.</a:t>
            </a:r>
            <a:br>
              <a:rPr lang="es-ES" sz="2000" b="1" dirty="0" smtClean="0">
                <a:solidFill>
                  <a:schemeClr val="bg1"/>
                </a:solidFill>
                <a:latin typeface="Agency FB" pitchFamily="34" charset="0"/>
              </a:rPr>
            </a:br>
            <a:r>
              <a:rPr lang="es-ES" sz="2000" b="1" dirty="0" smtClean="0">
                <a:solidFill>
                  <a:schemeClr val="bg1"/>
                </a:solidFill>
                <a:latin typeface="Agency FB" pitchFamily="34" charset="0"/>
              </a:rPr>
              <a:t>Es un perrito afectuoso y avispado al que le resultará fácil obedecerte, ya que aprenden rápidamente.</a:t>
            </a:r>
            <a:endParaRPr lang="es-ES" sz="2000" b="1" dirty="0">
              <a:solidFill>
                <a:schemeClr val="bg1"/>
              </a:solidFill>
              <a:latin typeface="Agency FB" pitchFamily="34" charset="0"/>
            </a:endParaRPr>
          </a:p>
        </p:txBody>
      </p:sp>
      <p:sp>
        <p:nvSpPr>
          <p:cNvPr id="12" name="11 CuadroTexto"/>
          <p:cNvSpPr txBox="1"/>
          <p:nvPr/>
        </p:nvSpPr>
        <p:spPr>
          <a:xfrm>
            <a:off x="5429256" y="5214950"/>
            <a:ext cx="2318263"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Fox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a:t>
            </a:r>
            <a:r>
              <a:rPr lang="es-ES" sz="2000" b="1" dirty="0" err="1" smtClean="0">
                <a:solidFill>
                  <a:schemeClr val="bg1"/>
                </a:solidFill>
                <a:latin typeface="Agency FB" pitchFamily="34" charset="0"/>
              </a:rPr>
              <a:t>Toy</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1.5 y 3 Kg</a:t>
            </a:r>
          </a:p>
          <a:p>
            <a:r>
              <a:rPr lang="es-ES_tradnl" sz="2000" b="1" dirty="0" smtClean="0">
                <a:solidFill>
                  <a:schemeClr val="bg1"/>
                </a:solidFill>
                <a:latin typeface="Agency FB" pitchFamily="34" charset="0"/>
              </a:rPr>
              <a:t>Origen :  USA</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9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44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64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84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orkshire- 2 A 3.5 KILOS  REINO UNIDO.jpe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642910" y="357166"/>
            <a:ext cx="2928958" cy="147732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YORKSHIRE    TERRIER</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7" name="6 Marcador de contenido"/>
          <p:cNvSpPr>
            <a:spLocks noGrp="1"/>
          </p:cNvSpPr>
          <p:nvPr>
            <p:ph idx="1"/>
          </p:nvPr>
        </p:nvSpPr>
        <p:spPr>
          <a:xfrm>
            <a:off x="0" y="0"/>
            <a:ext cx="9144000" cy="6858000"/>
          </a:xfrm>
        </p:spPr>
        <p:txBody>
          <a:bodyPr/>
          <a:lstStyle/>
          <a:p>
            <a:endParaRPr lang="es-ES" dirty="0"/>
          </a:p>
        </p:txBody>
      </p:sp>
      <p:sp>
        <p:nvSpPr>
          <p:cNvPr id="8" name="7 Rectángulo"/>
          <p:cNvSpPr/>
          <p:nvPr/>
        </p:nvSpPr>
        <p:spPr>
          <a:xfrm>
            <a:off x="0" y="0"/>
            <a:ext cx="9144000" cy="6858000"/>
          </a:xfrm>
          <a:prstGeom prst="rect">
            <a:avLst/>
          </a:prstGeom>
          <a:solidFill>
            <a:srgbClr val="CBAD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86347b4.png"/>
          <p:cNvPicPr>
            <a:picLocks noChangeAspect="1"/>
          </p:cNvPicPr>
          <p:nvPr/>
        </p:nvPicPr>
        <p:blipFill>
          <a:blip r:embed="rId2">
            <a:lum contrast="20000"/>
          </a:blip>
          <a:stretch>
            <a:fillRect/>
          </a:stretch>
        </p:blipFill>
        <p:spPr>
          <a:xfrm>
            <a:off x="0" y="0"/>
            <a:ext cx="9127805" cy="6858000"/>
          </a:xfrm>
          <a:prstGeom prst="rect">
            <a:avLst/>
          </a:prstGeom>
        </p:spPr>
      </p:pic>
      <p:sp>
        <p:nvSpPr>
          <p:cNvPr id="6" name="5 CuadroTexto"/>
          <p:cNvSpPr txBox="1"/>
          <p:nvPr/>
        </p:nvSpPr>
        <p:spPr>
          <a:xfrm>
            <a:off x="428596" y="5380672"/>
            <a:ext cx="2928958" cy="147732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rPr>
              <a:t>YORKSHIRE    TERRIER</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Showcard Gothic" pitchFamily="82" charset="0"/>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CuadroTexto"/>
          <p:cNvSpPr txBox="1"/>
          <p:nvPr/>
        </p:nvSpPr>
        <p:spPr>
          <a:xfrm>
            <a:off x="642910" y="1142984"/>
            <a:ext cx="5214974" cy="1631216"/>
          </a:xfrm>
          <a:prstGeom prst="rect">
            <a:avLst/>
          </a:prstGeom>
          <a:noFill/>
        </p:spPr>
        <p:txBody>
          <a:bodyPr wrap="square" rtlCol="0">
            <a:spAutoFit/>
          </a:bodyPr>
          <a:lstStyle/>
          <a:p>
            <a:r>
              <a:rPr lang="es-ES" sz="2000" b="1" dirty="0" smtClean="0">
                <a:solidFill>
                  <a:schemeClr val="bg1"/>
                </a:solidFill>
                <a:latin typeface="Agency FB" pitchFamily="34" charset="0"/>
              </a:rPr>
              <a:t>El Yorkshire </a:t>
            </a:r>
            <a:r>
              <a:rPr lang="es-ES" sz="2000" b="1" dirty="0" err="1" smtClean="0">
                <a:solidFill>
                  <a:schemeClr val="bg1"/>
                </a:solidFill>
                <a:latin typeface="Agency FB" pitchFamily="34" charset="0"/>
              </a:rPr>
              <a:t>Terrier</a:t>
            </a:r>
            <a:r>
              <a:rPr lang="es-ES" sz="2000" b="1" dirty="0" smtClean="0">
                <a:solidFill>
                  <a:schemeClr val="bg1"/>
                </a:solidFill>
                <a:latin typeface="Agency FB" pitchFamily="34" charset="0"/>
              </a:rPr>
              <a:t> es una de las mejores razas para la familia. Compañero muy fiel y cariñoso, es un perro activo y que se adapta perfectamente a un piso o a un entorno de campo. Aunque su tamaño es pequeño, su carácter es propio de un perro valiente.</a:t>
            </a:r>
          </a:p>
        </p:txBody>
      </p:sp>
      <p:sp>
        <p:nvSpPr>
          <p:cNvPr id="11" name="10 CuadroTexto"/>
          <p:cNvSpPr txBox="1"/>
          <p:nvPr/>
        </p:nvSpPr>
        <p:spPr>
          <a:xfrm>
            <a:off x="3786182" y="3071810"/>
            <a:ext cx="4500594" cy="1938992"/>
          </a:xfrm>
          <a:prstGeom prst="rect">
            <a:avLst/>
          </a:prstGeom>
          <a:noFill/>
        </p:spPr>
        <p:txBody>
          <a:bodyPr wrap="square" rtlCol="0">
            <a:spAutoFit/>
          </a:bodyPr>
          <a:lstStyle/>
          <a:p>
            <a:r>
              <a:rPr lang="es-ES" sz="2000" b="1" dirty="0" smtClean="0">
                <a:solidFill>
                  <a:schemeClr val="bg1"/>
                </a:solidFill>
                <a:latin typeface="Agency FB" pitchFamily="34" charset="0"/>
              </a:rPr>
              <a:t>Fácil de educar, aunque a veces remolón a la hora del peinado. Es un perro muy limpio y apenas suelta pelo. Su tamaño no va en relación a su inteligencia, puesto que es un perro muy astuto y hábil.</a:t>
            </a:r>
          </a:p>
          <a:p>
            <a:endParaRPr lang="es-ES" sz="2000" dirty="0"/>
          </a:p>
        </p:txBody>
      </p:sp>
      <p:sp>
        <p:nvSpPr>
          <p:cNvPr id="12" name="11 CuadroTexto"/>
          <p:cNvSpPr txBox="1"/>
          <p:nvPr/>
        </p:nvSpPr>
        <p:spPr>
          <a:xfrm>
            <a:off x="5429256" y="4929198"/>
            <a:ext cx="2497800" cy="1015663"/>
          </a:xfrm>
          <a:prstGeom prst="rect">
            <a:avLst/>
          </a:prstGeom>
          <a:noFill/>
        </p:spPr>
        <p:txBody>
          <a:bodyPr wrap="none" rtlCol="0">
            <a:spAutoFit/>
          </a:bodyPr>
          <a:lstStyle/>
          <a:p>
            <a:r>
              <a:rPr lang="es-ES" sz="2000" b="1" dirty="0" smtClean="0">
                <a:solidFill>
                  <a:schemeClr val="bg1"/>
                </a:solidFill>
                <a:latin typeface="Agency FB" pitchFamily="34" charset="0"/>
              </a:rPr>
              <a:t>Peso del Yorkshire </a:t>
            </a:r>
            <a:r>
              <a:rPr lang="es-ES" sz="2000" b="1" dirty="0" err="1" smtClean="0">
                <a:solidFill>
                  <a:schemeClr val="bg1"/>
                </a:solidFill>
                <a:latin typeface="Agency FB" pitchFamily="34" charset="0"/>
              </a:rPr>
              <a:t>terrier</a:t>
            </a:r>
            <a:endParaRPr lang="es-ES" sz="2000" b="1" dirty="0" smtClean="0">
              <a:solidFill>
                <a:schemeClr val="bg1"/>
              </a:solidFill>
              <a:latin typeface="Agency FB" pitchFamily="34" charset="0"/>
            </a:endParaRPr>
          </a:p>
          <a:p>
            <a:r>
              <a:rPr lang="es-ES" sz="2000" b="1" dirty="0" smtClean="0">
                <a:solidFill>
                  <a:schemeClr val="bg1"/>
                </a:solidFill>
                <a:latin typeface="Agency FB" pitchFamily="34" charset="0"/>
              </a:rPr>
              <a:t>Entre 2 y 3.2 Kg</a:t>
            </a:r>
          </a:p>
          <a:p>
            <a:r>
              <a:rPr lang="es-ES_tradnl" sz="2000" b="1" dirty="0" smtClean="0">
                <a:solidFill>
                  <a:schemeClr val="bg1"/>
                </a:solidFill>
                <a:latin typeface="Agency FB" pitchFamily="34" charset="0"/>
              </a:rPr>
              <a:t>Origen : Reino Unido</a:t>
            </a:r>
            <a:endParaRPr lang="es-ES" sz="2000" b="1" dirty="0">
              <a:solidFill>
                <a:schemeClr val="bg1"/>
              </a:solidFill>
              <a:latin typeface="Agency FB" pitchFamily="34" charset="0"/>
            </a:endParaRPr>
          </a:p>
        </p:txBody>
      </p:sp>
      <p:sp>
        <p:nvSpPr>
          <p:cNvPr id="13" name="12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childTnLst>
                          </p:cTn>
                        </p:par>
                        <p:par>
                          <p:cTn id="8" fill="hold">
                            <p:stCondLst>
                              <p:cond delay="0"/>
                            </p:stCondLst>
                            <p:childTnLst>
                              <p:par>
                                <p:cTn id="9" presetID="2" presetClass="entr" presetSubtype="1" fill="hold" grpId="0" nodeType="after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par>
                                <p:cTn id="13" presetID="16" presetClass="path" presetSubtype="0" accel="50000" decel="50000" fill="hold" grpId="1" nodeType="withEffect">
                                  <p:stCondLst>
                                    <p:cond delay="0"/>
                                  </p:stCondLst>
                                  <p:iterate type="lt">
                                    <p:tmPct val="10000"/>
                                  </p:iterate>
                                  <p:childTnLst>
                                    <p:animMotion origin="layout" path="M 0 0  L 0.091 -0.04533  L 0.125 -0.16667  L 0.158 -0.04533  L 0.249 0  L 0.158 0.04533  L 0.125 0.16667  L 0.091 0.04533  L 0 0  Z" pathEditMode="relative" ptsTypes="">
                                      <p:cBhvr>
                                        <p:cTn id="14" dur="2000" fill="hold"/>
                                        <p:tgtEl>
                                          <p:spTgt spid="6"/>
                                        </p:tgtEl>
                                        <p:attrNameLst>
                                          <p:attrName>ppt_x</p:attrName>
                                          <p:attrName>ppt_y</p:attrName>
                                        </p:attrNameLst>
                                      </p:cBhvr>
                                    </p:animMotion>
                                  </p:childTnLst>
                                </p:cTn>
                              </p:par>
                            </p:childTnLst>
                          </p:cTn>
                        </p:par>
                        <p:par>
                          <p:cTn id="15" fill="hold">
                            <p:stCondLst>
                              <p:cond delay="5000"/>
                            </p:stCondLst>
                            <p:childTnLst>
                              <p:par>
                                <p:cTn id="16" presetID="17" presetClass="entr" presetSubtype="1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7000"/>
                            </p:stCondLst>
                            <p:childTnLst>
                              <p:par>
                                <p:cTn id="21" presetID="17"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000" fill="hold"/>
                                        <p:tgtEl>
                                          <p:spTgt spid="11"/>
                                        </p:tgtEl>
                                        <p:attrNameLst>
                                          <p:attrName>ppt_w</p:attrName>
                                        </p:attrNameLst>
                                      </p:cBhvr>
                                      <p:tavLst>
                                        <p:tav tm="0">
                                          <p:val>
                                            <p:fltVal val="0"/>
                                          </p:val>
                                        </p:tav>
                                        <p:tav tm="100000">
                                          <p:val>
                                            <p:strVal val="#ppt_w"/>
                                          </p:val>
                                        </p:tav>
                                      </p:tavLst>
                                    </p:anim>
                                    <p:anim calcmode="lin" valueType="num">
                                      <p:cBhvr>
                                        <p:cTn id="24" dur="2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9000"/>
                            </p:stCondLst>
                            <p:childTnLst>
                              <p:par>
                                <p:cTn id="26" presetID="17"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p:bldP spid="11" grpId="0"/>
      <p:bldP spid="12" grpId="0"/>
      <p:bldP spid="13"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2050" name="Picture 2" descr="http://aksnama.persiangig.com/image/tabiat/nature_0001.jpg"/>
          <p:cNvPicPr>
            <a:picLocks noChangeAspect="1" noChangeArrowheads="1"/>
          </p:cNvPicPr>
          <p:nvPr/>
        </p:nvPicPr>
        <p:blipFill>
          <a:blip r:embed="rId2"/>
          <a:srcRect/>
          <a:stretch>
            <a:fillRect/>
          </a:stretch>
        </p:blipFill>
        <p:spPr bwMode="auto">
          <a:xfrm>
            <a:off x="0" y="0"/>
            <a:ext cx="9144000" cy="6863618"/>
          </a:xfrm>
          <a:prstGeom prst="rect">
            <a:avLst/>
          </a:prstGeom>
          <a:noFill/>
        </p:spPr>
      </p:pic>
      <p:pic>
        <p:nvPicPr>
          <p:cNvPr id="6" name="5 Imagen" descr="Chiens.png"/>
          <p:cNvPicPr>
            <a:picLocks noChangeAspect="1"/>
          </p:cNvPicPr>
          <p:nvPr/>
        </p:nvPicPr>
        <p:blipFill>
          <a:blip r:embed="rId3"/>
          <a:srcRect r="11718"/>
          <a:stretch>
            <a:fillRect/>
          </a:stretch>
        </p:blipFill>
        <p:spPr>
          <a:xfrm>
            <a:off x="1428728" y="0"/>
            <a:ext cx="7715272" cy="5612882"/>
          </a:xfrm>
          <a:prstGeom prst="rect">
            <a:avLst/>
          </a:prstGeom>
        </p:spPr>
      </p:pic>
      <p:pic>
        <p:nvPicPr>
          <p:cNvPr id="7" name="6 Imagen" descr="t6snaz0t.gif"/>
          <p:cNvPicPr>
            <a:picLocks noChangeAspect="1"/>
          </p:cNvPicPr>
          <p:nvPr/>
        </p:nvPicPr>
        <p:blipFill>
          <a:blip r:embed="rId4"/>
          <a:stretch>
            <a:fillRect/>
          </a:stretch>
        </p:blipFill>
        <p:spPr>
          <a:xfrm>
            <a:off x="0" y="2857496"/>
            <a:ext cx="3452453" cy="3786190"/>
          </a:xfrm>
          <a:prstGeom prst="rect">
            <a:avLst/>
          </a:prstGeom>
        </p:spPr>
      </p:pic>
      <p:pic>
        <p:nvPicPr>
          <p:cNvPr id="2052" name="Picture 4" descr="Rendered Image"/>
          <p:cNvPicPr>
            <a:picLocks noChangeAspect="1" noChangeArrowheads="1"/>
          </p:cNvPicPr>
          <p:nvPr/>
        </p:nvPicPr>
        <p:blipFill>
          <a:blip r:embed="rId5">
            <a:lum contrast="40000"/>
          </a:blip>
          <a:srcRect/>
          <a:stretch>
            <a:fillRect/>
          </a:stretch>
        </p:blipFill>
        <p:spPr bwMode="auto">
          <a:xfrm rot="20246577">
            <a:off x="4067532" y="4834670"/>
            <a:ext cx="2622797" cy="1682769"/>
          </a:xfrm>
          <a:prstGeom prst="rect">
            <a:avLst/>
          </a:prstGeom>
          <a:noFill/>
        </p:spPr>
      </p:pic>
      <p:sp>
        <p:nvSpPr>
          <p:cNvPr id="8" name="7 Rectángulo"/>
          <p:cNvSpPr/>
          <p:nvPr/>
        </p:nvSpPr>
        <p:spPr>
          <a:xfrm>
            <a:off x="0" y="0"/>
            <a:ext cx="9144000" cy="6858000"/>
          </a:xfrm>
          <a:prstGeom prst="rect">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0" fill="hold"/>
                                        <p:tgtEl>
                                          <p:spTgt spid="7"/>
                                        </p:tgtEl>
                                        <p:attrNameLst>
                                          <p:attrName>ppt_x</p:attrName>
                                        </p:attrNameLst>
                                      </p:cBhvr>
                                      <p:tavLst>
                                        <p:tav tm="0">
                                          <p:val>
                                            <p:strVal val="0-#ppt_w/2"/>
                                          </p:val>
                                        </p:tav>
                                        <p:tav tm="100000">
                                          <p:val>
                                            <p:strVal val="#ppt_x"/>
                                          </p:val>
                                        </p:tav>
                                      </p:tavLst>
                                    </p:anim>
                                    <p:anim calcmode="lin" valueType="num">
                                      <p:cBhvr additive="base">
                                        <p:cTn id="11" dur="5000" fill="hold"/>
                                        <p:tgtEl>
                                          <p:spTgt spid="7"/>
                                        </p:tgtEl>
                                        <p:attrNameLst>
                                          <p:attrName>ppt_y</p:attrName>
                                        </p:attrNameLst>
                                      </p:cBhvr>
                                      <p:tavLst>
                                        <p:tav tm="0">
                                          <p:val>
                                            <p:strVal val="#ppt_y"/>
                                          </p:val>
                                        </p:tav>
                                        <p:tav tm="100000">
                                          <p:val>
                                            <p:strVal val="#ppt_y"/>
                                          </p:val>
                                        </p:tav>
                                      </p:tavLst>
                                    </p:anim>
                                  </p:childTnLst>
                                </p:cTn>
                              </p:par>
                            </p:childTnLst>
                          </p:cTn>
                        </p:par>
                        <p:par>
                          <p:cTn id="12" fill="hold">
                            <p:stCondLst>
                              <p:cond delay="5000"/>
                            </p:stCondLst>
                            <p:childTnLst>
                              <p:par>
                                <p:cTn id="13" presetID="23" presetClass="entr" presetSubtype="16" fill="hold" nodeType="afterEffect">
                                  <p:stCondLst>
                                    <p:cond delay="0"/>
                                  </p:stCondLst>
                                  <p:childTnLst>
                                    <p:set>
                                      <p:cBhvr>
                                        <p:cTn id="14" dur="1" fill="hold">
                                          <p:stCondLst>
                                            <p:cond delay="0"/>
                                          </p:stCondLst>
                                        </p:cTn>
                                        <p:tgtEl>
                                          <p:spTgt spid="2052"/>
                                        </p:tgtEl>
                                        <p:attrNameLst>
                                          <p:attrName>style.visibility</p:attrName>
                                        </p:attrNameLst>
                                      </p:cBhvr>
                                      <p:to>
                                        <p:strVal val="visible"/>
                                      </p:to>
                                    </p:set>
                                    <p:anim calcmode="lin" valueType="num">
                                      <p:cBhvr>
                                        <p:cTn id="15" dur="1000" fill="hold"/>
                                        <p:tgtEl>
                                          <p:spTgt spid="2052"/>
                                        </p:tgtEl>
                                        <p:attrNameLst>
                                          <p:attrName>ppt_w</p:attrName>
                                        </p:attrNameLst>
                                      </p:cBhvr>
                                      <p:tavLst>
                                        <p:tav tm="0">
                                          <p:val>
                                            <p:fltVal val="0"/>
                                          </p:val>
                                        </p:tav>
                                        <p:tav tm="100000">
                                          <p:val>
                                            <p:strVal val="#ppt_w"/>
                                          </p:val>
                                        </p:tav>
                                      </p:tavLst>
                                    </p:anim>
                                    <p:anim calcmode="lin" valueType="num">
                                      <p:cBhvr>
                                        <p:cTn id="16" dur="1000" fill="hold"/>
                                        <p:tgtEl>
                                          <p:spTgt spid="20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3.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4084</Words>
  <Application>Microsoft Office PowerPoint</Application>
  <PresentationFormat>Presentación en pantalla (4:3)</PresentationFormat>
  <Paragraphs>421</Paragraphs>
  <Slides>113</Slides>
  <Notes>2</Notes>
  <HiddenSlides>0</HiddenSlides>
  <MMClips>1</MMClips>
  <ScaleCrop>false</ScaleCrop>
  <HeadingPairs>
    <vt:vector size="4" baseType="variant">
      <vt:variant>
        <vt:lpstr>Tema</vt:lpstr>
      </vt:variant>
      <vt:variant>
        <vt:i4>2</vt:i4>
      </vt:variant>
      <vt:variant>
        <vt:lpstr>Títulos de diapositiva</vt:lpstr>
      </vt:variant>
      <vt:variant>
        <vt:i4>113</vt:i4>
      </vt:variant>
    </vt:vector>
  </HeadingPairs>
  <TitlesOfParts>
    <vt:vector size="11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120</cp:revision>
  <dcterms:created xsi:type="dcterms:W3CDTF">2014-05-24T15:38:06Z</dcterms:created>
  <dcterms:modified xsi:type="dcterms:W3CDTF">2014-05-25T16:06:07Z</dcterms:modified>
</cp:coreProperties>
</file>