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7" r:id="rId4"/>
    <p:sldId id="266" r:id="rId5"/>
    <p:sldId id="268" r:id="rId6"/>
    <p:sldId id="265" r:id="rId7"/>
    <p:sldId id="264" r:id="rId8"/>
    <p:sldId id="263" r:id="rId9"/>
    <p:sldId id="262" r:id="rId10"/>
    <p:sldId id="261" r:id="rId11"/>
    <p:sldId id="260" r:id="rId12"/>
    <p:sldId id="271" r:id="rId13"/>
    <p:sldId id="270" r:id="rId14"/>
    <p:sldId id="269" r:id="rId15"/>
    <p:sldId id="272"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i+SoUNk++XSAiOeWqu+Jw==" hashData="2cZaKQw3Es9QT3uXMtl34RhP4o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0CEAA15-D62E-4D7B-9E97-5071EDF70F6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EC14956-7D3B-4DCA-B95D-8DA2D670693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8ED41A-0B4A-4297-A771-3274DB95BF8E}" type="datetimeFigureOut">
              <a:rPr lang="es-ES" smtClean="0"/>
              <a:pPr/>
              <a:t>09/07/2014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EAA15-D62E-4D7B-9E97-5071EDF70F6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4A25D0E-A3E2-4FA8-AFA9-AC8E992B34D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1.png"/><Relationship Id="rId7" Type="http://schemas.openxmlformats.org/officeDocument/2006/relationships/image" Target="../media/image1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6"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rot="10800000">
            <a:off x="0" y="0"/>
            <a:ext cx="5095875" cy="542925"/>
          </a:xfrm>
          <a:prstGeom prst="rect">
            <a:avLst/>
          </a:prstGeom>
          <a:noFill/>
        </p:spPr>
      </p:pic>
      <p:pic>
        <p:nvPicPr>
          <p:cNvPr id="5"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rot="10800000">
            <a:off x="4211959" y="-2"/>
            <a:ext cx="4932039" cy="542925"/>
          </a:xfrm>
          <a:prstGeom prst="rect">
            <a:avLst/>
          </a:prstGeom>
          <a:noFill/>
        </p:spPr>
      </p:pic>
      <p:pic>
        <p:nvPicPr>
          <p:cNvPr id="6"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a:off x="0" y="6315075"/>
            <a:ext cx="5095875" cy="542925"/>
          </a:xfrm>
          <a:prstGeom prst="rect">
            <a:avLst/>
          </a:prstGeom>
          <a:noFill/>
        </p:spPr>
      </p:pic>
      <p:pic>
        <p:nvPicPr>
          <p:cNvPr id="7"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a:off x="4211959" y="6315073"/>
            <a:ext cx="4932039" cy="542925"/>
          </a:xfrm>
          <a:prstGeom prst="rect">
            <a:avLst/>
          </a:prstGeom>
          <a:noFill/>
        </p:spPr>
      </p:pic>
      <p:pic>
        <p:nvPicPr>
          <p:cNvPr id="8"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rot="5400000">
            <a:off x="-3157538" y="3157537"/>
            <a:ext cx="6858000" cy="542925"/>
          </a:xfrm>
          <a:prstGeom prst="rect">
            <a:avLst/>
          </a:prstGeom>
          <a:noFill/>
        </p:spPr>
      </p:pic>
      <p:pic>
        <p:nvPicPr>
          <p:cNvPr id="9" name="Picture 2" descr="C:\Users\Usuario\Desktop\descargas\62861220_1282121414_ff447fda1e2d[1].gif"/>
          <p:cNvPicPr>
            <a:picLocks noChangeAspect="1" noChangeArrowheads="1" noCrop="1"/>
          </p:cNvPicPr>
          <p:nvPr/>
        </p:nvPicPr>
        <p:blipFill>
          <a:blip r:embed="rId3" cstate="print"/>
          <a:srcRect/>
          <a:stretch>
            <a:fillRect/>
          </a:stretch>
        </p:blipFill>
        <p:spPr bwMode="auto">
          <a:xfrm rot="16200000">
            <a:off x="5443537" y="3157538"/>
            <a:ext cx="6858000" cy="542925"/>
          </a:xfrm>
          <a:prstGeom prst="rect">
            <a:avLst/>
          </a:prstGeom>
          <a:noFill/>
        </p:spPr>
      </p:pic>
      <p:pic>
        <p:nvPicPr>
          <p:cNvPr id="2050" name="Picture 2" descr="http://es.bloggif.com/tmp/76e20b73d54dfa646c22e73b67ca3e90/text.gif?1404890909"/>
          <p:cNvPicPr>
            <a:picLocks noChangeAspect="1" noChangeArrowheads="1" noCrop="1"/>
          </p:cNvPicPr>
          <p:nvPr/>
        </p:nvPicPr>
        <p:blipFill>
          <a:blip r:embed="rId4" cstate="print"/>
          <a:srcRect/>
          <a:stretch>
            <a:fillRect/>
          </a:stretch>
        </p:blipFill>
        <p:spPr bwMode="auto">
          <a:xfrm>
            <a:off x="611560" y="1844824"/>
            <a:ext cx="7858125" cy="571501"/>
          </a:xfrm>
          <a:prstGeom prst="rect">
            <a:avLst/>
          </a:prstGeom>
          <a:noFill/>
        </p:spPr>
      </p:pic>
      <p:pic>
        <p:nvPicPr>
          <p:cNvPr id="2052" name="Picture 4" descr="http://es.bloggif.com/tmp/76e20b73d54dfa646c22e73b67ca3e90/text.gif?1404890994"/>
          <p:cNvPicPr>
            <a:picLocks noChangeAspect="1" noChangeArrowheads="1" noCrop="1"/>
          </p:cNvPicPr>
          <p:nvPr/>
        </p:nvPicPr>
        <p:blipFill>
          <a:blip r:embed="rId5" cstate="print"/>
          <a:srcRect/>
          <a:stretch>
            <a:fillRect/>
          </a:stretch>
        </p:blipFill>
        <p:spPr bwMode="auto">
          <a:xfrm>
            <a:off x="1835696" y="3068960"/>
            <a:ext cx="5467350" cy="571501"/>
          </a:xfrm>
          <a:prstGeom prst="rect">
            <a:avLst/>
          </a:prstGeom>
          <a:noFill/>
        </p:spPr>
      </p:pic>
      <p:pic>
        <p:nvPicPr>
          <p:cNvPr id="2054" name="Picture 6" descr="http://es.bloggif.com/tmp/76e20b73d54dfa646c22e73b67ca3e90/text.gif?1404891023"/>
          <p:cNvPicPr>
            <a:picLocks noChangeAspect="1" noChangeArrowheads="1" noCrop="1"/>
          </p:cNvPicPr>
          <p:nvPr/>
        </p:nvPicPr>
        <p:blipFill>
          <a:blip r:embed="rId6" cstate="print"/>
          <a:srcRect/>
          <a:stretch>
            <a:fillRect/>
          </a:stretch>
        </p:blipFill>
        <p:spPr bwMode="auto">
          <a:xfrm>
            <a:off x="2843808" y="4221088"/>
            <a:ext cx="3609975" cy="571501"/>
          </a:xfrm>
          <a:prstGeom prst="rect">
            <a:avLst/>
          </a:prstGeom>
          <a:noFill/>
        </p:spPr>
      </p:pic>
      <p:pic>
        <p:nvPicPr>
          <p:cNvPr id="2056" name="Picture 8" descr="http://es.bloggif.com/tmp/76e20b73d54dfa646c22e73b67ca3e90/text.gif?1404891070"/>
          <p:cNvPicPr>
            <a:picLocks noChangeAspect="1" noChangeArrowheads="1" noCrop="1"/>
          </p:cNvPicPr>
          <p:nvPr/>
        </p:nvPicPr>
        <p:blipFill>
          <a:blip r:embed="rId7" cstate="print"/>
          <a:srcRect/>
          <a:stretch>
            <a:fillRect/>
          </a:stretch>
        </p:blipFill>
        <p:spPr bwMode="auto">
          <a:xfrm>
            <a:off x="2627784" y="764704"/>
            <a:ext cx="3962400" cy="466726"/>
          </a:xfrm>
          <a:prstGeom prst="rect">
            <a:avLst/>
          </a:prstGeom>
          <a:noFill/>
        </p:spPr>
      </p:pic>
      <p:pic>
        <p:nvPicPr>
          <p:cNvPr id="2058" name="Picture 10" descr="http://es.bloggif.com/tmp/76e20b73d54dfa646c22e73b67ca3e90/text.gif?1404891101"/>
          <p:cNvPicPr>
            <a:picLocks noChangeAspect="1" noChangeArrowheads="1" noCrop="1"/>
          </p:cNvPicPr>
          <p:nvPr/>
        </p:nvPicPr>
        <p:blipFill>
          <a:blip r:embed="rId8" cstate="print"/>
          <a:srcRect/>
          <a:stretch>
            <a:fillRect/>
          </a:stretch>
        </p:blipFill>
        <p:spPr bwMode="auto">
          <a:xfrm>
            <a:off x="6588224" y="5805264"/>
            <a:ext cx="1695450" cy="342901"/>
          </a:xfrm>
          <a:prstGeom prst="rect">
            <a:avLst/>
          </a:prstGeom>
          <a:noFill/>
        </p:spPr>
      </p:pic>
      <p:pic>
        <p:nvPicPr>
          <p:cNvPr id="2059" name="Picture 11" descr="C:\Users\Usuario\Desktop\descargas\ZNECESARIO PARA PPS\0_aecad_981af6a3_S[1].gif"/>
          <p:cNvPicPr>
            <a:picLocks noChangeAspect="1" noChangeArrowheads="1" noCrop="1"/>
          </p:cNvPicPr>
          <p:nvPr/>
        </p:nvPicPr>
        <p:blipFill>
          <a:blip r:embed="rId9" cstate="print"/>
          <a:srcRect/>
          <a:stretch>
            <a:fillRect/>
          </a:stretch>
        </p:blipFill>
        <p:spPr bwMode="auto">
          <a:xfrm>
            <a:off x="7092280" y="4941168"/>
            <a:ext cx="904875" cy="866775"/>
          </a:xfrm>
          <a:prstGeom prst="rect">
            <a:avLst/>
          </a:prstGeom>
          <a:noFill/>
        </p:spPr>
      </p:pic>
      <p:pic>
        <p:nvPicPr>
          <p:cNvPr id="2060" name="Picture 12" descr="C:\Users\Usuario\Desktop\descargas\ZNECESARIO PARA PPS\30af75575251[1].gif"/>
          <p:cNvPicPr>
            <a:picLocks noChangeAspect="1" noChangeArrowheads="1" noCrop="1"/>
          </p:cNvPicPr>
          <p:nvPr/>
        </p:nvPicPr>
        <p:blipFill>
          <a:blip r:embed="rId10" cstate="print"/>
          <a:srcRect/>
          <a:stretch>
            <a:fillRect/>
          </a:stretch>
        </p:blipFill>
        <p:spPr bwMode="auto">
          <a:xfrm>
            <a:off x="1115616" y="5373216"/>
            <a:ext cx="760214" cy="695435"/>
          </a:xfrm>
          <a:prstGeom prst="rect">
            <a:avLst/>
          </a:prstGeom>
          <a:noFill/>
        </p:spPr>
      </p:pic>
      <p:pic>
        <p:nvPicPr>
          <p:cNvPr id="2061" name="Picture 13" descr="C:\Users\Usuario\Desktop\descargas\ZNECESARIO PARA PPS\Tomas. amari.png"/>
          <p:cNvPicPr>
            <a:picLocks noChangeAspect="1" noChangeArrowheads="1"/>
          </p:cNvPicPr>
          <p:nvPr/>
        </p:nvPicPr>
        <p:blipFill>
          <a:blip r:embed="rId11" cstate="print"/>
          <a:srcRect/>
          <a:stretch>
            <a:fillRect/>
          </a:stretch>
        </p:blipFill>
        <p:spPr bwMode="auto">
          <a:xfrm>
            <a:off x="6876256" y="548680"/>
            <a:ext cx="1481137" cy="1212850"/>
          </a:xfrm>
          <a:prstGeom prst="rect">
            <a:avLst/>
          </a:prstGeom>
          <a:noFill/>
        </p:spPr>
      </p:pic>
    </p:spTree>
  </p:cSld>
  <p:clrMapOvr>
    <a:masterClrMapping/>
  </p:clrMapOvr>
  <p:transition>
    <p:sndAc>
      <p:stSnd>
        <p:snd r:embed="rId2" name="Chris Spheeris - 03 - Seveness me lo envio teres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395536" y="620688"/>
            <a:ext cx="8352928" cy="5632311"/>
          </a:xfrm>
          <a:prstGeom prst="rect">
            <a:avLst/>
          </a:prstGeom>
          <a:noFill/>
        </p:spPr>
        <p:txBody>
          <a:bodyPr wrap="square" rtlCol="0">
            <a:spAutoFit/>
          </a:bodyPr>
          <a:lstStyle/>
          <a:p>
            <a:pPr algn="just"/>
            <a:r>
              <a:rPr lang="es-ES" sz="2000" dirty="0" smtClean="0">
                <a:latin typeface="Arial Black" pitchFamily="34" charset="0"/>
              </a:rPr>
              <a:t>"Por alguna razón, al volante tenemos unos hábitos que no son los más adecuados. Conducimos mal. En ocasiones porque heredamos manías de nuestros padres y hermanos mayores", explica Ramos. "Ha hecho mucho daño ese copiloto censor que todos hemos sufrido y que nos decía, nada más sacar el carné, que teníamos que manejar la caja de cambios igual que él porque así se ha hecho toda la vida. </a:t>
            </a:r>
            <a:endParaRPr lang="es-ES" sz="2000" dirty="0" smtClean="0">
              <a:latin typeface="Arial Black" pitchFamily="34" charset="0"/>
            </a:endParaRPr>
          </a:p>
          <a:p>
            <a:pPr algn="just"/>
            <a:endParaRPr lang="es-ES" sz="2000" dirty="0" smtClean="0">
              <a:latin typeface="Arial Black" pitchFamily="34" charset="0"/>
            </a:endParaRPr>
          </a:p>
          <a:p>
            <a:pPr algn="just"/>
            <a:r>
              <a:rPr lang="es-ES" sz="2000" dirty="0" smtClean="0">
                <a:latin typeface="Arial Black" pitchFamily="34" charset="0"/>
              </a:rPr>
              <a:t>Son </a:t>
            </a:r>
            <a:r>
              <a:rPr lang="es-ES" sz="2000" dirty="0" smtClean="0">
                <a:latin typeface="Arial Black" pitchFamily="34" charset="0"/>
              </a:rPr>
              <a:t>comportamientos que podían tener alguna razón en los años 70, pero que con coches actuales no tienen sentido. Hoy, los coches cuentan con una gestión automática, la mecánica pasa a un segundo plano y es un ordenador el que decide lo que hace el motor. Por eso no deberíamos ni usar ya expresiones tan manidas como que conduciendo de una u otra manera el coche se 'amaricona', o 'sufre' o se agota. Es una máquina por mucho que tendamos a humanizarla”, </a:t>
            </a:r>
            <a:endParaRPr lang="es-ES" sz="2000" dirty="0">
              <a:latin typeface="Arial Black" pitchFamily="34" charset="0"/>
            </a:endParaRPr>
          </a:p>
        </p:txBody>
      </p:sp>
      <p:pic>
        <p:nvPicPr>
          <p:cNvPr id="15362"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395536" y="404664"/>
            <a:ext cx="8208912" cy="5940088"/>
          </a:xfrm>
          <a:prstGeom prst="rect">
            <a:avLst/>
          </a:prstGeom>
          <a:noFill/>
        </p:spPr>
        <p:txBody>
          <a:bodyPr wrap="square" rtlCol="0">
            <a:spAutoFit/>
          </a:bodyPr>
          <a:lstStyle/>
          <a:p>
            <a:pPr algn="just"/>
            <a:r>
              <a:rPr lang="es-ES" sz="2000" dirty="0" smtClean="0">
                <a:latin typeface="Arial Black" pitchFamily="34" charset="0"/>
              </a:rPr>
              <a:t>De ahí que debamos borrar de un plumazo todos esos tópicos tan extendidos sobre circular a bajas revoluciones. "Siempre y cuando no necesitamos potencia, cuanto más larga sea la marcha elegida, mejor. El coche no se va a romper. Es un miedo sin sentido. Si conducimos un automóvil moderno como si fuera un clásico de los 50, como poco estaremos desaprovechando todos sus avances tecnológicos</a:t>
            </a:r>
            <a:r>
              <a:rPr lang="es-ES" sz="2000" dirty="0" smtClean="0">
                <a:latin typeface="Arial Black" pitchFamily="34" charset="0"/>
              </a:rPr>
              <a:t>”.</a:t>
            </a:r>
          </a:p>
          <a:p>
            <a:pPr algn="just"/>
            <a:endParaRPr lang="es-ES" sz="2000" dirty="0" smtClean="0">
              <a:latin typeface="Arial Black" pitchFamily="34" charset="0"/>
            </a:endParaRPr>
          </a:p>
          <a:p>
            <a:pPr algn="just"/>
            <a:r>
              <a:rPr lang="es-ES" sz="2000" dirty="0" smtClean="0">
                <a:latin typeface="Arial Black" pitchFamily="34" charset="0"/>
              </a:rPr>
              <a:t>Ahí van los diez mandamientos de la conducción eficiente. Si se los salta no irá al infierno, pero cuanto más los aplique más fácil es que acabe por mecanizarlos y lograr un importante ahorro en combustible sin ni siquiera reparar en ello. "Como en toda dieta, puede pegarse un atracón puntual y no pasa nada si un día se le olvidan, pero al día siguiente es bueno volver a las buenas prácticas”, recomienda el especialista. Merece la pena. Está demostrado que una conducción eficiente reduce hasta un 25% el consumo de carburante.</a:t>
            </a:r>
            <a:endParaRPr lang="es-ES" sz="2000" dirty="0">
              <a:latin typeface="Arial Black" pitchFamily="34" charset="0"/>
            </a:endParaRPr>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26369" y="0"/>
            <a:ext cx="9170369"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CuadroTexto"/>
          <p:cNvSpPr txBox="1"/>
          <p:nvPr/>
        </p:nvSpPr>
        <p:spPr>
          <a:xfrm>
            <a:off x="611560" y="692696"/>
            <a:ext cx="7920880" cy="4708981"/>
          </a:xfrm>
          <a:prstGeom prst="rect">
            <a:avLst/>
          </a:prstGeom>
          <a:noFill/>
        </p:spPr>
        <p:txBody>
          <a:bodyPr wrap="square" rtlCol="0">
            <a:spAutoFit/>
          </a:bodyPr>
          <a:lstStyle/>
          <a:p>
            <a:r>
              <a:rPr lang="es-ES" sz="2400" b="1" u="sng" dirty="0" smtClean="0">
                <a:latin typeface="Arial Black" pitchFamily="34" charset="0"/>
              </a:rPr>
              <a:t>1- Al arrancar no hay que pisar el acelerador.</a:t>
            </a:r>
            <a:r>
              <a:rPr lang="es-ES" sz="2400" u="sng" dirty="0" smtClean="0">
                <a:latin typeface="Arial Black" pitchFamily="34" charset="0"/>
              </a:rPr>
              <a:t> </a:t>
            </a:r>
          </a:p>
          <a:p>
            <a:pPr algn="just"/>
            <a:endParaRPr lang="es-ES" dirty="0" smtClean="0"/>
          </a:p>
          <a:p>
            <a:pPr algn="just"/>
            <a:r>
              <a:rPr lang="es-ES" sz="2400" dirty="0" smtClean="0">
                <a:latin typeface="Arial Black" pitchFamily="34" charset="0"/>
              </a:rPr>
              <a:t>"</a:t>
            </a:r>
            <a:r>
              <a:rPr lang="es-ES" sz="2400" dirty="0" smtClean="0">
                <a:latin typeface="Arial Black" pitchFamily="34" charset="0"/>
              </a:rPr>
              <a:t>No hace falta. Es una de esas costumbres heredadas de cuando se cebaban los motores antes de iniciarlos”, </a:t>
            </a:r>
            <a:r>
              <a:rPr lang="es-ES" sz="2400" dirty="0" smtClean="0">
                <a:latin typeface="Arial Black" pitchFamily="34" charset="0"/>
              </a:rPr>
              <a:t>"</a:t>
            </a:r>
            <a:r>
              <a:rPr lang="es-ES" sz="2400" dirty="0" smtClean="0">
                <a:latin typeface="Arial Black" pitchFamily="34" charset="0"/>
              </a:rPr>
              <a:t>Hoy es la electrónica la que en función de un montón de parámetros decide cómo se prenderá la chispa. El embrague sí es recomendable que lo usemos. Así no entrará en juego la caja de cambios en el proceso y será más limpio. Hay vehículos en los que es obligado embragar y no arrancan si no se pisa el pedal”</a:t>
            </a:r>
          </a:p>
          <a:p>
            <a:endParaRPr lang="es-ES" dirty="0"/>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CuadroTexto"/>
          <p:cNvSpPr txBox="1"/>
          <p:nvPr/>
        </p:nvSpPr>
        <p:spPr>
          <a:xfrm>
            <a:off x="683568" y="692696"/>
            <a:ext cx="7632848" cy="3385542"/>
          </a:xfrm>
          <a:prstGeom prst="rect">
            <a:avLst/>
          </a:prstGeom>
          <a:noFill/>
        </p:spPr>
        <p:txBody>
          <a:bodyPr wrap="square" rtlCol="0">
            <a:spAutoFit/>
          </a:bodyPr>
          <a:lstStyle/>
          <a:p>
            <a:pPr algn="ctr"/>
            <a:r>
              <a:rPr lang="es-ES" sz="2800" b="1" u="sng" dirty="0" smtClean="0">
                <a:latin typeface="Arial Black" pitchFamily="34" charset="0"/>
              </a:rPr>
              <a:t>2- En 5-6 metros, a segunda velocidad</a:t>
            </a:r>
          </a:p>
          <a:p>
            <a:endParaRPr lang="es-ES" dirty="0" smtClean="0"/>
          </a:p>
          <a:p>
            <a:pPr algn="just"/>
            <a:r>
              <a:rPr lang="es-ES" sz="2400" dirty="0" smtClean="0">
                <a:latin typeface="Arial Black" pitchFamily="34" charset="0"/>
              </a:rPr>
              <a:t>En </a:t>
            </a:r>
            <a:r>
              <a:rPr lang="es-ES" sz="2400" dirty="0" smtClean="0">
                <a:latin typeface="Arial Black" pitchFamily="34" charset="0"/>
              </a:rPr>
              <a:t>automóviles 'normales', es decir, ni utilitarios muy muy pequeños ni súper deportivos, lo más adecuado es engranar la segunda marcha en cuanto tengamos un poco de inercia. "La primera no es necesaria más que para generar el movimiento”, subraya el experto. </a:t>
            </a:r>
            <a:endParaRPr lang="es-ES" sz="2400" dirty="0">
              <a:latin typeface="Arial Black" pitchFamily="34" charset="0"/>
            </a:endParaRPr>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755576" y="620688"/>
            <a:ext cx="7560840" cy="5847755"/>
          </a:xfrm>
          <a:prstGeom prst="rect">
            <a:avLst/>
          </a:prstGeom>
          <a:noFill/>
        </p:spPr>
        <p:txBody>
          <a:bodyPr wrap="square" rtlCol="0">
            <a:spAutoFit/>
          </a:bodyPr>
          <a:lstStyle/>
          <a:p>
            <a:pPr algn="ctr"/>
            <a:r>
              <a:rPr lang="es-ES" sz="2800" b="1" u="sng" dirty="0" smtClean="0">
                <a:latin typeface="Arial Black" pitchFamily="34" charset="0"/>
              </a:rPr>
              <a:t>3- Tercera a 30km/h, cuarta a 40 y quinta a 50. También en ciudad</a:t>
            </a:r>
          </a:p>
          <a:p>
            <a:pPr algn="just"/>
            <a:endParaRPr lang="es-ES" sz="2000" dirty="0" smtClean="0">
              <a:latin typeface="Arial Black" pitchFamily="34" charset="0"/>
            </a:endParaRPr>
          </a:p>
          <a:p>
            <a:pPr algn="just"/>
            <a:r>
              <a:rPr lang="es-ES" sz="2000" dirty="0" smtClean="0">
                <a:latin typeface="Arial Black" pitchFamily="34" charset="0"/>
              </a:rPr>
              <a:t>"Si no se necesita más potencia, un vehículo tiene par suficiente para moverse a 50km/h en quinta velocidad. Todos estos trucos hay que tomarlos en su justa medida, en condiciones normales de conducción. </a:t>
            </a:r>
          </a:p>
          <a:p>
            <a:pPr algn="just"/>
            <a:endParaRPr lang="es-ES" sz="2000" dirty="0" smtClean="0">
              <a:latin typeface="Arial Black" pitchFamily="34" charset="0"/>
            </a:endParaRPr>
          </a:p>
          <a:p>
            <a:pPr algn="just"/>
            <a:r>
              <a:rPr lang="es-ES" sz="2000" dirty="0" smtClean="0">
                <a:latin typeface="Arial Black" pitchFamily="34" charset="0"/>
              </a:rPr>
              <a:t>La reflexión que debe hacer el conductor es cuánta potencia necesita. Y olvidarse de aquello del 'por si acaso'. No es lógico llevar siempre el motor excesivamente alegre por si hay un imprevisto. Contra los imprevistos, la receta es la anticipación y el espacio respecto al vehículo que nos precede. Con espacio suficiente podremos recudir marchas y tener toda la potencia que nos haga falta”. </a:t>
            </a:r>
          </a:p>
          <a:p>
            <a:endParaRPr lang="es-ES" dirty="0"/>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683568" y="764704"/>
            <a:ext cx="7776864" cy="6032421"/>
          </a:xfrm>
          <a:prstGeom prst="rect">
            <a:avLst/>
          </a:prstGeom>
          <a:noFill/>
        </p:spPr>
        <p:txBody>
          <a:bodyPr wrap="square" rtlCol="0">
            <a:spAutoFit/>
          </a:bodyPr>
          <a:lstStyle/>
          <a:p>
            <a:pPr algn="ctr"/>
            <a:r>
              <a:rPr lang="es-ES" sz="3200" u="sng" dirty="0" smtClean="0">
                <a:latin typeface="Arial Black" pitchFamily="34" charset="0"/>
              </a:rPr>
              <a:t>4- Saltar marchas es bueno</a:t>
            </a:r>
          </a:p>
          <a:p>
            <a:endParaRPr lang="es-ES" dirty="0" smtClean="0"/>
          </a:p>
          <a:p>
            <a:pPr algn="just"/>
            <a:r>
              <a:rPr lang="es-ES" sz="2400" dirty="0" smtClean="0">
                <a:latin typeface="Arial Black" pitchFamily="34" charset="0"/>
              </a:rPr>
              <a:t>"</a:t>
            </a:r>
            <a:r>
              <a:rPr lang="es-ES" sz="2400" dirty="0" smtClean="0">
                <a:latin typeface="Arial Black" pitchFamily="34" charset="0"/>
              </a:rPr>
              <a:t>Le habrán dicho muchas veces que no lo haga, pero se equivocan. Saltar marchas, cuando la vía lo permite, es bueno. Y el coche no se romperá. Por ley. Los fabricantes están obligados a controlar que eso no suceda por ley. Se puede pasar de primera a tercera si salimos cuesta abajo</a:t>
            </a:r>
            <a:r>
              <a:rPr lang="es-ES" sz="2400" dirty="0" smtClean="0">
                <a:latin typeface="Arial Black" pitchFamily="34" charset="0"/>
              </a:rPr>
              <a:t>.</a:t>
            </a:r>
          </a:p>
          <a:p>
            <a:pPr algn="just"/>
            <a:endParaRPr lang="es-ES" sz="2400" dirty="0" smtClean="0">
              <a:latin typeface="Arial Black" pitchFamily="34" charset="0"/>
            </a:endParaRPr>
          </a:p>
          <a:p>
            <a:pPr algn="just"/>
            <a:r>
              <a:rPr lang="es-ES" sz="2400" dirty="0" smtClean="0">
                <a:latin typeface="Arial Black" pitchFamily="34" charset="0"/>
              </a:rPr>
              <a:t> </a:t>
            </a:r>
            <a:r>
              <a:rPr lang="es-ES" sz="2400" dirty="0" smtClean="0">
                <a:latin typeface="Arial Black" pitchFamily="34" charset="0"/>
              </a:rPr>
              <a:t>En un carril de aceleración, saliendo de una gasolinera por ejemplo, en llano y inercia suficiente y si las condiciones del tráfico lo permiten, ¿por qué no pasar de segunda a cuarta y a sexta? El ahorro es importante".</a:t>
            </a:r>
          </a:p>
          <a:p>
            <a:endParaRPr lang="es-ES" sz="2400" dirty="0">
              <a:latin typeface="Arial Black" pitchFamily="34" charset="0"/>
            </a:endParaRPr>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548680"/>
            <a:ext cx="8064896" cy="3970318"/>
          </a:xfrm>
          <a:prstGeom prst="rect">
            <a:avLst/>
          </a:prstGeom>
          <a:noFill/>
        </p:spPr>
        <p:txBody>
          <a:bodyPr wrap="square" rtlCol="0">
            <a:spAutoFit/>
          </a:bodyPr>
          <a:lstStyle/>
          <a:p>
            <a:pPr algn="ctr"/>
            <a:r>
              <a:rPr lang="es-ES" sz="2400" b="1" u="sng" dirty="0" smtClean="0">
                <a:latin typeface="Arial Black" pitchFamily="34" charset="0"/>
              </a:rPr>
              <a:t>5- Cambie a unas 1.800 revoluciones en </a:t>
            </a:r>
            <a:r>
              <a:rPr lang="es-ES" sz="2400" b="1" u="sng" dirty="0" err="1" smtClean="0">
                <a:latin typeface="Arial Black" pitchFamily="34" charset="0"/>
              </a:rPr>
              <a:t>diésel</a:t>
            </a:r>
            <a:r>
              <a:rPr lang="es-ES" sz="2400" b="1" u="sng" dirty="0" smtClean="0">
                <a:latin typeface="Arial Black" pitchFamily="34" charset="0"/>
              </a:rPr>
              <a:t> y 2.200 en gasolina</a:t>
            </a:r>
          </a:p>
          <a:p>
            <a:endParaRPr lang="es-ES" dirty="0" smtClean="0"/>
          </a:p>
          <a:p>
            <a:pPr algn="just"/>
            <a:endParaRPr lang="es-ES" sz="2400" dirty="0" smtClean="0">
              <a:latin typeface="Arial Black" pitchFamily="34" charset="0"/>
            </a:endParaRPr>
          </a:p>
          <a:p>
            <a:pPr algn="just"/>
            <a:r>
              <a:rPr lang="es-ES" sz="2400" dirty="0" smtClean="0">
                <a:latin typeface="Arial Black" pitchFamily="34" charset="0"/>
              </a:rPr>
              <a:t>"</a:t>
            </a:r>
            <a:r>
              <a:rPr lang="es-ES" sz="2400" dirty="0" smtClean="0">
                <a:latin typeface="Arial Black" pitchFamily="34" charset="0"/>
              </a:rPr>
              <a:t>En los motores </a:t>
            </a:r>
            <a:r>
              <a:rPr lang="es-ES" sz="2400" dirty="0" smtClean="0">
                <a:latin typeface="Arial Black" pitchFamily="34" charset="0"/>
              </a:rPr>
              <a:t>diesel </a:t>
            </a:r>
            <a:r>
              <a:rPr lang="es-ES" sz="2400" dirty="0" smtClean="0">
                <a:latin typeface="Arial Black" pitchFamily="34" charset="0"/>
              </a:rPr>
              <a:t>sobrealimentados actuales, como los TDI y los HDI, se puede y debe subir de marchas al alcanzar las 1.800 revoluciones. No hay que acelerar más. En el caso de los gasolina, un poco por encima: 2.200 -2.300 vueltas es lo adecuado". </a:t>
            </a:r>
          </a:p>
          <a:p>
            <a:endParaRPr lang="es-ES" dirty="0"/>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1 CuadroTexto"/>
          <p:cNvSpPr txBox="1"/>
          <p:nvPr/>
        </p:nvSpPr>
        <p:spPr>
          <a:xfrm>
            <a:off x="539552" y="548680"/>
            <a:ext cx="7920880" cy="6155531"/>
          </a:xfrm>
          <a:prstGeom prst="rect">
            <a:avLst/>
          </a:prstGeom>
          <a:noFill/>
        </p:spPr>
        <p:txBody>
          <a:bodyPr wrap="square" rtlCol="0">
            <a:spAutoFit/>
          </a:bodyPr>
          <a:lstStyle/>
          <a:p>
            <a:pPr algn="ctr"/>
            <a:r>
              <a:rPr lang="es-ES" sz="2800" b="1" u="sng" dirty="0" smtClean="0">
                <a:latin typeface="Arial Black" pitchFamily="34" charset="0"/>
              </a:rPr>
              <a:t>6- Prepare los adelantamientos, tome carrerilla</a:t>
            </a:r>
          </a:p>
          <a:p>
            <a:pPr algn="just"/>
            <a:r>
              <a:rPr lang="es-ES" sz="2000" dirty="0" smtClean="0">
                <a:latin typeface="Arial Black" pitchFamily="34" charset="0"/>
              </a:rPr>
              <a:t>"Al contrario de lo que puede parecer, cuanto más espacio deje respecto al coche al que va a adelantar, menos tiempo estará invadiendo el carril contrario. La idea es separarse, preparar el momento del adelantamiento y coger carrerilla para que cuando cambiemos de carril ya tengamos unos kilómetros por hora más que el otro vehículo y podamos pasarlo con comodidad</a:t>
            </a:r>
            <a:r>
              <a:rPr lang="es-ES" sz="2000" dirty="0" smtClean="0">
                <a:latin typeface="Arial Black" pitchFamily="34" charset="0"/>
              </a:rPr>
              <a:t>.</a:t>
            </a:r>
          </a:p>
          <a:p>
            <a:pPr algn="just"/>
            <a:endParaRPr lang="es-ES" sz="2000" dirty="0" smtClean="0">
              <a:latin typeface="Arial Black" pitchFamily="34" charset="0"/>
            </a:endParaRPr>
          </a:p>
          <a:p>
            <a:pPr algn="just"/>
            <a:r>
              <a:rPr lang="es-ES" sz="2000" dirty="0" smtClean="0">
                <a:latin typeface="Arial Black" pitchFamily="34" charset="0"/>
              </a:rPr>
              <a:t> </a:t>
            </a:r>
            <a:r>
              <a:rPr lang="es-ES" sz="2000" dirty="0" smtClean="0">
                <a:latin typeface="Arial Black" pitchFamily="34" charset="0"/>
              </a:rPr>
              <a:t>Pegarse al de delante y dar un </a:t>
            </a:r>
            <a:r>
              <a:rPr lang="es-ES" sz="2000" dirty="0" err="1" smtClean="0">
                <a:latin typeface="Arial Black" pitchFamily="34" charset="0"/>
              </a:rPr>
              <a:t>volantazo</a:t>
            </a:r>
            <a:r>
              <a:rPr lang="es-ES" sz="2000" dirty="0" smtClean="0">
                <a:latin typeface="Arial Black" pitchFamily="34" charset="0"/>
              </a:rPr>
              <a:t> además de estar prohibido (por hacerlo nos multarán) y ser peligroso es una tontería. Solo conseguimos estar más tiempo en el sentido contrario. Si empezamos la maniobra a la misma velocidad necesitaremos más tiempo para tomar velocidad. Y lógicamente consumirá más el motor".</a:t>
            </a:r>
          </a:p>
          <a:p>
            <a:endParaRPr lang="es-ES" dirty="0"/>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467544" y="836712"/>
            <a:ext cx="8064896" cy="4647426"/>
          </a:xfrm>
          <a:prstGeom prst="rect">
            <a:avLst/>
          </a:prstGeom>
          <a:noFill/>
        </p:spPr>
        <p:txBody>
          <a:bodyPr wrap="square" rtlCol="0">
            <a:spAutoFit/>
          </a:bodyPr>
          <a:lstStyle/>
          <a:p>
            <a:pPr algn="ctr"/>
            <a:r>
              <a:rPr lang="es-ES" sz="3200" b="1" u="sng" dirty="0" smtClean="0">
                <a:latin typeface="Arial Black" pitchFamily="34" charset="0"/>
              </a:rPr>
              <a:t>7- Cuesta arriba, písele más</a:t>
            </a:r>
          </a:p>
          <a:p>
            <a:pPr algn="just"/>
            <a:endParaRPr lang="es-ES" sz="2400" dirty="0" smtClean="0">
              <a:latin typeface="Arial Black" pitchFamily="34" charset="0"/>
            </a:endParaRPr>
          </a:p>
          <a:p>
            <a:pPr algn="just"/>
            <a:r>
              <a:rPr lang="es-ES" sz="2400" dirty="0" smtClean="0">
                <a:latin typeface="Arial Black" pitchFamily="34" charset="0"/>
              </a:rPr>
              <a:t>"</a:t>
            </a:r>
            <a:r>
              <a:rPr lang="es-ES" sz="2400" dirty="0" smtClean="0">
                <a:latin typeface="Arial Black" pitchFamily="34" charset="0"/>
              </a:rPr>
              <a:t>Pase las pendientes con la marcha más larga que pueda. Siempre se debe circular con la marcha más larga, pero en las cuestas, sin llegar a pisar a fondo (entonces la gestión electrónica entiende que es una emergencia y dejará pasar más combustible) lo mejor es acelerar más y no bajar la marcha que llevamos engranada. Por raro que parezca, pisando más el acelerador usaremos menos combustible que no haciéndolo".</a:t>
            </a:r>
            <a:endParaRPr lang="es-ES" sz="2400" dirty="0">
              <a:latin typeface="Arial Black" pitchFamily="34" charset="0"/>
            </a:endParaRPr>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CuadroTexto"/>
          <p:cNvSpPr txBox="1"/>
          <p:nvPr/>
        </p:nvSpPr>
        <p:spPr>
          <a:xfrm>
            <a:off x="683568" y="764704"/>
            <a:ext cx="7488832" cy="5201424"/>
          </a:xfrm>
          <a:prstGeom prst="rect">
            <a:avLst/>
          </a:prstGeom>
          <a:noFill/>
        </p:spPr>
        <p:txBody>
          <a:bodyPr wrap="square" rtlCol="0">
            <a:spAutoFit/>
          </a:bodyPr>
          <a:lstStyle/>
          <a:p>
            <a:pPr algn="ctr"/>
            <a:r>
              <a:rPr lang="es-ES" sz="2800" b="1" u="sng" dirty="0" smtClean="0">
                <a:latin typeface="Arial Black" pitchFamily="34" charset="0"/>
              </a:rPr>
              <a:t>8- Control de crucero contra gestión personal.</a:t>
            </a:r>
          </a:p>
          <a:p>
            <a:endParaRPr lang="es-ES" dirty="0" smtClean="0"/>
          </a:p>
          <a:p>
            <a:pPr algn="just"/>
            <a:r>
              <a:rPr lang="es-ES" sz="2400" dirty="0" smtClean="0">
                <a:latin typeface="Arial Black" pitchFamily="34" charset="0"/>
              </a:rPr>
              <a:t>"</a:t>
            </a:r>
            <a:r>
              <a:rPr lang="es-ES" sz="2400" dirty="0" smtClean="0">
                <a:latin typeface="Arial Black" pitchFamily="34" charset="0"/>
              </a:rPr>
              <a:t>A la hora de usar el limitador de velocidad o control de crucero, las estadísticas demuestran que si es usted un conductor despreocupado por el consumo, este ingenio le ayudará a controlar el gasto. </a:t>
            </a:r>
            <a:endParaRPr lang="es-ES" sz="2400" dirty="0" smtClean="0">
              <a:latin typeface="Arial Black" pitchFamily="34" charset="0"/>
            </a:endParaRPr>
          </a:p>
          <a:p>
            <a:pPr algn="just"/>
            <a:endParaRPr lang="es-ES" sz="2400" dirty="0" smtClean="0">
              <a:latin typeface="Arial Black" pitchFamily="34" charset="0"/>
            </a:endParaRPr>
          </a:p>
          <a:p>
            <a:pPr algn="just"/>
            <a:r>
              <a:rPr lang="es-ES" sz="2400" dirty="0" smtClean="0">
                <a:latin typeface="Arial Black" pitchFamily="34" charset="0"/>
              </a:rPr>
              <a:t>Sin </a:t>
            </a:r>
            <a:r>
              <a:rPr lang="es-ES" sz="2400" dirty="0" smtClean="0">
                <a:latin typeface="Arial Black" pitchFamily="34" charset="0"/>
              </a:rPr>
              <a:t>embargo, si es un conductor experimentado que domina las técnicas de conducción eficiente, usted lo hará mejor que la máquina". </a:t>
            </a:r>
          </a:p>
          <a:p>
            <a:endParaRPr lang="es-ES" dirty="0"/>
          </a:p>
        </p:txBody>
      </p:sp>
      <p:pic>
        <p:nvPicPr>
          <p:cNvPr id="3"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395536" y="210026"/>
            <a:ext cx="8352928" cy="6494085"/>
          </a:xfrm>
          <a:prstGeom prst="rect">
            <a:avLst/>
          </a:prstGeom>
          <a:noFill/>
        </p:spPr>
        <p:txBody>
          <a:bodyPr wrap="square" rtlCol="0">
            <a:spAutoFit/>
          </a:bodyPr>
          <a:lstStyle/>
          <a:p>
            <a:pPr algn="ctr"/>
            <a:endParaRPr lang="es-ES" sz="2800" b="1" u="sng" dirty="0" smtClean="0">
              <a:latin typeface="Arial Black" pitchFamily="34" charset="0"/>
            </a:endParaRPr>
          </a:p>
          <a:p>
            <a:pPr algn="ctr"/>
            <a:r>
              <a:rPr lang="es-ES" sz="2800" b="1" u="sng" dirty="0" smtClean="0">
                <a:latin typeface="Arial Black" pitchFamily="34" charset="0"/>
              </a:rPr>
              <a:t>9- </a:t>
            </a:r>
            <a:r>
              <a:rPr lang="es-ES" sz="2800" b="1" u="sng" dirty="0" smtClean="0">
                <a:latin typeface="Arial Black" pitchFamily="34" charset="0"/>
              </a:rPr>
              <a:t>Use el aire acondicionado con lógica. </a:t>
            </a:r>
          </a:p>
          <a:p>
            <a:pPr algn="just"/>
            <a:endParaRPr lang="es-ES" dirty="0" smtClean="0">
              <a:latin typeface="Arial Black" pitchFamily="34" charset="0"/>
            </a:endParaRPr>
          </a:p>
          <a:p>
            <a:pPr algn="just"/>
            <a:r>
              <a:rPr lang="es-ES" dirty="0" smtClean="0">
                <a:latin typeface="Arial Black" pitchFamily="34" charset="0"/>
              </a:rPr>
              <a:t>"</a:t>
            </a:r>
            <a:r>
              <a:rPr lang="es-ES" dirty="0" smtClean="0">
                <a:latin typeface="Arial Black" pitchFamily="34" charset="0"/>
              </a:rPr>
              <a:t>La diferencia entre conectar o no el aire acondicionado es grande. Un coche que consume, digamos, cuatro litros a los 100 kilómetros pasará sin remedio a gastar cinco litros con el climatizador. Es uno de los sistemas que más penaliza. Claro que en verano es necesario y por eso, como en todos los consejos anteriores es muy importante usar la lógica y el sentido común. No hace falta ponerlo a menos de 23 grados y las salidas de aire no deben apuntar directamente a la persona. Nos gusta que nos de el viento en la cara, sí, pero no es bueno. </a:t>
            </a:r>
            <a:endParaRPr lang="es-ES" dirty="0" smtClean="0">
              <a:latin typeface="Arial Black" pitchFamily="34" charset="0"/>
            </a:endParaRPr>
          </a:p>
          <a:p>
            <a:pPr algn="just"/>
            <a:endParaRPr lang="es-ES" dirty="0" smtClean="0">
              <a:latin typeface="Arial Black" pitchFamily="34" charset="0"/>
            </a:endParaRPr>
          </a:p>
          <a:p>
            <a:pPr algn="just"/>
            <a:r>
              <a:rPr lang="es-ES" dirty="0" smtClean="0">
                <a:latin typeface="Arial Black" pitchFamily="34" charset="0"/>
              </a:rPr>
              <a:t>Por </a:t>
            </a:r>
            <a:r>
              <a:rPr lang="es-ES" dirty="0" smtClean="0">
                <a:latin typeface="Arial Black" pitchFamily="34" charset="0"/>
              </a:rPr>
              <a:t>otro lado, al entrar en el coche no sirve de nada ponerlo a tope. Es mejor abrir las ventanas (además, en ciudad y a bajas velocidades siempre es más económico abrir que poner el aire) para que se renueve el aire de dentro del vehículo antes de conectar el compresor del climatizador. Al hacerlo, deje un rato las ventanas abiertas y, cuando el aire ya se haya renovado por completo, ciérrelas. Ah, y no tape las ventanas con toallas para que no le dé el sol. Está prohibido y es muy peligroso". </a:t>
            </a:r>
          </a:p>
          <a:p>
            <a:endParaRPr lang="es-ES" dirty="0"/>
          </a:p>
        </p:txBody>
      </p:sp>
      <p:pic>
        <p:nvPicPr>
          <p:cNvPr id="4"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539552" y="620688"/>
            <a:ext cx="7920880" cy="5293757"/>
          </a:xfrm>
          <a:prstGeom prst="rect">
            <a:avLst/>
          </a:prstGeom>
          <a:noFill/>
        </p:spPr>
        <p:txBody>
          <a:bodyPr wrap="square" rtlCol="0">
            <a:spAutoFit/>
          </a:bodyPr>
          <a:lstStyle/>
          <a:p>
            <a:pPr algn="ctr"/>
            <a:r>
              <a:rPr lang="es-ES" sz="2800" b="1" u="sng" dirty="0" smtClean="0">
                <a:latin typeface="Arial Black" pitchFamily="34" charset="0"/>
              </a:rPr>
              <a:t>10- La medida estrella. </a:t>
            </a:r>
            <a:endParaRPr lang="es-ES" sz="2800" b="1" u="sng" dirty="0" smtClean="0">
              <a:latin typeface="Arial Black" pitchFamily="34" charset="0"/>
            </a:endParaRPr>
          </a:p>
          <a:p>
            <a:pPr algn="ctr"/>
            <a:r>
              <a:rPr lang="es-ES" sz="2800" b="1" u="sng" dirty="0" smtClean="0">
                <a:latin typeface="Arial Black" pitchFamily="34" charset="0"/>
              </a:rPr>
              <a:t>Aparte </a:t>
            </a:r>
            <a:r>
              <a:rPr lang="es-ES" sz="2800" b="1" u="sng" dirty="0" smtClean="0">
                <a:latin typeface="Arial Black" pitchFamily="34" charset="0"/>
              </a:rPr>
              <a:t>el pie del acelerador.</a:t>
            </a:r>
            <a:r>
              <a:rPr lang="es-ES" sz="2800" u="sng" dirty="0" smtClean="0">
                <a:latin typeface="Arial Black" pitchFamily="34" charset="0"/>
              </a:rPr>
              <a:t> </a:t>
            </a:r>
          </a:p>
          <a:p>
            <a:endParaRPr lang="es-ES" dirty="0" smtClean="0"/>
          </a:p>
          <a:p>
            <a:pPr algn="just"/>
            <a:r>
              <a:rPr lang="es-ES" sz="2400" dirty="0" smtClean="0">
                <a:latin typeface="Arial Black" pitchFamily="34" charset="0"/>
              </a:rPr>
              <a:t>"</a:t>
            </a:r>
            <a:r>
              <a:rPr lang="es-ES" sz="2400" dirty="0" smtClean="0">
                <a:latin typeface="Arial Black" pitchFamily="34" charset="0"/>
              </a:rPr>
              <a:t>Una vez que tenga la velocidad que desea, en pequeños descensos y siempre que lo permita el camino quite el pie del pedal del acelerador. Es un movimiento al que no estamos acostumbrados pero con práctica lo automatizará. Los coches modernos están pensados para que con una marcha engranada y sin tocar el acelerador el consumo puntual sea cero. Así aprovecharemos la inercia, es como navegar a vela". </a:t>
            </a:r>
            <a:endParaRPr lang="es-ES" sz="2400" dirty="0">
              <a:latin typeface="Arial Black" pitchFamily="34" charset="0"/>
            </a:endParaRPr>
          </a:p>
        </p:txBody>
      </p:sp>
      <p:pic>
        <p:nvPicPr>
          <p:cNvPr id="4" name="Picture 2" descr="C:\Users\Usuario\Desktop\descargas\zzzzzzzzMARCOS\ULTIMOS 3-2-2014\3a6a6365113a[1] (FILEminimizer).png"/>
          <p:cNvPicPr>
            <a:picLocks noChangeAspect="1" noChangeArrowheads="1"/>
          </p:cNvPicPr>
          <p:nvPr/>
        </p:nvPicPr>
        <p:blipFill>
          <a:blip r:embed="rId2" cstate="print"/>
          <a:srcRect/>
          <a:stretch>
            <a:fillRect/>
          </a:stretch>
        </p:blipFill>
        <p:spPr bwMode="auto">
          <a:xfrm>
            <a:off x="0" y="0"/>
            <a:ext cx="9170369" cy="68580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44</TotalTime>
  <Words>1442</Words>
  <Application>Microsoft Office PowerPoint</Application>
  <PresentationFormat>Presentación en pantalla (4:3)</PresentationFormat>
  <Paragraphs>63</Paragraphs>
  <Slides>14</Slides>
  <Notes>0</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6</cp:revision>
  <dcterms:created xsi:type="dcterms:W3CDTF">2014-07-08T21:11:43Z</dcterms:created>
  <dcterms:modified xsi:type="dcterms:W3CDTF">2014-07-09T08:10:04Z</dcterms:modified>
</cp:coreProperties>
</file>