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6" r:id="rId3"/>
    <p:sldId id="256" r:id="rId4"/>
    <p:sldId id="257" r:id="rId5"/>
    <p:sldId id="258" r:id="rId6"/>
    <p:sldId id="259" r:id="rId7"/>
    <p:sldId id="261" r:id="rId8"/>
    <p:sldId id="260" r:id="rId9"/>
    <p:sldId id="262" r:id="rId10"/>
    <p:sldId id="263" r:id="rId11"/>
    <p:sldId id="302" r:id="rId12"/>
    <p:sldId id="265" r:id="rId13"/>
    <p:sldId id="270" r:id="rId14"/>
    <p:sldId id="267" r:id="rId15"/>
    <p:sldId id="271" r:id="rId16"/>
    <p:sldId id="300" r:id="rId17"/>
    <p:sldId id="272" r:id="rId18"/>
    <p:sldId id="298" r:id="rId19"/>
    <p:sldId id="277" r:id="rId20"/>
    <p:sldId id="299" r:id="rId21"/>
    <p:sldId id="291" r:id="rId22"/>
    <p:sldId id="273" r:id="rId23"/>
    <p:sldId id="303" r:id="rId24"/>
    <p:sldId id="274" r:id="rId25"/>
    <p:sldId id="307" r:id="rId26"/>
    <p:sldId id="276" r:id="rId27"/>
    <p:sldId id="279" r:id="rId28"/>
    <p:sldId id="306" r:id="rId29"/>
    <p:sldId id="297" r:id="rId30"/>
    <p:sldId id="301" r:id="rId31"/>
    <p:sldId id="304" r:id="rId32"/>
    <p:sldId id="305" r:id="rId33"/>
    <p:sldId id="308" r:id="rId34"/>
  </p:sldIdLst>
  <p:sldSz cx="9144000" cy="514826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Aparajit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Aparajit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Aparajit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Aparajit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Aparajita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Aparajita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Aparajita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Aparajita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Aparajit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HjZ37qWLpvE6LNAlaqL1g==" hashData="d1ZdeI0Gmy8MtkBPdRq/JPyFK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510"/>
      </p:cViewPr>
      <p:guideLst>
        <p:guide orient="horz" pos="162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L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5E450-3EB8-4C78-A228-880AD02BDA2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C685B2-6C6E-4A8C-8229-D5126ED2647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DC2B6-394B-4153-B5F9-D7C1A5A28F8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23E79-BD41-4E7E-ABD6-1D9B84C308F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6979A-DEB3-4F5B-8F40-5324446AED5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F8F56-6FF2-4175-8C12-A16680449CB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4B9E9D-2AEA-4F6D-AB03-1C8A1C79920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B4C0BE-3CB0-4A65-BDD4-807E4312C8D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LU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FD003-F7AA-42B0-9F82-C0B3E97642A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3C337-5F97-44D5-A8BE-F9B5832E244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A71846-D1B8-4ACD-B8FE-1E18CA710D51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38B4FA-5CA8-475C-9FAD-8559D3075B4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7888"/>
            <a:ext cx="2133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7888"/>
            <a:ext cx="2895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7888"/>
            <a:ext cx="2133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1AF50325-E18F-4F47-98E5-1267F30BA6E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169"/>
            <a:ext cx="8229600" cy="858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1262"/>
            <a:ext cx="8229600" cy="3397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8256"/>
            <a:ext cx="2895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8256"/>
            <a:ext cx="2133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6105AED-0D64-4070-839F-13A5609699B2}" type="slidenum">
              <a:rPr lang="es-ES_tradnl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755650" y="1530350"/>
            <a:ext cx="2665413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6600" i="1" dirty="0" err="1">
                <a:solidFill>
                  <a:srgbClr val="0000FF"/>
                </a:solidFill>
                <a:latin typeface="Monotype Corsiva" pitchFamily="66" charset="0"/>
              </a:rPr>
              <a:t>Yakutsk</a:t>
            </a:r>
            <a:endParaRPr lang="fr-FR" sz="6600" i="1" dirty="0">
              <a:solidFill>
                <a:srgbClr val="0000FF"/>
              </a:solidFill>
              <a:latin typeface="Monotype Corsiva" pitchFamily="66" charset="0"/>
            </a:endParaRPr>
          </a:p>
          <a:p>
            <a:r>
              <a:rPr lang="fr-FR" sz="2000" b="1" i="1" dirty="0">
                <a:solidFill>
                  <a:srgbClr val="0000FF"/>
                </a:solidFill>
                <a:latin typeface="Monotype Corsiva" pitchFamily="66" charset="0"/>
              </a:rPr>
              <a:t> 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2124075" y="3798888"/>
            <a:ext cx="395922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b="1" i="1">
                <a:solidFill>
                  <a:srgbClr val="FF0000"/>
                </a:solidFill>
                <a:latin typeface="Monotype Corsiva" pitchFamily="66" charset="0"/>
              </a:rPr>
              <a:t>« Puede, (in)cómodamente, reclamar el título de Ciudad Más Fría del Mundo»</a:t>
            </a:r>
          </a:p>
          <a:p>
            <a:endParaRPr lang="fr-FR" sz="2000" b="1" i="1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054" name="Picture 6" descr="13059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198438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  <p:sndAc>
      <p:stSnd loop="1">
        <p:snd r:embed="rId2" name="all_i_ask_of_ you_r_clayder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rs-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38" y="0"/>
            <a:ext cx="9215438" cy="5187950"/>
          </a:xfrm>
          <a:prstGeom prst="rect">
            <a:avLst/>
          </a:prstGeom>
          <a:noFill/>
        </p:spPr>
      </p:pic>
      <p:sp>
        <p:nvSpPr>
          <p:cNvPr id="3080" name="Oval 8"/>
          <p:cNvSpPr>
            <a:spLocks noChangeArrowheads="1"/>
          </p:cNvSpPr>
          <p:nvPr/>
        </p:nvSpPr>
        <p:spPr bwMode="auto">
          <a:xfrm>
            <a:off x="6011863" y="2717800"/>
            <a:ext cx="936625" cy="360363"/>
          </a:xfrm>
          <a:prstGeom prst="ellipse">
            <a:avLst/>
          </a:prstGeom>
          <a:noFill/>
          <a:ln w="222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1116013" y="4157663"/>
            <a:ext cx="2376487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Está a 5000km de Moscú y a 450,62km del Círculo Ártico.</a:t>
            </a:r>
            <a:endParaRPr lang="es-ES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087" name="Freeform 15"/>
          <p:cNvSpPr>
            <a:spLocks/>
          </p:cNvSpPr>
          <p:nvPr/>
        </p:nvSpPr>
        <p:spPr bwMode="auto">
          <a:xfrm>
            <a:off x="1403350" y="2574925"/>
            <a:ext cx="4897438" cy="10064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452" y="589"/>
              </a:cxn>
              <a:cxn ang="0">
                <a:pos x="3085" y="272"/>
              </a:cxn>
            </a:cxnLst>
            <a:rect l="0" t="0" r="r" b="b"/>
            <a:pathLst>
              <a:path w="3085" h="634">
                <a:moveTo>
                  <a:pt x="0" y="0"/>
                </a:moveTo>
                <a:cubicBezTo>
                  <a:pt x="469" y="272"/>
                  <a:pt x="938" y="544"/>
                  <a:pt x="1452" y="589"/>
                </a:cubicBezTo>
                <a:cubicBezTo>
                  <a:pt x="1966" y="634"/>
                  <a:pt x="2813" y="325"/>
                  <a:pt x="3085" y="272"/>
                </a:cubicBezTo>
              </a:path>
            </a:pathLst>
          </a:cu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3492500" y="3278188"/>
            <a:ext cx="7921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>
                <a:solidFill>
                  <a:srgbClr val="FF0000"/>
                </a:solidFill>
              </a:rPr>
              <a:t>5000km</a:t>
            </a:r>
            <a:endParaRPr lang="es-E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article-2548176-1B0BE8E800000578-262_964x706"/>
          <p:cNvPicPr>
            <a:picLocks noChangeAspect="1" noChangeArrowheads="1"/>
          </p:cNvPicPr>
          <p:nvPr/>
        </p:nvPicPr>
        <p:blipFill>
          <a:blip r:embed="rId2" cstate="print"/>
          <a:srcRect t="2220" b="11111"/>
          <a:stretch>
            <a:fillRect/>
          </a:stretch>
        </p:blipFill>
        <p:spPr bwMode="auto">
          <a:xfrm>
            <a:off x="0" y="0"/>
            <a:ext cx="9144000" cy="5186363"/>
          </a:xfrm>
          <a:prstGeom prst="rect">
            <a:avLst/>
          </a:prstGeom>
          <a:noFill/>
        </p:spPr>
      </p:pic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3563938" y="198438"/>
            <a:ext cx="52562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 sz="1600"/>
              <a:t>En febrero, suele batir del record con temperaturas que rondan los - 64,4°C.</a:t>
            </a:r>
            <a:endParaRPr lang="es-ES" sz="16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article-2548176-1B0BE8BC00000578-271_964x680 menos 51"/>
          <p:cNvPicPr>
            <a:picLocks noChangeAspect="1" noChangeArrowheads="1"/>
          </p:cNvPicPr>
          <p:nvPr/>
        </p:nvPicPr>
        <p:blipFill>
          <a:blip r:embed="rId2" cstate="print"/>
          <a:srcRect t="6100" b="2444"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5724525" y="125413"/>
            <a:ext cx="33115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 sz="1600">
                <a:effectLst>
                  <a:outerShdw blurRad="38100" dist="38100" dir="2700000" algn="tl">
                    <a:srgbClr val="808080"/>
                  </a:outerShdw>
                </a:effectLst>
              </a:rPr>
              <a:t>En días normales de invierno, el promedio de las temperaturas ronda los – 40°C.</a:t>
            </a:r>
            <a:endParaRPr lang="es-ES" sz="1600"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051050" y="4591050"/>
            <a:ext cx="273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1800" b="1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6151" name="Picture 7" descr="article-2548176-1B0BEB1600000578-227_964x630"/>
          <p:cNvPicPr>
            <a:picLocks noChangeAspect="1" noChangeArrowheads="1"/>
          </p:cNvPicPr>
          <p:nvPr/>
        </p:nvPicPr>
        <p:blipFill>
          <a:blip r:embed="rId2" cstate="print"/>
          <a:srcRect t="5309" b="5434"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7164388" y="3798888"/>
            <a:ext cx="1871662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 sz="1600"/>
              <a:t>Aunque las clases solo se suspenden cuando las temperaturas caen por debajo de los 52°C.</a:t>
            </a:r>
            <a:endParaRPr lang="es-ES" sz="160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esperando la primavera - copia"/>
          <p:cNvPicPr>
            <a:picLocks noChangeAspect="1" noChangeArrowheads="1"/>
          </p:cNvPicPr>
          <p:nvPr/>
        </p:nvPicPr>
        <p:blipFill>
          <a:blip r:embed="rId2" cstate="print"/>
          <a:srcRect t="8476" b="6073"/>
          <a:stretch>
            <a:fillRect/>
          </a:stretch>
        </p:blipFill>
        <p:spPr bwMode="auto">
          <a:xfrm>
            <a:off x="0" y="0"/>
            <a:ext cx="9144000" cy="5191125"/>
          </a:xfrm>
          <a:prstGeom prst="rect">
            <a:avLst/>
          </a:prstGeom>
          <a:noFill/>
        </p:spPr>
      </p:pic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3132138" y="198438"/>
            <a:ext cx="49688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 sz="1600"/>
              <a:t>Yakutsk está a orillas del Río Lena, el cual se congela por completo y, para mover los barcos, hay que esperar la llegada de la primavera.</a:t>
            </a:r>
            <a:endParaRPr lang="es-ES" sz="160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971550" y="44465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1800" b="1" i="1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8199" name="Picture 7" descr="822016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87950"/>
          </a:xfrm>
          <a:prstGeom prst="rect">
            <a:avLst/>
          </a:prstGeom>
          <a:noFill/>
        </p:spPr>
      </p:pic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2987675" y="125413"/>
            <a:ext cx="37449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 sz="1600"/>
              <a:t>Barcos atascados en el agua congelada del Río Lena.</a:t>
            </a:r>
            <a:endParaRPr lang="es-ES" sz="160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23850" y="198438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1800" b="1" i="1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fr-FR" sz="1800" b="1" i="1">
                <a:solidFill>
                  <a:srgbClr val="FFFF00"/>
                </a:solidFill>
                <a:latin typeface="Monotype Corsiva" pitchFamily="66" charset="0"/>
              </a:rPr>
            </a:br>
            <a:endParaRPr lang="fr-FR" sz="1800" b="1" i="1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9223" name="Picture 7" descr="Frozen Le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44000" cy="5160963"/>
          </a:xfrm>
          <a:prstGeom prst="rect">
            <a:avLst/>
          </a:prstGeom>
          <a:noFill/>
        </p:spPr>
      </p:pic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323850" y="4373563"/>
            <a:ext cx="51117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/>
              <a:t>En invierno, el río Lena se transforma en una autopista congelada de seis carrilles y con carteles señalizadores, para otros tipos de vehículos que no sean barcos.</a:t>
            </a: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yakutsksnowstormoctober_02"/>
          <p:cNvPicPr>
            <a:picLocks noChangeAspect="1" noChangeArrowheads="1"/>
          </p:cNvPicPr>
          <p:nvPr/>
        </p:nvPicPr>
        <p:blipFill>
          <a:blip r:embed="rId2" cstate="print"/>
          <a:srcRect t="8331"/>
          <a:stretch>
            <a:fillRect/>
          </a:stretch>
        </p:blipFill>
        <p:spPr bwMode="auto">
          <a:xfrm>
            <a:off x="0" y="0"/>
            <a:ext cx="9144000" cy="5183188"/>
          </a:xfrm>
          <a:prstGeom prst="rect">
            <a:avLst/>
          </a:prstGeom>
          <a:noFill/>
        </p:spPr>
      </p:pic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2700338" y="198438"/>
            <a:ext cx="439261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 sz="1600"/>
              <a:t>La ciudad también cuenta con pasillos subterráneos, por los cuales puede circular la gente para evitar el excesivo frío.</a:t>
            </a:r>
            <a:endParaRPr lang="es-ES" sz="160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2186306907_ba86cd7479_o"/>
          <p:cNvPicPr>
            <a:picLocks noChangeAspect="1" noChangeArrowheads="1"/>
          </p:cNvPicPr>
          <p:nvPr/>
        </p:nvPicPr>
        <p:blipFill>
          <a:blip r:embed="rId2" cstate="print"/>
          <a:srcRect t="11139" b="6802"/>
          <a:stretch>
            <a:fillRect/>
          </a:stretch>
        </p:blipFill>
        <p:spPr bwMode="auto">
          <a:xfrm>
            <a:off x="0" y="0"/>
            <a:ext cx="9180513" cy="5187950"/>
          </a:xfrm>
          <a:prstGeom prst="rect">
            <a:avLst/>
          </a:prstGeom>
          <a:noFill/>
        </p:spPr>
      </p:pic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539750" y="198438"/>
            <a:ext cx="31686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/>
              <a:t>Los vehículos a la intemperie se los deja en marcha, y/o con una fuente de calor debajo del motor….</a:t>
            </a: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week07_001 - cop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348038" y="198438"/>
            <a:ext cx="56165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/>
              <a:t>Los niños salen a jugar a la calle como en cualquier otra ciudad pero, cuando las temperaturas rondan los – 55°C, solo lo hacen por 10 minutos pues el frío les dañará los pulmones.</a:t>
            </a: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6" name="Picture 8" descr="5333561368_77ece1baa0"/>
          <p:cNvPicPr>
            <a:picLocks noChangeAspect="1" noChangeArrowheads="1"/>
          </p:cNvPicPr>
          <p:nvPr/>
        </p:nvPicPr>
        <p:blipFill>
          <a:blip r:embed="rId2" cstate="print"/>
          <a:srcRect t="6734" b="5403"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27657" name="Text Box 9"/>
          <p:cNvSpPr txBox="1">
            <a:spLocks noChangeArrowheads="1"/>
          </p:cNvSpPr>
          <p:nvPr/>
        </p:nvSpPr>
        <p:spPr bwMode="auto">
          <a:xfrm>
            <a:off x="107950" y="3582988"/>
            <a:ext cx="10795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/>
              <a:t>Se congelan las cejas, las pestañas y se torna muy difícil respirar.</a:t>
            </a: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1" name="Picture 9" descr="6340143417_b8840b6b7b"/>
          <p:cNvPicPr>
            <a:picLocks noChangeAspect="1" noChangeArrowheads="1"/>
          </p:cNvPicPr>
          <p:nvPr/>
        </p:nvPicPr>
        <p:blipFill>
          <a:blip r:embed="rId2" cstate="print"/>
          <a:srcRect t="8344" b="7816"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2124075" y="198438"/>
            <a:ext cx="61928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/>
              <a:t>Pese a estas condiciones tan duras, en Yakutsk viven 270000 personas.</a:t>
            </a: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9" name="Picture 7" descr="article-2548176-1B0BE8C700000578-275_964x877"/>
          <p:cNvPicPr>
            <a:picLocks noChangeAspect="1" noChangeArrowheads="1"/>
          </p:cNvPicPr>
          <p:nvPr/>
        </p:nvPicPr>
        <p:blipFill>
          <a:blip r:embed="rId2" cstate="print"/>
          <a:srcRect t="12393" b="18465"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2771775" y="125413"/>
            <a:ext cx="374491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/>
              <a:t>Una joven estudiante posa para el retrato en la estación de ómnibus, para estas temperaturas se necesita ropa especial.</a:t>
            </a: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winter_yakutsk_04"/>
          <p:cNvPicPr>
            <a:picLocks noChangeAspect="1" noChangeArrowheads="1"/>
          </p:cNvPicPr>
          <p:nvPr/>
        </p:nvPicPr>
        <p:blipFill>
          <a:blip r:embed="rId2" cstate="print"/>
          <a:srcRect t="13243" b="5154"/>
          <a:stretch>
            <a:fillRect/>
          </a:stretch>
        </p:blipFill>
        <p:spPr bwMode="auto">
          <a:xfrm>
            <a:off x="0" y="6350"/>
            <a:ext cx="9144000" cy="5141913"/>
          </a:xfrm>
          <a:prstGeom prst="rect">
            <a:avLst/>
          </a:prstGeom>
          <a:noFill/>
        </p:spPr>
      </p:pic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782763"/>
            <a:ext cx="1655762" cy="1800225"/>
          </a:xfrm>
        </p:spPr>
        <p:txBody>
          <a:bodyPr/>
          <a:lstStyle/>
          <a:p>
            <a:r>
              <a:rPr lang="es-AR" sz="1600" smtClean="0">
                <a:solidFill>
                  <a:schemeClr val="bg1"/>
                </a:solidFill>
                <a:latin typeface="Aparajita" pitchFamily="34" charset="0"/>
              </a:rPr>
              <a:t>La más apropiada se fabrica en Yakutsk.</a:t>
            </a:r>
            <a:endParaRPr lang="es-ES" sz="1600" smtClean="0">
              <a:solidFill>
                <a:schemeClr val="bg1"/>
              </a:solidFill>
              <a:latin typeface="Aparajita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article-2548176-1B0BE87F00000578-851_470x722"/>
          <p:cNvPicPr>
            <a:picLocks noChangeAspect="1" noChangeArrowheads="1"/>
          </p:cNvPicPr>
          <p:nvPr/>
        </p:nvPicPr>
        <p:blipFill>
          <a:blip r:embed="rId2" cstate="print"/>
          <a:srcRect t="10805" b="40948"/>
          <a:stretch>
            <a:fillRect/>
          </a:stretch>
        </p:blipFill>
        <p:spPr bwMode="auto">
          <a:xfrm>
            <a:off x="1692275" y="0"/>
            <a:ext cx="7451725" cy="5148263"/>
          </a:xfrm>
          <a:prstGeom prst="rect">
            <a:avLst/>
          </a:prstGeom>
          <a:noFill/>
        </p:spPr>
      </p:pic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250825" y="1908175"/>
            <a:ext cx="136842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 sz="1600"/>
              <a:t>Los perros adaptados a esta zona están con el hocico escarchado.</a:t>
            </a:r>
            <a:endParaRPr lang="es-ES" sz="160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F201012240904285036184931"/>
          <p:cNvPicPr>
            <a:picLocks noChangeAspect="1" noChangeArrowheads="1"/>
          </p:cNvPicPr>
          <p:nvPr/>
        </p:nvPicPr>
        <p:blipFill>
          <a:blip r:embed="rId2" cstate="print"/>
          <a:srcRect t="5963" b="9631"/>
          <a:stretch>
            <a:fillRect/>
          </a:stretch>
        </p:blipFill>
        <p:spPr bwMode="auto">
          <a:xfrm>
            <a:off x="0" y="0"/>
            <a:ext cx="9144000" cy="5168900"/>
          </a:xfrm>
          <a:prstGeom prst="rect">
            <a:avLst/>
          </a:prstGeom>
          <a:noFill/>
        </p:spPr>
      </p:pic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98438"/>
            <a:ext cx="8229600" cy="503237"/>
          </a:xfrm>
        </p:spPr>
        <p:txBody>
          <a:bodyPr/>
          <a:lstStyle/>
          <a:p>
            <a:r>
              <a:rPr lang="es-AR" sz="1600" smtClean="0">
                <a:solidFill>
                  <a:srgbClr val="FF0000"/>
                </a:solidFill>
                <a:latin typeface="Aparajita" pitchFamily="34" charset="0"/>
              </a:rPr>
              <a:t>Todo se congela</a:t>
            </a:r>
            <a:endParaRPr lang="es-ES" sz="1600" smtClean="0">
              <a:solidFill>
                <a:srgbClr val="FF0000"/>
              </a:solidFill>
              <a:latin typeface="Aparajita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27" name="Group 11"/>
          <p:cNvGrpSpPr>
            <a:grpSpLocks/>
          </p:cNvGrpSpPr>
          <p:nvPr/>
        </p:nvGrpSpPr>
        <p:grpSpPr bwMode="auto">
          <a:xfrm>
            <a:off x="0" y="0"/>
            <a:ext cx="3436938" cy="5148263"/>
            <a:chOff x="0" y="0"/>
            <a:chExt cx="2165" cy="3243"/>
          </a:xfrm>
        </p:grpSpPr>
        <p:pic>
          <p:nvPicPr>
            <p:cNvPr id="34823" name="Picture 7" descr="entra a la catedral pero parece un freezer"/>
            <p:cNvPicPr>
              <a:picLocks noChangeAspect="1" noChangeArrowheads="1"/>
            </p:cNvPicPr>
            <p:nvPr/>
          </p:nvPicPr>
          <p:blipFill>
            <a:blip r:embed="rId2" cstate="print"/>
            <a:srcRect b="2435"/>
            <a:stretch>
              <a:fillRect/>
            </a:stretch>
          </p:blipFill>
          <p:spPr bwMode="auto">
            <a:xfrm>
              <a:off x="0" y="0"/>
              <a:ext cx="2165" cy="3243"/>
            </a:xfrm>
            <a:prstGeom prst="rect">
              <a:avLst/>
            </a:prstGeom>
            <a:noFill/>
          </p:spPr>
        </p:pic>
        <p:sp>
          <p:nvSpPr>
            <p:cNvPr id="34824" name="Text Box 8"/>
            <p:cNvSpPr txBox="1">
              <a:spLocks noChangeArrowheads="1"/>
            </p:cNvSpPr>
            <p:nvPr/>
          </p:nvSpPr>
          <p:spPr bwMode="auto">
            <a:xfrm>
              <a:off x="158" y="2723"/>
              <a:ext cx="1951" cy="3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s-AR" sz="1600">
                  <a:solidFill>
                    <a:schemeClr val="tx1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Esta dama que parece estar saliendo de un freezer, está ingresando a la iglesia catedral.</a:t>
              </a:r>
              <a:endParaRPr lang="es-ES" sz="160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pic>
        <p:nvPicPr>
          <p:cNvPr id="34825" name="Picture 9" descr="leninstatue"/>
          <p:cNvPicPr>
            <a:picLocks noChangeAspect="1" noChangeArrowheads="1"/>
          </p:cNvPicPr>
          <p:nvPr/>
        </p:nvPicPr>
        <p:blipFill>
          <a:blip r:embed="rId3" cstate="print"/>
          <a:srcRect l="18581" r="6419"/>
          <a:stretch>
            <a:fillRect/>
          </a:stretch>
        </p:blipFill>
        <p:spPr bwMode="auto">
          <a:xfrm>
            <a:off x="3382963" y="0"/>
            <a:ext cx="5761037" cy="5148263"/>
          </a:xfrm>
          <a:prstGeom prst="rect">
            <a:avLst/>
          </a:prstGeom>
          <a:noFill/>
        </p:spPr>
      </p:pic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7596188" y="125413"/>
            <a:ext cx="1547812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 sz="160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la calle, el monumento de Lenin muestra la influencia del frío.</a:t>
            </a:r>
            <a:endParaRPr lang="es-ES" sz="160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article-2548176-1B0BE86A00000578-131_964x759"/>
          <p:cNvPicPr>
            <a:picLocks noChangeAspect="1" noChangeArrowheads="1"/>
          </p:cNvPicPr>
          <p:nvPr/>
        </p:nvPicPr>
        <p:blipFill>
          <a:blip r:embed="rId2" cstate="print"/>
          <a:srcRect t="6613" b="17731"/>
          <a:stretch>
            <a:fillRect/>
          </a:stretch>
        </p:blipFill>
        <p:spPr bwMode="auto">
          <a:xfrm>
            <a:off x="0" y="-31750"/>
            <a:ext cx="9144000" cy="5180013"/>
          </a:xfrm>
          <a:prstGeom prst="rect">
            <a:avLst/>
          </a:prstGeom>
          <a:noFill/>
        </p:spPr>
      </p:pic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98438"/>
            <a:ext cx="2303462" cy="1008062"/>
          </a:xfrm>
        </p:spPr>
        <p:txBody>
          <a:bodyPr/>
          <a:lstStyle/>
          <a:p>
            <a:r>
              <a:rPr lang="es-AR" sz="1600" smtClean="0">
                <a:solidFill>
                  <a:schemeClr val="bg1"/>
                </a:solidFill>
                <a:latin typeface="Aparajita" pitchFamily="34" charset="0"/>
              </a:rPr>
              <a:t>Otros monumentos padecen el mismo fenómeno.</a:t>
            </a:r>
            <a:endParaRPr lang="es-ES" sz="1600" smtClean="0">
              <a:solidFill>
                <a:schemeClr val="bg1"/>
              </a:solidFill>
              <a:latin typeface="Aparajita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9" name="Picture 7" descr="IMG_0842"/>
          <p:cNvPicPr>
            <a:picLocks noChangeAspect="1" noChangeArrowheads="1"/>
          </p:cNvPicPr>
          <p:nvPr/>
        </p:nvPicPr>
        <p:blipFill>
          <a:blip r:embed="rId2" cstate="print"/>
          <a:srcRect t="6451" b="6920"/>
          <a:stretch>
            <a:fillRect/>
          </a:stretch>
        </p:blipFill>
        <p:spPr bwMode="auto">
          <a:xfrm>
            <a:off x="0" y="0"/>
            <a:ext cx="9144000" cy="5184775"/>
          </a:xfrm>
          <a:prstGeom prst="rect">
            <a:avLst/>
          </a:prstGeom>
          <a:noFill/>
        </p:spPr>
      </p:pic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179388" y="125413"/>
            <a:ext cx="439261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 sz="1600"/>
              <a:t>Los árboles adoptan curiosas formas, no falta quien propone que uno parece un viejo; y el otro, niños abrazados…</a:t>
            </a:r>
            <a:endParaRPr lang="es-ES" sz="160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7" descr="4634yk1"/>
          <p:cNvPicPr>
            <a:picLocks noChangeAspect="1" noChangeArrowheads="1"/>
          </p:cNvPicPr>
          <p:nvPr/>
        </p:nvPicPr>
        <p:blipFill>
          <a:blip r:embed="rId2" cstate="print"/>
          <a:srcRect t="9163" b="9520"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157663"/>
            <a:ext cx="2232025" cy="504825"/>
          </a:xfrm>
        </p:spPr>
        <p:txBody>
          <a:bodyPr/>
          <a:lstStyle/>
          <a:p>
            <a:r>
              <a:rPr lang="es-AR" sz="1600" smtClean="0">
                <a:solidFill>
                  <a:schemeClr val="bg1"/>
                </a:solidFill>
                <a:latin typeface="Aparajita" pitchFamily="34" charset="0"/>
              </a:rPr>
              <a:t>El pescado puede quedar expuesto al aire libre.</a:t>
            </a:r>
            <a:endParaRPr lang="es-ES" sz="1600" smtClean="0">
              <a:solidFill>
                <a:schemeClr val="bg1"/>
              </a:solidFill>
              <a:latin typeface="Aparajita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87061055"/>
          <p:cNvPicPr>
            <a:picLocks noChangeAspect="1" noChangeArrowheads="1"/>
          </p:cNvPicPr>
          <p:nvPr/>
        </p:nvPicPr>
        <p:blipFill>
          <a:blip r:embed="rId2" cstate="print"/>
          <a:srcRect t="13596" b="2310"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</p:spPr>
      </p:pic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3419475" y="4518025"/>
            <a:ext cx="2735263" cy="425450"/>
          </a:xfrm>
        </p:spPr>
        <p:txBody>
          <a:bodyPr/>
          <a:lstStyle/>
          <a:p>
            <a:r>
              <a:rPr lang="es-AR" sz="1400" smtClean="0">
                <a:solidFill>
                  <a:srgbClr val="FF0000"/>
                </a:solidFill>
                <a:latin typeface="Aparajita" pitchFamily="34" charset="0"/>
              </a:rPr>
              <a:t>La calle es más que un freezer</a:t>
            </a:r>
            <a:endParaRPr lang="es-ES" sz="1400" smtClean="0">
              <a:solidFill>
                <a:srgbClr val="FF0000"/>
              </a:solidFill>
              <a:latin typeface="Aparajita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2" name="Picture 8" descr="P1100413"/>
          <p:cNvPicPr>
            <a:picLocks noChangeAspect="1" noChangeArrowheads="1"/>
          </p:cNvPicPr>
          <p:nvPr/>
        </p:nvPicPr>
        <p:blipFill>
          <a:blip r:embed="rId2" cstate="print"/>
          <a:srcRect t="9366" b="10350"/>
          <a:stretch>
            <a:fillRect/>
          </a:stretch>
        </p:blipFill>
        <p:spPr bwMode="auto">
          <a:xfrm>
            <a:off x="0" y="-33338"/>
            <a:ext cx="9144000" cy="5181601"/>
          </a:xfrm>
          <a:prstGeom prst="rect">
            <a:avLst/>
          </a:prstGeom>
          <a:noFill/>
        </p:spPr>
      </p:pic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179388" y="917575"/>
            <a:ext cx="2808287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/>
              <a:t>El museo local tiene toda una colección de la Era del Hielo, además de una cabeza de mamut criogenizada.</a:t>
            </a: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870233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84775"/>
          </a:xfrm>
          <a:prstGeom prst="rect">
            <a:avLst/>
          </a:prstGeom>
          <a:noFill/>
        </p:spPr>
      </p:pic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787900" y="4230688"/>
            <a:ext cx="4356100" cy="863600"/>
          </a:xfrm>
        </p:spPr>
        <p:txBody>
          <a:bodyPr/>
          <a:lstStyle/>
          <a:p>
            <a:r>
              <a:rPr lang="es-AR" sz="1400" smtClean="0">
                <a:solidFill>
                  <a:schemeClr val="bg1"/>
                </a:solidFill>
                <a:latin typeface="Aparajita" pitchFamily="34" charset="0"/>
              </a:rPr>
              <a:t>Hay muchas oficinas de compañías mineras, de oro y de diamantes, estas últimas producen el 20% de los diamantes mundiales.</a:t>
            </a:r>
            <a:endParaRPr lang="es-ES" sz="1400" smtClean="0">
              <a:solidFill>
                <a:schemeClr val="bg1"/>
              </a:solidFill>
              <a:latin typeface="Aparajita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0" name="Picture 8" descr="article-2548176-1B0BEB2100000578-426_964x687esperando el verano - copia"/>
          <p:cNvPicPr>
            <a:picLocks noChangeAspect="1" noChangeArrowheads="1"/>
          </p:cNvPicPr>
          <p:nvPr/>
        </p:nvPicPr>
        <p:blipFill>
          <a:blip r:embed="rId2" cstate="print"/>
          <a:srcRect t="10010" b="5286"/>
          <a:stretch>
            <a:fillRect/>
          </a:stretch>
        </p:blipFill>
        <p:spPr bwMode="auto">
          <a:xfrm>
            <a:off x="0" y="-15875"/>
            <a:ext cx="9144000" cy="5164138"/>
          </a:xfrm>
          <a:prstGeom prst="rect">
            <a:avLst/>
          </a:prstGeom>
          <a:noFill/>
        </p:spPr>
      </p:pic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395288" y="630238"/>
            <a:ext cx="1728787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/>
              <a:t>Las zapatillas esperarán hasta el próximo verano.</a:t>
            </a: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2" name="Picture 8" descr="984324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113"/>
            <a:ext cx="9144000" cy="5159376"/>
          </a:xfrm>
          <a:prstGeom prst="rect">
            <a:avLst/>
          </a:prstGeom>
          <a:noFill/>
        </p:spPr>
      </p:pic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611188" y="774700"/>
            <a:ext cx="25923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/>
              <a:t>Carteles que indican algunas distancias.</a:t>
            </a: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870591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60963"/>
          </a:xfrm>
          <a:prstGeom prst="rect">
            <a:avLst/>
          </a:prstGeom>
          <a:noFill/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5435600" y="3798888"/>
            <a:ext cx="2087563" cy="935037"/>
          </a:xfrm>
        </p:spPr>
        <p:txBody>
          <a:bodyPr/>
          <a:lstStyle/>
          <a:p>
            <a:r>
              <a:rPr lang="es-AR" sz="1400" smtClean="0">
                <a:solidFill>
                  <a:schemeClr val="bg1"/>
                </a:solidFill>
                <a:latin typeface="Aparajita" pitchFamily="34" charset="0"/>
              </a:rPr>
              <a:t>Carteles + Carteles</a:t>
            </a:r>
            <a:endParaRPr lang="es-ES" sz="1400" smtClean="0">
              <a:solidFill>
                <a:schemeClr val="bg1"/>
              </a:solidFill>
              <a:latin typeface="Aparajita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2" name="Picture 6" descr="Russian-Siberian-Road-to-Yakutsk-Lena-Highwa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70488"/>
          </a:xfrm>
          <a:prstGeom prst="rect">
            <a:avLst/>
          </a:prstGeom>
          <a:noFill/>
        </p:spPr>
      </p:pic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6588125" y="4148138"/>
            <a:ext cx="244792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/>
              <a:t>Los camiones constituyen el medio de transporte más importante.</a:t>
            </a: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Yakutsk-Rusia-Foto-Archivo_NACIMA20131104_0132_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5138738"/>
          </a:xfrm>
          <a:prstGeom prst="rect">
            <a:avLst/>
          </a:prstGeom>
          <a:noFill/>
        </p:spPr>
      </p:pic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250825" y="4003675"/>
            <a:ext cx="230505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AR"/>
              <a:t>Pero es necesario ser previsor con los desperfectos pues pueden resultar mortales para sus ocupantes.</a:t>
            </a:r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1319946"/>
          <p:cNvPicPr>
            <a:picLocks noChangeAspect="1" noChangeArrowheads="1"/>
          </p:cNvPicPr>
          <p:nvPr/>
        </p:nvPicPr>
        <p:blipFill>
          <a:blip r:embed="rId2" cstate="print"/>
          <a:srcRect t="7004" b="12886"/>
          <a:stretch>
            <a:fillRect/>
          </a:stretch>
        </p:blipFill>
        <p:spPr bwMode="auto">
          <a:xfrm>
            <a:off x="0" y="-22225"/>
            <a:ext cx="9144000" cy="5170488"/>
          </a:xfrm>
          <a:prstGeom prst="rect">
            <a:avLst/>
          </a:prstGeom>
          <a:noFill/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98438"/>
            <a:ext cx="8229600" cy="857250"/>
          </a:xfrm>
        </p:spPr>
        <p:txBody>
          <a:bodyPr/>
          <a:lstStyle/>
          <a:p>
            <a:r>
              <a:rPr lang="es-AR" sz="1400" smtClean="0">
                <a:solidFill>
                  <a:schemeClr val="bg1"/>
                </a:solidFill>
                <a:latin typeface="Aparajita" pitchFamily="34" charset="0"/>
              </a:rPr>
              <a:t>Es necesario buscar refugio lo más pronto posible.</a:t>
            </a:r>
            <a:endParaRPr lang="es-ES" sz="1400" smtClean="0">
              <a:solidFill>
                <a:schemeClr val="bg1"/>
              </a:solidFill>
              <a:latin typeface="Aparajita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0" name="Picture 4" descr="87023368"/>
          <p:cNvPicPr>
            <a:picLocks noChangeAspect="1" noChangeArrowheads="1"/>
          </p:cNvPicPr>
          <p:nvPr/>
        </p:nvPicPr>
        <p:blipFill>
          <a:blip r:embed="rId2" cstate="print"/>
          <a:srcRect b="6427"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</p:spPr>
      </p:pic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4086225"/>
            <a:ext cx="2735262" cy="792163"/>
          </a:xfrm>
        </p:spPr>
        <p:txBody>
          <a:bodyPr/>
          <a:lstStyle/>
          <a:p>
            <a:r>
              <a:rPr lang="es-AR" sz="1400" smtClean="0">
                <a:solidFill>
                  <a:srgbClr val="FF0000"/>
                </a:solidFill>
                <a:latin typeface="Aparajita" pitchFamily="34" charset="0"/>
              </a:rPr>
              <a:t>La temperatura media anual es de -10°C</a:t>
            </a:r>
            <a:endParaRPr lang="es-ES" sz="1400" smtClean="0">
              <a:solidFill>
                <a:srgbClr val="FF0000"/>
              </a:solidFill>
              <a:latin typeface="Aparajita" pitchFamily="34" charset="0"/>
            </a:endParaRP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7235825" y="4302125"/>
            <a:ext cx="15128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AR" sz="4000">
                <a:solidFill>
                  <a:srgbClr val="FF0000"/>
                </a:solidFill>
                <a:latin typeface="Freehand521 BT" pitchFamily="66" charset="0"/>
              </a:rPr>
              <a:t>Fin</a:t>
            </a:r>
            <a:endParaRPr lang="es-ES" sz="4000">
              <a:solidFill>
                <a:srgbClr val="FF0000"/>
              </a:solidFill>
              <a:latin typeface="Freehand521 BT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55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1"/>
            <a:ext cx="9144000" cy="5148263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407"/>
            <a:ext cx="8839200" cy="4919451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812"/>
            <a:ext cx="8534400" cy="469064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8885"/>
            <a:ext cx="304800" cy="228812"/>
          </a:xfrm>
          <a:prstGeom prst="rect">
            <a:avLst/>
          </a:prstGeom>
          <a:noFill/>
        </p:spPr>
        <p:txBody>
          <a:bodyPr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347422"/>
            <a:ext cx="3811588" cy="40995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8612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432175"/>
            <a:ext cx="2540000" cy="84851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49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6929"/>
          <a:ext cx="3200400" cy="115757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50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3712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3712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6929"/>
          <a:ext cx="3200400" cy="115582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14826"/>
            <a:ext cx="7924800" cy="9724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329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akutsk1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Yakutsk1</Template>
  <TotalTime>5</TotalTime>
  <Words>541</Words>
  <Application>Microsoft Office PowerPoint</Application>
  <PresentationFormat>Personalizado</PresentationFormat>
  <Paragraphs>65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9" baseType="lpstr">
      <vt:lpstr>Arial</vt:lpstr>
      <vt:lpstr>Calibri</vt:lpstr>
      <vt:lpstr>Monotype Corsiva</vt:lpstr>
      <vt:lpstr>Aparajita</vt:lpstr>
      <vt:lpstr>Freehand521 BT</vt:lpstr>
      <vt:lpstr>Yakutsk1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La más apropiada se fabrica en Yakutsk.</vt:lpstr>
      <vt:lpstr>Diapositiva 16</vt:lpstr>
      <vt:lpstr>Todo se congela</vt:lpstr>
      <vt:lpstr>Diapositiva 18</vt:lpstr>
      <vt:lpstr>Otros monumentos padecen el mismo fenómeno.</vt:lpstr>
      <vt:lpstr>Diapositiva 20</vt:lpstr>
      <vt:lpstr>El pescado puede quedar expuesto al aire libre.</vt:lpstr>
      <vt:lpstr>La calle es más que un freezer</vt:lpstr>
      <vt:lpstr>Diapositiva 23</vt:lpstr>
      <vt:lpstr>Hay muchas oficinas de compañías mineras, de oro y de diamantes, estas últimas producen el 20% de los diamantes mundiales.</vt:lpstr>
      <vt:lpstr>Diapositiva 25</vt:lpstr>
      <vt:lpstr>Diapositiva 26</vt:lpstr>
      <vt:lpstr>Carteles + Carteles</vt:lpstr>
      <vt:lpstr>Diapositiva 28</vt:lpstr>
      <vt:lpstr>Diapositiva 29</vt:lpstr>
      <vt:lpstr>Es necesario buscar refugio lo más pronto posible.</vt:lpstr>
      <vt:lpstr>La temperatura media anual es de -10°C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2015-01-06T19:31:44Z</dcterms:created>
  <dcterms:modified xsi:type="dcterms:W3CDTF">2015-01-06T19:36:55Z</dcterms:modified>
</cp:coreProperties>
</file>