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p:sldMasterIdLst>
    <p:sldMasterId id="2147483648" r:id="rId1"/>
    <p:sldMasterId id="2147483660" r:id="rId2"/>
  </p:sldMasterIdLst>
  <p:notesMasterIdLst>
    <p:notesMasterId r:id="rId75"/>
  </p:notesMasterIdLst>
  <p:sldIdLst>
    <p:sldId id="256" r:id="rId3"/>
    <p:sldId id="257" r:id="rId4"/>
    <p:sldId id="259" r:id="rId5"/>
    <p:sldId id="260" r:id="rId6"/>
    <p:sldId id="261" r:id="rId7"/>
    <p:sldId id="262" r:id="rId8"/>
    <p:sldId id="263" r:id="rId9"/>
    <p:sldId id="264" r:id="rId10"/>
    <p:sldId id="265" r:id="rId11"/>
    <p:sldId id="266" r:id="rId12"/>
    <p:sldId id="267" r:id="rId13"/>
    <p:sldId id="268" r:id="rId14"/>
    <p:sldId id="328" r:id="rId15"/>
    <p:sldId id="329" r:id="rId16"/>
    <p:sldId id="269" r:id="rId17"/>
    <p:sldId id="270" r:id="rId18"/>
    <p:sldId id="271" r:id="rId19"/>
    <p:sldId id="272" r:id="rId20"/>
    <p:sldId id="273" r:id="rId21"/>
    <p:sldId id="274" r:id="rId22"/>
    <p:sldId id="275" r:id="rId23"/>
    <p:sldId id="276" r:id="rId24"/>
    <p:sldId id="278" r:id="rId25"/>
    <p:sldId id="279" r:id="rId26"/>
    <p:sldId id="326"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327" r:id="rId40"/>
    <p:sldId id="292" r:id="rId41"/>
    <p:sldId id="293" r:id="rId42"/>
    <p:sldId id="294" r:id="rId43"/>
    <p:sldId id="295" r:id="rId44"/>
    <p:sldId id="314" r:id="rId45"/>
    <p:sldId id="296" r:id="rId46"/>
    <p:sldId id="297" r:id="rId47"/>
    <p:sldId id="298" r:id="rId48"/>
    <p:sldId id="311" r:id="rId49"/>
    <p:sldId id="299" r:id="rId50"/>
    <p:sldId id="324" r:id="rId51"/>
    <p:sldId id="300" r:id="rId52"/>
    <p:sldId id="301" r:id="rId53"/>
    <p:sldId id="302" r:id="rId54"/>
    <p:sldId id="303" r:id="rId55"/>
    <p:sldId id="304" r:id="rId56"/>
    <p:sldId id="305" r:id="rId57"/>
    <p:sldId id="306" r:id="rId58"/>
    <p:sldId id="307" r:id="rId59"/>
    <p:sldId id="308" r:id="rId60"/>
    <p:sldId id="309" r:id="rId61"/>
    <p:sldId id="310" r:id="rId62"/>
    <p:sldId id="312" r:id="rId63"/>
    <p:sldId id="313" r:id="rId64"/>
    <p:sldId id="315" r:id="rId65"/>
    <p:sldId id="316" r:id="rId66"/>
    <p:sldId id="325" r:id="rId67"/>
    <p:sldId id="317" r:id="rId68"/>
    <p:sldId id="319" r:id="rId69"/>
    <p:sldId id="320" r:id="rId70"/>
    <p:sldId id="322" r:id="rId71"/>
    <p:sldId id="323" r:id="rId72"/>
    <p:sldId id="321" r:id="rId73"/>
    <p:sldId id="330" r:id="rId74"/>
  </p:sldIdLst>
  <p:sldSz cx="9144000" cy="6858000" type="screen4x3"/>
  <p:notesSz cx="6858000" cy="9144000"/>
  <p:embeddedFontLst>
    <p:embeddedFont>
      <p:font typeface="FantaisieArtistique"/>
      <p:regular r:id="rId76"/>
    </p:embeddedFont>
    <p:embeddedFont>
      <p:font typeface="Kristen ITC" pitchFamily="66" charset="0"/>
      <p:regular r:id="rId77"/>
    </p:embeddedFont>
  </p:embeddedFontLst>
  <p:defaultTextStyle>
    <a:defPPr>
      <a:defRPr lang="fr-FR"/>
    </a:defPPr>
    <a:lvl1pPr algn="ctr" rtl="0" fontAlgn="base">
      <a:spcBef>
        <a:spcPct val="0"/>
      </a:spcBef>
      <a:spcAft>
        <a:spcPct val="0"/>
      </a:spcAft>
      <a:defRPr kern="1200">
        <a:solidFill>
          <a:schemeClr val="tx1"/>
        </a:solidFill>
        <a:latin typeface="Arial" charset="0"/>
        <a:ea typeface="+mn-ea"/>
        <a:cs typeface="+mn-cs"/>
      </a:defRPr>
    </a:lvl1pPr>
    <a:lvl2pPr marL="457200" algn="ctr" rtl="0" fontAlgn="base">
      <a:spcBef>
        <a:spcPct val="0"/>
      </a:spcBef>
      <a:spcAft>
        <a:spcPct val="0"/>
      </a:spcAft>
      <a:defRPr kern="1200">
        <a:solidFill>
          <a:schemeClr val="tx1"/>
        </a:solidFill>
        <a:latin typeface="Arial" charset="0"/>
        <a:ea typeface="+mn-ea"/>
        <a:cs typeface="+mn-cs"/>
      </a:defRPr>
    </a:lvl2pPr>
    <a:lvl3pPr marL="914400" algn="ctr" rtl="0" fontAlgn="base">
      <a:spcBef>
        <a:spcPct val="0"/>
      </a:spcBef>
      <a:spcAft>
        <a:spcPct val="0"/>
      </a:spcAft>
      <a:defRPr kern="1200">
        <a:solidFill>
          <a:schemeClr val="tx1"/>
        </a:solidFill>
        <a:latin typeface="Arial" charset="0"/>
        <a:ea typeface="+mn-ea"/>
        <a:cs typeface="+mn-cs"/>
      </a:defRPr>
    </a:lvl3pPr>
    <a:lvl4pPr marL="1371600" algn="ctr" rtl="0" fontAlgn="base">
      <a:spcBef>
        <a:spcPct val="0"/>
      </a:spcBef>
      <a:spcAft>
        <a:spcPct val="0"/>
      </a:spcAft>
      <a:defRPr kern="1200">
        <a:solidFill>
          <a:schemeClr val="tx1"/>
        </a:solidFill>
        <a:latin typeface="Arial" charset="0"/>
        <a:ea typeface="+mn-ea"/>
        <a:cs typeface="+mn-cs"/>
      </a:defRPr>
    </a:lvl4pPr>
    <a:lvl5pPr marL="1828800" algn="ctr"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5b6Fcn8Jk0XfEyoFU8Xaew" hashData="upREbOt+MEiyXZQ/+1uPpqvxhh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33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94" autoAdjust="0"/>
    <p:restoredTop sz="94664" autoAdjust="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font" Target="fonts/font1.fntdata"/><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font" Target="fonts/font2.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fr-FR"/>
          </a:p>
        </p:txBody>
      </p:sp>
      <p:sp>
        <p:nvSpPr>
          <p:cNvPr id="7782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fr-FR"/>
          </a:p>
        </p:txBody>
      </p:sp>
      <p:sp>
        <p:nvSpPr>
          <p:cNvPr id="7782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7782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7783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endParaRPr lang="fr-FR"/>
          </a:p>
        </p:txBody>
      </p:sp>
      <p:sp>
        <p:nvSpPr>
          <p:cNvPr id="7783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981623B6-CC88-4741-B6E9-B428EA28DE90}" type="slidenum">
              <a:rPr lang="fr-FR"/>
              <a:pPr/>
              <a:t>‹Nº›</a:t>
            </a:fld>
            <a:endParaRPr lang="fr-F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A943D901-7B1D-4B93-A2F1-E0E3839ABF05}" type="slidenum">
              <a:rPr lang="fr-FR"/>
              <a:pPr/>
              <a:t>‹Nº›</a:t>
            </a:fld>
            <a:endParaRPr lang="fr-FR"/>
          </a:p>
        </p:txBody>
      </p:sp>
    </p:spTree>
  </p:cSld>
  <p:clrMapOvr>
    <a:masterClrMapping/>
  </p:clrMapOvr>
  <p:transition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9B04741F-E301-4972-9D27-96AFBA050A14}" type="slidenum">
              <a:rPr lang="fr-FR"/>
              <a:pPr/>
              <a:t>‹Nº›</a:t>
            </a:fld>
            <a:endParaRPr lang="fr-FR"/>
          </a:p>
        </p:txBody>
      </p:sp>
    </p:spTree>
  </p:cSld>
  <p:clrMapOvr>
    <a:masterClrMapping/>
  </p:clrMapOvr>
  <p:transition advTm="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81EEBA13-47B1-44A5-B435-226BB8D18DA1}" type="slidenum">
              <a:rPr lang="fr-FR"/>
              <a:pPr/>
              <a:t>‹Nº›</a:t>
            </a:fld>
            <a:endParaRPr lang="fr-FR"/>
          </a:p>
        </p:txBody>
      </p:sp>
    </p:spTree>
  </p:cSld>
  <p:clrMapOvr>
    <a:masterClrMapping/>
  </p:clrMapOvr>
  <p:transition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A82949F2-6588-48F8-A433-C926AEA9DBD4}" type="slidenum">
              <a:rPr lang="fr-FR"/>
              <a:pPr/>
              <a:t>‹Nº›</a:t>
            </a:fld>
            <a:endParaRPr lang="fr-FR"/>
          </a:p>
        </p:txBody>
      </p:sp>
    </p:spTree>
  </p:cSld>
  <p:clrMapOvr>
    <a:masterClrMapping/>
  </p:clrMapOvr>
  <p:transition advTm="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fr-FR"/>
          </a:p>
        </p:txBody>
      </p:sp>
      <p:sp>
        <p:nvSpPr>
          <p:cNvPr id="8" name="7 Marcador de pie de página"/>
          <p:cNvSpPr>
            <a:spLocks noGrp="1"/>
          </p:cNvSpPr>
          <p:nvPr>
            <p:ph type="ftr" sz="quarter" idx="11"/>
          </p:nvPr>
        </p:nvSpPr>
        <p:spPr/>
        <p:txBody>
          <a:bodyPr/>
          <a:lstStyle>
            <a:lvl1pPr>
              <a:defRPr/>
            </a:lvl1pPr>
          </a:lstStyle>
          <a:p>
            <a:endParaRPr lang="fr-FR"/>
          </a:p>
        </p:txBody>
      </p:sp>
      <p:sp>
        <p:nvSpPr>
          <p:cNvPr id="9" name="8 Marcador de número de diapositiva"/>
          <p:cNvSpPr>
            <a:spLocks noGrp="1"/>
          </p:cNvSpPr>
          <p:nvPr>
            <p:ph type="sldNum" sz="quarter" idx="12"/>
          </p:nvPr>
        </p:nvSpPr>
        <p:spPr/>
        <p:txBody>
          <a:bodyPr/>
          <a:lstStyle>
            <a:lvl1pPr>
              <a:defRPr/>
            </a:lvl1pPr>
          </a:lstStyle>
          <a:p>
            <a:fld id="{C733985E-8FFE-49BF-A272-7D2A694352D2}" type="slidenum">
              <a:rPr lang="fr-FR"/>
              <a:pPr/>
              <a:t>‹Nº›</a:t>
            </a:fld>
            <a:endParaRPr lang="fr-FR"/>
          </a:p>
        </p:txBody>
      </p:sp>
    </p:spTree>
  </p:cSld>
  <p:clrMapOvr>
    <a:masterClrMapping/>
  </p:clrMapOvr>
  <p:transition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fr-FR"/>
          </a:p>
        </p:txBody>
      </p:sp>
      <p:sp>
        <p:nvSpPr>
          <p:cNvPr id="4" name="3 Marcador de pie de página"/>
          <p:cNvSpPr>
            <a:spLocks noGrp="1"/>
          </p:cNvSpPr>
          <p:nvPr>
            <p:ph type="ftr" sz="quarter" idx="11"/>
          </p:nvPr>
        </p:nvSpPr>
        <p:spPr/>
        <p:txBody>
          <a:bodyPr/>
          <a:lstStyle>
            <a:lvl1pPr>
              <a:defRPr/>
            </a:lvl1pPr>
          </a:lstStyle>
          <a:p>
            <a:endParaRPr lang="fr-FR"/>
          </a:p>
        </p:txBody>
      </p:sp>
      <p:sp>
        <p:nvSpPr>
          <p:cNvPr id="5" name="4 Marcador de número de diapositiva"/>
          <p:cNvSpPr>
            <a:spLocks noGrp="1"/>
          </p:cNvSpPr>
          <p:nvPr>
            <p:ph type="sldNum" sz="quarter" idx="12"/>
          </p:nvPr>
        </p:nvSpPr>
        <p:spPr/>
        <p:txBody>
          <a:bodyPr/>
          <a:lstStyle>
            <a:lvl1pPr>
              <a:defRPr/>
            </a:lvl1pPr>
          </a:lstStyle>
          <a:p>
            <a:fld id="{93CA91DD-98AE-4E48-92B0-7E1BFA7831C3}" type="slidenum">
              <a:rPr lang="fr-FR"/>
              <a:pPr/>
              <a:t>‹Nº›</a:t>
            </a:fld>
            <a:endParaRPr lang="fr-FR"/>
          </a:p>
        </p:txBody>
      </p:sp>
    </p:spTree>
  </p:cSld>
  <p:clrMapOvr>
    <a:masterClrMapping/>
  </p:clrMapOvr>
  <p:transition advTm="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fr-FR"/>
          </a:p>
        </p:txBody>
      </p:sp>
      <p:sp>
        <p:nvSpPr>
          <p:cNvPr id="3" name="2 Marcador de pie de página"/>
          <p:cNvSpPr>
            <a:spLocks noGrp="1"/>
          </p:cNvSpPr>
          <p:nvPr>
            <p:ph type="ftr" sz="quarter" idx="11"/>
          </p:nvPr>
        </p:nvSpPr>
        <p:spPr/>
        <p:txBody>
          <a:bodyPr/>
          <a:lstStyle>
            <a:lvl1pPr>
              <a:defRPr/>
            </a:lvl1pPr>
          </a:lstStyle>
          <a:p>
            <a:endParaRPr lang="fr-FR"/>
          </a:p>
        </p:txBody>
      </p:sp>
      <p:sp>
        <p:nvSpPr>
          <p:cNvPr id="4" name="3 Marcador de número de diapositiva"/>
          <p:cNvSpPr>
            <a:spLocks noGrp="1"/>
          </p:cNvSpPr>
          <p:nvPr>
            <p:ph type="sldNum" sz="quarter" idx="12"/>
          </p:nvPr>
        </p:nvSpPr>
        <p:spPr/>
        <p:txBody>
          <a:bodyPr/>
          <a:lstStyle>
            <a:lvl1pPr>
              <a:defRPr/>
            </a:lvl1pPr>
          </a:lstStyle>
          <a:p>
            <a:fld id="{9B4D2E00-0A9B-4191-9992-146C351E7BAB}" type="slidenum">
              <a:rPr lang="fr-FR"/>
              <a:pPr/>
              <a:t>‹Nº›</a:t>
            </a:fld>
            <a:endParaRPr lang="fr-FR"/>
          </a:p>
        </p:txBody>
      </p:sp>
    </p:spTree>
  </p:cSld>
  <p:clrMapOvr>
    <a:masterClrMapping/>
  </p:clrMapOvr>
  <p:transition advTm="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B43D30D8-3EDF-4A96-91CD-8EFDA60A78AA}" type="slidenum">
              <a:rPr lang="fr-FR"/>
              <a:pPr/>
              <a:t>‹Nº›</a:t>
            </a:fld>
            <a:endParaRPr lang="fr-FR"/>
          </a:p>
        </p:txBody>
      </p:sp>
    </p:spTree>
  </p:cSld>
  <p:clrMapOvr>
    <a:masterClrMapping/>
  </p:clrMapOvr>
  <p:transition advTm="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624C5E0A-078D-49F1-A2AC-770D5FD833C6}" type="slidenum">
              <a:rPr lang="fr-FR"/>
              <a:pPr/>
              <a:t>‹Nº›</a:t>
            </a:fld>
            <a:endParaRPr lang="fr-FR"/>
          </a:p>
        </p:txBody>
      </p:sp>
    </p:spTree>
  </p:cSld>
  <p:clrMapOvr>
    <a:masterClrMapping/>
  </p:clrMapOvr>
  <p:transition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D8691A3B-2345-49E1-907E-9761A6BD2EF0}" type="slidenum">
              <a:rPr lang="fr-FR"/>
              <a:pPr/>
              <a:t>‹Nº›</a:t>
            </a:fld>
            <a:endParaRPr lang="fr-FR"/>
          </a:p>
        </p:txBody>
      </p:sp>
    </p:spTree>
  </p:cSld>
  <p:clrMapOvr>
    <a:masterClrMapping/>
  </p:clrMapOvr>
  <p:transition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627A2B1A-1396-43B6-AB9B-93DE2BE9301F}" type="slidenum">
              <a:rPr lang="fr-FR"/>
              <a:pPr/>
              <a:t>‹Nº›</a:t>
            </a:fld>
            <a:endParaRPr lang="fr-FR"/>
          </a:p>
        </p:txBody>
      </p:sp>
    </p:spTree>
  </p:cSld>
  <p:clrMapOvr>
    <a:masterClrMapping/>
  </p:clrMapOvr>
  <p:transition advTm="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endParaRPr 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fr-F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A6F02A3-F545-4E38-BEB9-795426170284}" type="slidenum">
              <a:rPr lang="fr-F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6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4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63.jpeg"/></Relationships>
</file>

<file path=ppt/slides/_rels/slide6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Sans titre 19"/>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050" name="Rectangle 2"/>
          <p:cNvSpPr>
            <a:spLocks noGrp="1" noChangeArrowheads="1"/>
          </p:cNvSpPr>
          <p:nvPr>
            <p:ph type="ctrTitle"/>
          </p:nvPr>
        </p:nvSpPr>
        <p:spPr>
          <a:xfrm>
            <a:off x="684213" y="765175"/>
            <a:ext cx="7772400" cy="1470025"/>
          </a:xfrm>
        </p:spPr>
        <p:txBody>
          <a:bodyPr/>
          <a:lstStyle/>
          <a:p>
            <a:r>
              <a:rPr lang="es-ES" sz="6000" dirty="0" smtClean="0">
                <a:solidFill>
                  <a:schemeClr val="accent2"/>
                </a:solidFill>
                <a:latin typeface="FantaisieArtistique" pitchFamily="2" charset="0"/>
              </a:rPr>
              <a:t>Vórtice </a:t>
            </a:r>
            <a:r>
              <a:rPr lang="es-ES" sz="6000" dirty="0" smtClean="0">
                <a:solidFill>
                  <a:schemeClr val="accent2"/>
                </a:solidFill>
                <a:latin typeface="FantaisieArtistique" pitchFamily="2" charset="0"/>
              </a:rPr>
              <a:t>polar en América del Norte</a:t>
            </a:r>
            <a:r>
              <a:rPr lang="fr-FR" sz="6000" dirty="0" smtClean="0">
                <a:solidFill>
                  <a:schemeClr val="accent2"/>
                </a:solidFill>
                <a:latin typeface="FantaisieArtistique" pitchFamily="2" charset="0"/>
              </a:rPr>
              <a:t> </a:t>
            </a:r>
            <a:r>
              <a:rPr lang="fr-FR" sz="6000" dirty="0">
                <a:solidFill>
                  <a:schemeClr val="accent2"/>
                </a:solidFill>
                <a:latin typeface="FantaisieArtistique" pitchFamily="2" charset="0"/>
              </a:rPr>
              <a:t/>
            </a:r>
            <a:br>
              <a:rPr lang="fr-FR" sz="6000" dirty="0">
                <a:solidFill>
                  <a:schemeClr val="accent2"/>
                </a:solidFill>
                <a:latin typeface="FantaisieArtistique" pitchFamily="2" charset="0"/>
              </a:rPr>
            </a:br>
            <a:endParaRPr lang="fr-FR" sz="6000" dirty="0">
              <a:solidFill>
                <a:schemeClr val="accent2"/>
              </a:solidFill>
              <a:latin typeface="FantaisieArtistique" pitchFamily="2" charset="0"/>
            </a:endParaRPr>
          </a:p>
        </p:txBody>
      </p:sp>
      <p:sp>
        <p:nvSpPr>
          <p:cNvPr id="2053" name="Text Box 5"/>
          <p:cNvSpPr txBox="1">
            <a:spLocks noChangeArrowheads="1"/>
          </p:cNvSpPr>
          <p:nvPr/>
        </p:nvSpPr>
        <p:spPr bwMode="auto">
          <a:xfrm>
            <a:off x="2771775" y="4437063"/>
            <a:ext cx="4176713" cy="1066800"/>
          </a:xfrm>
          <a:prstGeom prst="rect">
            <a:avLst/>
          </a:prstGeom>
          <a:noFill/>
          <a:ln w="9525">
            <a:noFill/>
            <a:miter lim="800000"/>
            <a:headEnd/>
            <a:tailEnd/>
          </a:ln>
          <a:effectLst/>
        </p:spPr>
        <p:txBody>
          <a:bodyPr>
            <a:spAutoFit/>
          </a:bodyPr>
          <a:lstStyle/>
          <a:p>
            <a:pPr>
              <a:spcBef>
                <a:spcPct val="50000"/>
              </a:spcBef>
            </a:pPr>
            <a:fld id="{F7AE5105-5E54-4ACA-BAAD-B003841A6617}" type="datetime2">
              <a:rPr lang="fr-FR" sz="3200">
                <a:solidFill>
                  <a:srgbClr val="000066"/>
                </a:solidFill>
                <a:latin typeface="FantaisieArtistique" pitchFamily="2" charset="0"/>
              </a:rPr>
              <a:pPr>
                <a:spcBef>
                  <a:spcPct val="50000"/>
                </a:spcBef>
              </a:pPr>
              <a:t>jeudi 15 septembre 2016</a:t>
            </a:fld>
            <a:r>
              <a:rPr lang="fr-FR" sz="3200">
                <a:solidFill>
                  <a:srgbClr val="000066"/>
                </a:solidFill>
                <a:latin typeface="FantaisieArtistique" pitchFamily="2" charset="0"/>
              </a:rPr>
              <a:t>  </a:t>
            </a:r>
            <a:fld id="{A85E3B88-07E8-4594-865A-3E1DB53EB71C}" type="datetime10">
              <a:rPr lang="fr-FR" sz="3200">
                <a:solidFill>
                  <a:srgbClr val="000066"/>
                </a:solidFill>
                <a:latin typeface="FantaisieArtistique" pitchFamily="2" charset="0"/>
              </a:rPr>
              <a:pPr>
                <a:spcBef>
                  <a:spcPct val="50000"/>
                </a:spcBef>
              </a:pPr>
              <a:t>21:31</a:t>
            </a:fld>
            <a:endParaRPr lang="fr-FR" sz="3200">
              <a:solidFill>
                <a:srgbClr val="000066"/>
              </a:solidFill>
              <a:latin typeface="FantaisieArtistique" pitchFamily="2" charset="0"/>
            </a:endParaRPr>
          </a:p>
        </p:txBody>
      </p:sp>
    </p:spTree>
  </p:cSld>
  <p:clrMapOvr>
    <a:masterClrMapping/>
  </p:clrMapOvr>
  <p:transition advTm="12000">
    <p:sndAc>
      <p:stSnd>
        <p:snd r:embed="rId2" name="Earth &amp; Space - HD (Hubbl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3000" fill="hold"/>
                                        <p:tgtEl>
                                          <p:spTgt spid="2050"/>
                                        </p:tgtEl>
                                        <p:attrNameLst>
                                          <p:attrName>ppt_w</p:attrName>
                                        </p:attrNameLst>
                                      </p:cBhvr>
                                      <p:tavLst>
                                        <p:tav tm="0">
                                          <p:val>
                                            <p:fltVal val="0"/>
                                          </p:val>
                                        </p:tav>
                                        <p:tav tm="100000">
                                          <p:val>
                                            <p:strVal val="#ppt_w"/>
                                          </p:val>
                                        </p:tav>
                                      </p:tavLst>
                                    </p:anim>
                                    <p:anim calcmode="lin" valueType="num">
                                      <p:cBhvr>
                                        <p:cTn id="8" dur="3000" fill="hold"/>
                                        <p:tgtEl>
                                          <p:spTgt spid="2050"/>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2053"/>
                                        </p:tgtEl>
                                        <p:attrNameLst>
                                          <p:attrName>style.visibility</p:attrName>
                                        </p:attrNameLst>
                                      </p:cBhvr>
                                      <p:to>
                                        <p:strVal val="visible"/>
                                      </p:to>
                                    </p:set>
                                    <p:anim calcmode="lin" valueType="num">
                                      <p:cBhvr>
                                        <p:cTn id="13" dur="3000" fill="hold"/>
                                        <p:tgtEl>
                                          <p:spTgt spid="2053"/>
                                        </p:tgtEl>
                                        <p:attrNameLst>
                                          <p:attrName>ppt_w</p:attrName>
                                        </p:attrNameLst>
                                      </p:cBhvr>
                                      <p:tavLst>
                                        <p:tav tm="0">
                                          <p:val>
                                            <p:fltVal val="0"/>
                                          </p:val>
                                        </p:tav>
                                        <p:tav tm="100000">
                                          <p:val>
                                            <p:strVal val="#ppt_w"/>
                                          </p:val>
                                        </p:tav>
                                      </p:tavLst>
                                    </p:anim>
                                    <p:anim calcmode="lin" valueType="num">
                                      <p:cBhvr>
                                        <p:cTn id="14" dur="3000" fill="hold"/>
                                        <p:tgtEl>
                                          <p:spTgt spid="205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Sans titre 37b"/>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075" name="Rectangle 3"/>
          <p:cNvSpPr>
            <a:spLocks noGrp="1" noChangeArrowheads="1"/>
          </p:cNvSpPr>
          <p:nvPr>
            <p:ph type="body" idx="4294967295"/>
          </p:nvPr>
        </p:nvSpPr>
        <p:spPr>
          <a:xfrm>
            <a:off x="428596" y="1285860"/>
            <a:ext cx="8229600" cy="4525963"/>
          </a:xfrm>
        </p:spPr>
        <p:txBody>
          <a:bodyPr/>
          <a:lstStyle/>
          <a:p>
            <a:pPr algn="ctr">
              <a:buFontTx/>
              <a:buNone/>
            </a:pPr>
            <a:r>
              <a:rPr lang="es-ES" dirty="0" smtClean="0">
                <a:solidFill>
                  <a:schemeClr val="accent2"/>
                </a:solidFill>
                <a:latin typeface="FantaisieArtistique" pitchFamily="2" charset="0"/>
              </a:rPr>
              <a:t>El vórtice polar que afecta el norte este de los Estados Unidos ya ha costado cerca de $ 1 billón por el </a:t>
            </a:r>
            <a:r>
              <a:rPr lang="es-ES" dirty="0" smtClean="0">
                <a:solidFill>
                  <a:schemeClr val="accent2"/>
                </a:solidFill>
                <a:latin typeface="FantaisieArtistique" pitchFamily="2" charset="0"/>
              </a:rPr>
              <a:t>daño </a:t>
            </a:r>
            <a:r>
              <a:rPr lang="es-ES" dirty="0" smtClean="0">
                <a:solidFill>
                  <a:schemeClr val="accent2"/>
                </a:solidFill>
                <a:latin typeface="FantaisieArtistique" pitchFamily="2" charset="0"/>
              </a:rPr>
              <a:t>causado. Más de daños materiales es una megalópolis que está bloqueada. Millones de personas que llevan la peor parte de la ola de frío que nos recuerda "El día después" choque película </a:t>
            </a:r>
            <a:r>
              <a:rPr lang="es-ES" dirty="0" err="1" smtClean="0">
                <a:solidFill>
                  <a:schemeClr val="accent2"/>
                </a:solidFill>
                <a:latin typeface="FantaisieArtistique" pitchFamily="2" charset="0"/>
              </a:rPr>
              <a:t>Rolland</a:t>
            </a:r>
            <a:r>
              <a:rPr lang="es-ES" dirty="0" smtClean="0">
                <a:solidFill>
                  <a:schemeClr val="accent2"/>
                </a:solidFill>
                <a:latin typeface="FantaisieArtistique" pitchFamily="2" charset="0"/>
              </a:rPr>
              <a:t> </a:t>
            </a:r>
            <a:r>
              <a:rPr lang="es-ES" dirty="0" err="1" smtClean="0">
                <a:solidFill>
                  <a:schemeClr val="accent2"/>
                </a:solidFill>
                <a:latin typeface="FantaisieArtistique" pitchFamily="2" charset="0"/>
              </a:rPr>
              <a:t>Emmeric</a:t>
            </a:r>
            <a:r>
              <a:rPr lang="es-ES" dirty="0" smtClean="0">
                <a:solidFill>
                  <a:schemeClr val="accent2"/>
                </a:solidFill>
                <a:latin typeface="FantaisieArtistique" pitchFamily="2" charset="0"/>
              </a:rPr>
              <a:t> con Dennis </a:t>
            </a:r>
            <a:r>
              <a:rPr lang="es-ES" dirty="0" err="1" smtClean="0">
                <a:solidFill>
                  <a:schemeClr val="accent2"/>
                </a:solidFill>
                <a:latin typeface="FantaisieArtistique" pitchFamily="2" charset="0"/>
              </a:rPr>
              <a:t>Quaid</a:t>
            </a:r>
            <a:r>
              <a:rPr lang="es-ES" dirty="0" smtClean="0">
                <a:solidFill>
                  <a:schemeClr val="accent2"/>
                </a:solidFill>
                <a:latin typeface="FantaisieArtistique" pitchFamily="2" charset="0"/>
              </a:rPr>
              <a:t>.</a:t>
            </a:r>
            <a:endParaRPr lang="fr-FR" dirty="0">
              <a:solidFill>
                <a:schemeClr val="accent2"/>
              </a:solidFill>
              <a:latin typeface="FantaisieArtistique" pitchFamily="2" charset="0"/>
            </a:endParaRPr>
          </a:p>
        </p:txBody>
      </p:sp>
    </p:spTree>
  </p:cSld>
  <p:clrMapOvr>
    <a:masterClrMapping/>
  </p:clrMapOvr>
  <p:transition advTm="2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vortex"/>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127"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7" descr="vortex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152" name="Text Box 8"/>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vortex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175"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rgbClr val="000066"/>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vortex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8199"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2" name="Picture 6" descr="vortex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9223"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rgbClr val="000066"/>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6" name="Picture 6" descr="vortex6"/>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0247"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0" name="Picture 6" descr="vortex7"/>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1271"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rgbClr val="000066"/>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4" name="Picture 6" descr="vortex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2295"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rgbClr val="000066"/>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8" name="Picture 6" descr="Sans titre 9"/>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3319"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2" name="Picture 6" descr="Sans titre 1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4343"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Sans titre 37b"/>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6803" name="Rectangle 3"/>
          <p:cNvSpPr>
            <a:spLocks noGrp="1" noChangeArrowheads="1"/>
          </p:cNvSpPr>
          <p:nvPr>
            <p:ph type="body" idx="4294967295"/>
          </p:nvPr>
        </p:nvSpPr>
        <p:spPr>
          <a:xfrm>
            <a:off x="971550" y="1341438"/>
            <a:ext cx="7200900" cy="4292600"/>
          </a:xfrm>
        </p:spPr>
        <p:txBody>
          <a:bodyPr/>
          <a:lstStyle/>
          <a:p>
            <a:pPr>
              <a:lnSpc>
                <a:spcPct val="80000"/>
              </a:lnSpc>
              <a:buFontTx/>
              <a:buNone/>
            </a:pPr>
            <a:r>
              <a:rPr lang="fr-FR" dirty="0">
                <a:solidFill>
                  <a:schemeClr val="accent2"/>
                </a:solidFill>
                <a:latin typeface="FantaisieArtistique" pitchFamily="2" charset="0"/>
              </a:rPr>
              <a:t>   </a:t>
            </a:r>
            <a:r>
              <a:rPr lang="es-ES" dirty="0" smtClean="0">
                <a:solidFill>
                  <a:schemeClr val="accent2"/>
                </a:solidFill>
                <a:latin typeface="FantaisieArtistique" pitchFamily="2" charset="0"/>
              </a:rPr>
              <a:t>El fenómeno no es nuevo. El vórtice polar es "una especie de vórtice grande sobre el Ártico", dijo David Salas y </a:t>
            </a:r>
            <a:r>
              <a:rPr lang="es-ES" dirty="0" err="1" smtClean="0">
                <a:solidFill>
                  <a:schemeClr val="accent2"/>
                </a:solidFill>
                <a:latin typeface="FantaisieArtistique" pitchFamily="2" charset="0"/>
              </a:rPr>
              <a:t>Melia</a:t>
            </a:r>
            <a:r>
              <a:rPr lang="es-ES" dirty="0" smtClean="0">
                <a:solidFill>
                  <a:schemeClr val="accent2"/>
                </a:solidFill>
                <a:latin typeface="FantaisieArtistique" pitchFamily="2" charset="0"/>
              </a:rPr>
              <a:t>, un investigador del clima del servicio meteorológico francés, dijo </a:t>
            </a:r>
            <a:r>
              <a:rPr lang="es-ES" dirty="0" err="1" smtClean="0">
                <a:solidFill>
                  <a:schemeClr val="accent2"/>
                </a:solidFill>
                <a:latin typeface="FantaisieArtistique" pitchFamily="2" charset="0"/>
              </a:rPr>
              <a:t>francetv</a:t>
            </a:r>
            <a:r>
              <a:rPr lang="es-ES" dirty="0" smtClean="0">
                <a:solidFill>
                  <a:schemeClr val="accent2"/>
                </a:solidFill>
                <a:latin typeface="FantaisieArtistique" pitchFamily="2" charset="0"/>
              </a:rPr>
              <a:t> información se encuentra lo suficientemente alto en la elevación, partiendo de 5 km por encima el suelo hasta la estratosfera, entre 15 y 50 km ".</a:t>
            </a:r>
            <a:endParaRPr lang="fr-FR" dirty="0">
              <a:solidFill>
                <a:schemeClr val="accent2"/>
              </a:solidFill>
              <a:latin typeface="FantaisieArtistique" pitchFamily="2" charset="0"/>
            </a:endParaRPr>
          </a:p>
          <a:p>
            <a:pPr>
              <a:lnSpc>
                <a:spcPct val="80000"/>
              </a:lnSpc>
              <a:buFontTx/>
              <a:buNone/>
            </a:pPr>
            <a:r>
              <a:rPr lang="fr-FR" dirty="0">
                <a:solidFill>
                  <a:schemeClr val="accent2"/>
                </a:solidFill>
                <a:latin typeface="FantaisieArtistique" pitchFamily="2" charset="0"/>
              </a:rPr>
              <a:t>   </a:t>
            </a:r>
          </a:p>
        </p:txBody>
      </p:sp>
    </p:spTree>
  </p:cSld>
  <p:clrMapOvr>
    <a:masterClrMapping/>
  </p:clrMapOvr>
  <p:transition advTm="2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descr="Sans titre 37b"/>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8853" name="Rectangle 5"/>
          <p:cNvSpPr>
            <a:spLocks noChangeArrowheads="1"/>
          </p:cNvSpPr>
          <p:nvPr/>
        </p:nvSpPr>
        <p:spPr bwMode="auto">
          <a:xfrm>
            <a:off x="1042988" y="2636838"/>
            <a:ext cx="7200900" cy="2062103"/>
          </a:xfrm>
          <a:prstGeom prst="rect">
            <a:avLst/>
          </a:prstGeom>
          <a:noFill/>
          <a:ln w="9525">
            <a:noFill/>
            <a:miter lim="800000"/>
            <a:headEnd/>
            <a:tailEnd/>
          </a:ln>
          <a:effectLst/>
        </p:spPr>
        <p:txBody>
          <a:bodyPr>
            <a:spAutoFit/>
          </a:bodyPr>
          <a:lstStyle/>
          <a:p>
            <a:pPr>
              <a:spcBef>
                <a:spcPct val="20000"/>
              </a:spcBef>
            </a:pPr>
            <a:r>
              <a:rPr lang="es-ES" sz="3200" dirty="0" smtClean="0">
                <a:solidFill>
                  <a:schemeClr val="accent2"/>
                </a:solidFill>
                <a:latin typeface="FantaisieArtistique" pitchFamily="2" charset="0"/>
              </a:rPr>
              <a:t>Normalmente, el vórtice polar gira a gran velocidad y mantiene el aire frío sobre el Ártico, la protección de las latitudes más bajas.</a:t>
            </a:r>
            <a:endParaRPr lang="fr-FR" sz="3200" dirty="0">
              <a:solidFill>
                <a:schemeClr val="accent2"/>
              </a:solidFill>
              <a:latin typeface="FantaisieArtistique" pitchFamily="2" charset="0"/>
            </a:endParaRPr>
          </a:p>
        </p:txBody>
      </p:sp>
    </p:spTree>
  </p:cSld>
  <p:clrMapOvr>
    <a:masterClrMapping/>
  </p:clrMapOvr>
  <p:transition advTm="14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6" name="Picture 6" descr="Sans titre 1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5367"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rgbClr val="000066"/>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Sans titre 1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6391"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4" name="Picture 6" descr="Sans titre 1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7415"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8" name="Picture 6" descr="Sans titre 1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8439"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2" name="Picture 6" descr="Sans titre 1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9463"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6" name="Picture 6" descr="Sans titre 16"/>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0487"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0" name="Picture 6" descr="Sans titre 17"/>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1511"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4" name="Picture 6" descr="Sans titre 1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2535"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rgbClr val="000066"/>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2" name="Picture 6" descr="Sans titre 2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4583"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6" name="Picture 6" descr="Sans titre 2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5607"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7" name="Picture 5" descr="Sans titre 37b"/>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4756" name="Rectangle 4"/>
          <p:cNvSpPr>
            <a:spLocks noChangeArrowheads="1"/>
          </p:cNvSpPr>
          <p:nvPr/>
        </p:nvSpPr>
        <p:spPr bwMode="auto">
          <a:xfrm>
            <a:off x="323850" y="636588"/>
            <a:ext cx="8569325" cy="5693866"/>
          </a:xfrm>
          <a:prstGeom prst="rect">
            <a:avLst/>
          </a:prstGeom>
          <a:noFill/>
          <a:ln w="9525">
            <a:noFill/>
            <a:miter lim="800000"/>
            <a:headEnd/>
            <a:tailEnd/>
          </a:ln>
          <a:effectLst/>
        </p:spPr>
        <p:txBody>
          <a:bodyPr>
            <a:spAutoFit/>
          </a:bodyPr>
          <a:lstStyle/>
          <a:p>
            <a:r>
              <a:rPr lang="es-ES" sz="2800" dirty="0" smtClean="0">
                <a:solidFill>
                  <a:schemeClr val="accent2"/>
                </a:solidFill>
                <a:latin typeface="FantaisieArtistique" pitchFamily="2" charset="0"/>
              </a:rPr>
              <a:t>El </a:t>
            </a:r>
            <a:r>
              <a:rPr lang="es-ES" sz="2800" dirty="0" smtClean="0">
                <a:solidFill>
                  <a:schemeClr val="accent2"/>
                </a:solidFill>
                <a:latin typeface="FantaisieArtistique" pitchFamily="2" charset="0"/>
              </a:rPr>
              <a:t>costo humano es pesado. Ya 21 muertos.</a:t>
            </a:r>
          </a:p>
          <a:p>
            <a:r>
              <a:rPr lang="es-ES" sz="2800" dirty="0" smtClean="0">
                <a:solidFill>
                  <a:schemeClr val="accent2"/>
                </a:solidFill>
                <a:latin typeface="FantaisieArtistique" pitchFamily="2" charset="0"/>
              </a:rPr>
              <a:t>"Vórtice polar" es el término utilizado por los medios de comunicación norteamericanos para describir la ola de frío sin precedentes que afecta a la costa este de los EE.UU. con -50 grados de temperatura en el área de Chicago.</a:t>
            </a:r>
          </a:p>
          <a:p>
            <a:r>
              <a:rPr lang="es-ES" sz="2800" dirty="0" smtClean="0">
                <a:solidFill>
                  <a:schemeClr val="accent2"/>
                </a:solidFill>
                <a:latin typeface="FantaisieArtistique" pitchFamily="2" charset="0"/>
              </a:rPr>
              <a:t>Además del hecho de que el lago Michigan está congelado, los residentes surgieron un fenómeno extraordinario. En efecto, los testigos también informaron que el humo emanaba y luego flotó en la superficie. Una escena no muy diferente de lo que se observa en el hielo.</a:t>
            </a:r>
          </a:p>
          <a:p>
            <a:r>
              <a:rPr lang="es-ES" sz="2800" dirty="0" smtClean="0">
                <a:solidFill>
                  <a:schemeClr val="accent2"/>
                </a:solidFill>
                <a:latin typeface="FantaisieArtistique" pitchFamily="2" charset="0"/>
              </a:rPr>
              <a:t>El vórtice polar es un fenómeno meteorológico por lo general cerca de los dos polos. Es raro que el ciclón llega a zonas densamente pobladas.</a:t>
            </a:r>
            <a:endParaRPr lang="fr-FR" sz="2800" dirty="0">
              <a:solidFill>
                <a:schemeClr val="accent2"/>
              </a:solidFill>
              <a:latin typeface="FantaisieArtistique" pitchFamily="2" charset="0"/>
            </a:endParaRPr>
          </a:p>
        </p:txBody>
      </p:sp>
    </p:spTree>
  </p:cSld>
  <p:clrMapOvr>
    <a:masterClrMapping/>
  </p:clrMapOvr>
  <p:transition advTm="50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30" name="Picture 6" descr="Sans titre 22"/>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6631"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sndAc>
      <p:stSnd>
        <p:snd r:embed="rId2" name="Earth &amp; Space - HD (Hubble).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4" name="Picture 6" descr="Sans titre 2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7655"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8" name="Picture 6" descr="Sans titre 2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8679"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2" name="Picture 6" descr="Sans titre 2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9703"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6" name="Picture 6" descr="Sans titre 26"/>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0727"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2" name="Picture 8" descr="Sans titre 37b"/>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1750" name="Picture 6" descr="Sans titre 27"/>
          <p:cNvPicPr>
            <a:picLocks noChangeAspect="1" noChangeArrowheads="1"/>
          </p:cNvPicPr>
          <p:nvPr/>
        </p:nvPicPr>
        <p:blipFill>
          <a:blip r:embed="rId3"/>
          <a:srcRect/>
          <a:stretch>
            <a:fillRect/>
          </a:stretch>
        </p:blipFill>
        <p:spPr bwMode="auto">
          <a:xfrm>
            <a:off x="2000250" y="0"/>
            <a:ext cx="5143500" cy="6858000"/>
          </a:xfrm>
          <a:prstGeom prst="rect">
            <a:avLst/>
          </a:prstGeom>
          <a:noFill/>
        </p:spPr>
      </p:pic>
      <p:sp>
        <p:nvSpPr>
          <p:cNvPr id="31753" name="Text Box 9"/>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rgbClr val="000066"/>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6" name="Picture 8" descr="Sans titre 37b"/>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2774" name="Picture 6" descr="Sans titre 28"/>
          <p:cNvPicPr>
            <a:picLocks noChangeAspect="1" noChangeArrowheads="1"/>
          </p:cNvPicPr>
          <p:nvPr/>
        </p:nvPicPr>
        <p:blipFill>
          <a:blip r:embed="rId3"/>
          <a:srcRect/>
          <a:stretch>
            <a:fillRect/>
          </a:stretch>
        </p:blipFill>
        <p:spPr bwMode="auto">
          <a:xfrm>
            <a:off x="2019300" y="0"/>
            <a:ext cx="5105400" cy="6858000"/>
          </a:xfrm>
          <a:prstGeom prst="rect">
            <a:avLst/>
          </a:prstGeom>
          <a:noFill/>
        </p:spPr>
      </p:pic>
      <p:sp>
        <p:nvSpPr>
          <p:cNvPr id="32777" name="Text Box 9"/>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rgbClr val="000066"/>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8" name="Picture 6" descr="Sans titre 29"/>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4" name="Picture 8" descr="Sans titre 37b"/>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4823" name="Picture 7" descr="Sans titre 41"/>
          <p:cNvPicPr>
            <a:picLocks noChangeAspect="1" noChangeArrowheads="1"/>
          </p:cNvPicPr>
          <p:nvPr/>
        </p:nvPicPr>
        <p:blipFill>
          <a:blip r:embed="rId3"/>
          <a:srcRect/>
          <a:stretch>
            <a:fillRect/>
          </a:stretch>
        </p:blipFill>
        <p:spPr bwMode="auto">
          <a:xfrm>
            <a:off x="2014538" y="0"/>
            <a:ext cx="5114925" cy="6858000"/>
          </a:xfrm>
          <a:prstGeom prst="rect">
            <a:avLst/>
          </a:prstGeom>
          <a:noFill/>
        </p:spPr>
      </p:pic>
    </p:spTree>
  </p:cSld>
  <p:clrMapOvr>
    <a:masterClrMapping/>
  </p:clrMapOvr>
  <p:transition advTm="6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6" name="Picture 6" descr="Sans titre 3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9" name="Picture 5" descr="slide_332371_3300949_fre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4" name="Picture 6" descr="Sans titre 3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81" name="Picture 5" descr="Sans titre 37b"/>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5780" name="Rectangle 4"/>
          <p:cNvSpPr>
            <a:spLocks noChangeArrowheads="1"/>
          </p:cNvSpPr>
          <p:nvPr/>
        </p:nvSpPr>
        <p:spPr bwMode="auto">
          <a:xfrm>
            <a:off x="323850" y="1412875"/>
            <a:ext cx="8424863" cy="3046988"/>
          </a:xfrm>
          <a:prstGeom prst="rect">
            <a:avLst/>
          </a:prstGeom>
          <a:noFill/>
          <a:ln w="9525">
            <a:noFill/>
            <a:miter lim="800000"/>
            <a:headEnd/>
            <a:tailEnd/>
          </a:ln>
          <a:effectLst/>
        </p:spPr>
        <p:txBody>
          <a:bodyPr>
            <a:spAutoFit/>
          </a:bodyPr>
          <a:lstStyle/>
          <a:p>
            <a:r>
              <a:rPr lang="es-ES" sz="3200" b="1" dirty="0" smtClean="0">
                <a:solidFill>
                  <a:schemeClr val="accent2"/>
                </a:solidFill>
                <a:latin typeface="FantaisieArtistique" pitchFamily="2" charset="0"/>
              </a:rPr>
              <a:t>"El paraíso de los fotógrafos blancos"</a:t>
            </a:r>
          </a:p>
          <a:p>
            <a:r>
              <a:rPr lang="es-ES" sz="3200" b="1" dirty="0" smtClean="0">
                <a:solidFill>
                  <a:schemeClr val="accent2"/>
                </a:solidFill>
                <a:latin typeface="FantaisieArtistique" pitchFamily="2" charset="0"/>
              </a:rPr>
              <a:t>Por otra parte, este fenómeno es un poco como el paraíso blanco para aquellos fotógrafos que buscan capturar el momento. A veces nos da escenas divertidas, tiros inusuales pero excepcionales.</a:t>
            </a:r>
            <a:endParaRPr lang="fr-FR" sz="3200" dirty="0">
              <a:solidFill>
                <a:schemeClr val="accent2"/>
              </a:solidFill>
              <a:latin typeface="FantaisieArtistique" pitchFamily="2" charset="0"/>
            </a:endParaRPr>
          </a:p>
        </p:txBody>
      </p:sp>
    </p:spTree>
  </p:cSld>
  <p:clrMapOvr>
    <a:masterClrMapping/>
  </p:clrMapOvr>
  <p:transition advTm="2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9" name="Picture 7" descr="Sans titre 4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8917" name="Picture 5" descr="slide_332371_3300951_free"/>
          <p:cNvPicPr>
            <a:picLocks noChangeAspect="1" noChangeArrowheads="1"/>
          </p:cNvPicPr>
          <p:nvPr/>
        </p:nvPicPr>
        <p:blipFill>
          <a:blip r:embed="rId3"/>
          <a:srcRect/>
          <a:stretch>
            <a:fillRect/>
          </a:stretch>
        </p:blipFill>
        <p:spPr bwMode="auto">
          <a:xfrm>
            <a:off x="1187450" y="0"/>
            <a:ext cx="6846888" cy="6858000"/>
          </a:xfrm>
          <a:prstGeom prst="rect">
            <a:avLst/>
          </a:prstGeom>
          <a:noFill/>
        </p:spPr>
      </p:pic>
    </p:spTree>
  </p:cSld>
  <p:clrMapOvr>
    <a:masterClrMapping/>
  </p:clrMapOvr>
  <p:transition advTm="6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2" name="Picture 6" descr="Sans titre 3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6" name="Picture 6" descr="Sans titre 3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92" name="Picture 8" descr="Sans titre 4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1990" name="Picture 6" descr="Sans titre 34"/>
          <p:cNvPicPr>
            <a:picLocks noChangeAspect="1" noChangeArrowheads="1"/>
          </p:cNvPicPr>
          <p:nvPr/>
        </p:nvPicPr>
        <p:blipFill>
          <a:blip r:embed="rId3"/>
          <a:srcRect/>
          <a:stretch>
            <a:fillRect/>
          </a:stretch>
        </p:blipFill>
        <p:spPr bwMode="auto">
          <a:xfrm>
            <a:off x="2000250" y="0"/>
            <a:ext cx="5143500" cy="6858000"/>
          </a:xfrm>
          <a:prstGeom prst="rect">
            <a:avLst/>
          </a:prstGeom>
          <a:noFill/>
        </p:spPr>
      </p:pic>
    </p:spTree>
  </p:cSld>
  <p:clrMapOvr>
    <a:masterClrMapping/>
  </p:clrMapOvr>
  <p:transition advTm="6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6" name="Picture 6" descr="Sans titre 37b"/>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1445" name="Picture 5" descr="View image on Twitter"/>
          <p:cNvPicPr>
            <a:picLocks noChangeAspect="1" noChangeArrowheads="1"/>
          </p:cNvPicPr>
          <p:nvPr/>
        </p:nvPicPr>
        <p:blipFill>
          <a:blip r:embed="rId3"/>
          <a:srcRect/>
          <a:stretch>
            <a:fillRect/>
          </a:stretch>
        </p:blipFill>
        <p:spPr bwMode="auto">
          <a:xfrm>
            <a:off x="1116013" y="0"/>
            <a:ext cx="6865937" cy="6865938"/>
          </a:xfrm>
          <a:prstGeom prst="rect">
            <a:avLst/>
          </a:prstGeom>
          <a:noFill/>
        </p:spPr>
      </p:pic>
      <p:sp>
        <p:nvSpPr>
          <p:cNvPr id="61448" name="Text Box 8"/>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8" name="Picture 10" descr="Sans titre 4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3015" name="Picture 7" descr="Sans titre 35-1"/>
          <p:cNvPicPr>
            <a:picLocks noChangeAspect="1" noChangeArrowheads="1"/>
          </p:cNvPicPr>
          <p:nvPr/>
        </p:nvPicPr>
        <p:blipFill>
          <a:blip r:embed="rId3"/>
          <a:srcRect/>
          <a:stretch>
            <a:fillRect/>
          </a:stretch>
        </p:blipFill>
        <p:spPr bwMode="auto">
          <a:xfrm>
            <a:off x="1908175" y="0"/>
            <a:ext cx="5256213" cy="3429000"/>
          </a:xfrm>
          <a:prstGeom prst="rect">
            <a:avLst/>
          </a:prstGeom>
          <a:noFill/>
        </p:spPr>
      </p:pic>
      <p:pic>
        <p:nvPicPr>
          <p:cNvPr id="43016" name="Picture 8" descr="Sans titre 35-2"/>
          <p:cNvPicPr>
            <a:picLocks noChangeAspect="1" noChangeArrowheads="1"/>
          </p:cNvPicPr>
          <p:nvPr/>
        </p:nvPicPr>
        <p:blipFill>
          <a:blip r:embed="rId4"/>
          <a:srcRect/>
          <a:stretch>
            <a:fillRect/>
          </a:stretch>
        </p:blipFill>
        <p:spPr bwMode="auto">
          <a:xfrm>
            <a:off x="1908175" y="3429000"/>
            <a:ext cx="5256213" cy="3429000"/>
          </a:xfrm>
          <a:prstGeom prst="rect">
            <a:avLst/>
          </a:prstGeom>
          <a:noFill/>
        </p:spPr>
      </p:pic>
    </p:spTree>
  </p:cSld>
  <p:clrMapOvr>
    <a:masterClrMapping/>
  </p:clrMapOvr>
  <p:transition advTm="6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42" name="Picture 10" descr="Sans titre 4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4038" name="Picture 6" descr="Sans titre 36"/>
          <p:cNvPicPr>
            <a:picLocks noChangeAspect="1" noChangeArrowheads="1"/>
          </p:cNvPicPr>
          <p:nvPr/>
        </p:nvPicPr>
        <p:blipFill>
          <a:blip r:embed="rId3"/>
          <a:srcRect/>
          <a:stretch>
            <a:fillRect/>
          </a:stretch>
        </p:blipFill>
        <p:spPr bwMode="auto">
          <a:xfrm>
            <a:off x="2000250" y="0"/>
            <a:ext cx="5143500" cy="6858000"/>
          </a:xfrm>
          <a:prstGeom prst="rect">
            <a:avLst/>
          </a:prstGeom>
          <a:noFill/>
        </p:spPr>
      </p:pic>
    </p:spTree>
  </p:cSld>
  <p:clrMapOvr>
    <a:masterClrMapping/>
  </p:clrMapOvr>
  <p:transition advTm="6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1" name="Picture 5" descr="1504037_10151838551041339_1228476958_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3" name="Picture 5" descr="Orangers gelés en Florid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7" name="Picture 7" descr="paysage-d-hiver-canada-amerique-du-nord_8641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10" name="Picture 6" descr="Sans titre 4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72708" name="Picture 4" descr="safe_image"/>
          <p:cNvPicPr>
            <a:picLocks noChangeAspect="1" noChangeArrowheads="1"/>
          </p:cNvPicPr>
          <p:nvPr/>
        </p:nvPicPr>
        <p:blipFill>
          <a:blip r:embed="rId3"/>
          <a:srcRect/>
          <a:stretch>
            <a:fillRect/>
          </a:stretch>
        </p:blipFill>
        <p:spPr bwMode="auto">
          <a:xfrm>
            <a:off x="0" y="1052513"/>
            <a:ext cx="9144000" cy="4756150"/>
          </a:xfrm>
          <a:prstGeom prst="rect">
            <a:avLst/>
          </a:prstGeom>
          <a:noFill/>
        </p:spPr>
      </p:pic>
      <p:sp>
        <p:nvSpPr>
          <p:cNvPr id="72711" name="Text Box 7"/>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rgbClr val="000066"/>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9" name="AutoShape 5" descr="Z"/>
          <p:cNvSpPr>
            <a:spLocks noChangeAspect="1" noChangeArrowheads="1"/>
          </p:cNvSpPr>
          <p:nvPr/>
        </p:nvSpPr>
        <p:spPr bwMode="auto">
          <a:xfrm>
            <a:off x="4419600" y="3276600"/>
            <a:ext cx="304800" cy="304800"/>
          </a:xfrm>
          <a:prstGeom prst="rect">
            <a:avLst/>
          </a:prstGeom>
          <a:noFill/>
        </p:spPr>
        <p:txBody>
          <a:bodyPr/>
          <a:lstStyle/>
          <a:p>
            <a:endParaRPr lang="es-ES"/>
          </a:p>
        </p:txBody>
      </p:sp>
      <p:pic>
        <p:nvPicPr>
          <p:cNvPr id="47111" name="Picture 7" descr="voir le zoom : Le lac Michigan gelé le 6 janvier 2014 à Chicag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7112" name="Text Box 8"/>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5" name="Picture 7" descr="cf1ef13d1c588ae7cd139b2064ffc69fc96b4701_153388642152ccf6628ec88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8136" name="Text Box 8"/>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7" name="Picture 5" descr="1457941555_B971758588Z"/>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9158" name="Text Box 6"/>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1" name="Picture 5" descr="Une masse d'air polaire descend de l'Arctique, amenant des températures glaciales sur le centre du continent nord-américain. Le froid s'abat sur la Saskatchewan et le Manitoba, au Canada, de même que sur le Dakota du Nord, le Minnesota, le Wisconsin, le Michigan, l'Indiana et l'Illinois aux États-Uni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0182" name="Text Box 6"/>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5" name="Picture 5" descr="3170966"/>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1206" name="Text Box 6"/>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9" name="Picture 5" descr="2014-01-02T220241Z_1_APAEA011P8J00_RTROPTP_3_OFRWR-USA-INTEMPERIES-2014010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2230" name="Text Box 6"/>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3" name="Picture 5" descr="88181-e_biJeu4QohQGbshAXElAw"/>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3254" name="Text Box 6"/>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7" name="Picture 5" descr="88181-qao36hom0TOz_uvcUm6pL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4278" name="Text Box 6"/>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1" name="Picture 5" descr="88181-ZKsoHsZiH14IgoRBhinUvw"/>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5302" name="Text Box 6"/>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5" name="Picture 5" descr="88181-8yvl2H77ZR2JIxiIgv1oQ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6326" name="Text Box 6"/>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9" name="Picture 5" descr="Fontaine gelée à Nouvelle Orléan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7350" name="Text Box 6"/>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solidFill>
                  <a:schemeClr val="bg1"/>
                </a:solidFill>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401" name="Picture 9" descr="Sans titre 37b"/>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59397" name="Picture 5" descr="52ccec7035701baedab3606b"/>
          <p:cNvPicPr>
            <a:picLocks noChangeAspect="1" noChangeArrowheads="1"/>
          </p:cNvPicPr>
          <p:nvPr/>
        </p:nvPicPr>
        <p:blipFill>
          <a:blip r:embed="rId3"/>
          <a:srcRect/>
          <a:stretch>
            <a:fillRect/>
          </a:stretch>
        </p:blipFill>
        <p:spPr bwMode="auto">
          <a:xfrm>
            <a:off x="0" y="0"/>
            <a:ext cx="9144000" cy="5013325"/>
          </a:xfrm>
          <a:prstGeom prst="rect">
            <a:avLst/>
          </a:prstGeom>
          <a:noFill/>
        </p:spPr>
      </p:pic>
      <p:sp>
        <p:nvSpPr>
          <p:cNvPr id="59400" name="Rectangle 8"/>
          <p:cNvSpPr>
            <a:spLocks noChangeArrowheads="1"/>
          </p:cNvSpPr>
          <p:nvPr/>
        </p:nvSpPr>
        <p:spPr bwMode="auto">
          <a:xfrm>
            <a:off x="0" y="5546725"/>
            <a:ext cx="9144000" cy="492443"/>
          </a:xfrm>
          <a:prstGeom prst="rect">
            <a:avLst/>
          </a:prstGeom>
          <a:noFill/>
          <a:ln w="9525">
            <a:noFill/>
            <a:miter lim="800000"/>
            <a:headEnd/>
            <a:tailEnd/>
          </a:ln>
          <a:effectLst/>
        </p:spPr>
        <p:txBody>
          <a:bodyPr lIns="0" tIns="0" rIns="0" bIns="0" anchor="ctr">
            <a:spAutoFit/>
          </a:bodyPr>
          <a:lstStyle/>
          <a:p>
            <a:r>
              <a:rPr lang="es-ES" sz="3200" dirty="0" smtClean="0">
                <a:latin typeface="FantaisieArtistique" pitchFamily="2" charset="0"/>
              </a:rPr>
              <a:t>Incluso </a:t>
            </a:r>
            <a:r>
              <a:rPr lang="es-ES" sz="3200" dirty="0" smtClean="0">
                <a:latin typeface="FantaisieArtistique" pitchFamily="2" charset="0"/>
              </a:rPr>
              <a:t>el oso polar no puede resistir</a:t>
            </a:r>
            <a:endParaRPr lang="fr-FR" sz="3200" dirty="0">
              <a:latin typeface="FantaisieArtistique" pitchFamily="2" charset="0"/>
            </a:endParaRPr>
          </a:p>
        </p:txBody>
      </p:sp>
      <p:sp>
        <p:nvSpPr>
          <p:cNvPr id="59402" name="Text Box 10"/>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5" name="Picture 9" descr="Sans titre 37b"/>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0421" name="Picture 5" descr="View image on Twitter"/>
          <p:cNvPicPr>
            <a:picLocks noChangeAspect="1" noChangeArrowheads="1"/>
          </p:cNvPicPr>
          <p:nvPr/>
        </p:nvPicPr>
        <p:blipFill>
          <a:blip r:embed="rId3"/>
          <a:srcRect/>
          <a:stretch>
            <a:fillRect/>
          </a:stretch>
        </p:blipFill>
        <p:spPr bwMode="auto">
          <a:xfrm>
            <a:off x="0" y="0"/>
            <a:ext cx="9144000" cy="5137150"/>
          </a:xfrm>
          <a:prstGeom prst="rect">
            <a:avLst/>
          </a:prstGeom>
          <a:noFill/>
        </p:spPr>
      </p:pic>
      <p:sp>
        <p:nvSpPr>
          <p:cNvPr id="60424" name="Rectangle 8"/>
          <p:cNvSpPr>
            <a:spLocks noChangeArrowheads="1"/>
          </p:cNvSpPr>
          <p:nvPr/>
        </p:nvSpPr>
        <p:spPr bwMode="auto">
          <a:xfrm>
            <a:off x="0" y="5843588"/>
            <a:ext cx="9144000" cy="579437"/>
          </a:xfrm>
          <a:prstGeom prst="rect">
            <a:avLst/>
          </a:prstGeom>
          <a:noFill/>
          <a:ln w="9525">
            <a:noFill/>
            <a:miter lim="800000"/>
            <a:headEnd/>
            <a:tailEnd/>
          </a:ln>
          <a:effectLst/>
        </p:spPr>
        <p:txBody>
          <a:bodyPr anchor="ctr">
            <a:spAutoFit/>
          </a:bodyPr>
          <a:lstStyle/>
          <a:p>
            <a:r>
              <a:rPr lang="fr-FR" sz="3200">
                <a:latin typeface="FantaisieArtistique" pitchFamily="2" charset="0"/>
              </a:rPr>
              <a:t>Chicago Water Taxi</a:t>
            </a:r>
          </a:p>
        </p:txBody>
      </p:sp>
      <p:sp>
        <p:nvSpPr>
          <p:cNvPr id="60426" name="Text Box 10"/>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9" name="Picture 5" descr="View image on Twitter"/>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2470" name="Text Box 6"/>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6" name="Picture 8" descr="Sans titre 4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3497" name="Text Box 9"/>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
        <p:nvSpPr>
          <p:cNvPr id="63498" name="Text Box 10"/>
          <p:cNvSpPr txBox="1">
            <a:spLocks noChangeArrowheads="1"/>
          </p:cNvSpPr>
          <p:nvPr/>
        </p:nvSpPr>
        <p:spPr bwMode="auto">
          <a:xfrm>
            <a:off x="0" y="6278563"/>
            <a:ext cx="3851275" cy="579437"/>
          </a:xfrm>
          <a:prstGeom prst="rect">
            <a:avLst/>
          </a:prstGeom>
          <a:noFill/>
          <a:ln w="9525">
            <a:noFill/>
            <a:miter lim="800000"/>
            <a:headEnd/>
            <a:tailEnd/>
          </a:ln>
          <a:effectLst/>
        </p:spPr>
        <p:txBody>
          <a:bodyPr>
            <a:spAutoFit/>
          </a:bodyPr>
          <a:lstStyle/>
          <a:p>
            <a:pPr>
              <a:spcBef>
                <a:spcPct val="50000"/>
              </a:spcBef>
            </a:pPr>
            <a:r>
              <a:rPr lang="fr-FR" sz="3200">
                <a:latin typeface="FantaisieArtistique" pitchFamily="2" charset="0"/>
              </a:rPr>
              <a:t>Accident du au froid</a:t>
            </a:r>
          </a:p>
        </p:txBody>
      </p:sp>
    </p:spTree>
  </p:cSld>
  <p:clrMapOvr>
    <a:masterClrMapping/>
  </p:clrMapOvr>
  <p:transition advTm="6000"/>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5" name="Picture 7" descr="Sans titre 43"/>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73732" name="Picture 4" descr="140107_5r9ee_rci-vortex-polaire_sn635"/>
          <p:cNvPicPr>
            <a:picLocks noChangeAspect="1" noChangeArrowheads="1"/>
          </p:cNvPicPr>
          <p:nvPr/>
        </p:nvPicPr>
        <p:blipFill>
          <a:blip r:embed="rId4"/>
          <a:srcRect/>
          <a:stretch>
            <a:fillRect/>
          </a:stretch>
        </p:blipFill>
        <p:spPr bwMode="auto">
          <a:xfrm>
            <a:off x="0" y="836613"/>
            <a:ext cx="9144000" cy="5140325"/>
          </a:xfrm>
          <a:prstGeom prst="rect">
            <a:avLst/>
          </a:prstGeom>
          <a:noFill/>
        </p:spPr>
      </p:pic>
      <p:sp>
        <p:nvSpPr>
          <p:cNvPr id="73736" name="Text Box 8"/>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sndAc>
      <p:stSnd>
        <p:snd r:embed="rId2" name="Earth &amp; Space - HD (Hubble).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20" name="Picture 8" descr="Sans titre 4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4517" name="Picture 5" descr="Le lac Michigan gel&amp;eacute;, &amp;agrave; Chicago (Etats-Unis), le 6 janvier 2014.&amp;nbsp;"/>
          <p:cNvPicPr>
            <a:picLocks noChangeAspect="1" noChangeArrowheads="1"/>
          </p:cNvPicPr>
          <p:nvPr/>
        </p:nvPicPr>
        <p:blipFill>
          <a:blip r:embed="rId3"/>
          <a:srcRect/>
          <a:stretch>
            <a:fillRect/>
          </a:stretch>
        </p:blipFill>
        <p:spPr bwMode="auto">
          <a:xfrm>
            <a:off x="0" y="0"/>
            <a:ext cx="9144000" cy="5116513"/>
          </a:xfrm>
          <a:prstGeom prst="rect">
            <a:avLst/>
          </a:prstGeom>
          <a:noFill/>
        </p:spPr>
      </p:pic>
      <p:sp>
        <p:nvSpPr>
          <p:cNvPr id="64518" name="Rectangle 6"/>
          <p:cNvSpPr>
            <a:spLocks noChangeArrowheads="1"/>
          </p:cNvSpPr>
          <p:nvPr/>
        </p:nvSpPr>
        <p:spPr bwMode="auto">
          <a:xfrm>
            <a:off x="0" y="5578475"/>
            <a:ext cx="9144000" cy="837616"/>
          </a:xfrm>
          <a:prstGeom prst="rect">
            <a:avLst/>
          </a:prstGeom>
          <a:noFill/>
          <a:ln w="9525">
            <a:noFill/>
            <a:miter lim="800000"/>
            <a:headEnd/>
            <a:tailEnd/>
          </a:ln>
          <a:effectLst/>
        </p:spPr>
        <p:txBody>
          <a:bodyPr bIns="357075" anchor="ctr">
            <a:spAutoFit/>
          </a:bodyPr>
          <a:lstStyle/>
          <a:p>
            <a:r>
              <a:rPr lang="es-ES" sz="2800" dirty="0" smtClean="0">
                <a:latin typeface="FantaisieArtistique" pitchFamily="2" charset="0"/>
              </a:rPr>
              <a:t>la </a:t>
            </a:r>
            <a:r>
              <a:rPr lang="es-ES" sz="2800" dirty="0" smtClean="0">
                <a:latin typeface="FantaisieArtistique" pitchFamily="2" charset="0"/>
              </a:rPr>
              <a:t>temperatura percibida cayó a -50 ° C en Chicago</a:t>
            </a:r>
            <a:endParaRPr lang="fr-FR" sz="2800" dirty="0">
              <a:latin typeface="FantaisieArtistique" pitchFamily="2" charset="0"/>
            </a:endParaRPr>
          </a:p>
        </p:txBody>
      </p:sp>
      <p:sp>
        <p:nvSpPr>
          <p:cNvPr id="64521" name="Text Box 9"/>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7" name="Picture 7" descr="Sans titre 4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6565" name="Picture 5" descr="3170876"/>
          <p:cNvPicPr>
            <a:picLocks noChangeAspect="1" noChangeArrowheads="1"/>
          </p:cNvPicPr>
          <p:nvPr/>
        </p:nvPicPr>
        <p:blipFill>
          <a:blip r:embed="rId3"/>
          <a:srcRect/>
          <a:stretch>
            <a:fillRect/>
          </a:stretch>
        </p:blipFill>
        <p:spPr bwMode="auto">
          <a:xfrm>
            <a:off x="0" y="0"/>
            <a:ext cx="9144000" cy="5616575"/>
          </a:xfrm>
          <a:prstGeom prst="rect">
            <a:avLst/>
          </a:prstGeom>
          <a:noFill/>
        </p:spPr>
      </p:pic>
      <p:sp>
        <p:nvSpPr>
          <p:cNvPr id="66568" name="Text Box 8"/>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91" name="Picture 7" descr="Chicago+%28Etats-Unis%29%2C+lundi.+Le+nord%2C+l%27est+et+le+centre+des+Etats-Unis+sont+paralys%C3%A9s+par+des+temp%C3%A9ratures+venues+de+l%E2%80%99Arctique+qui+sont+descendues+jusqu%E2%80%99%C3%A0+-%C2%A053%C2%A0oC."/>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7592" name="Text Box 8"/>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7" name="Picture 5" descr="2014-01-07T064647Z_1_APAEA060IU200_RTROPTP_3_OFRWR-USA-FROID-20140107"/>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9638" name="Text Box 6"/>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66" name="Picture 10" descr="Sans titre 4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70661" name="Picture 5" descr="88073-FKd_nYEfGOrcdM_CHwjaQg"/>
          <p:cNvPicPr>
            <a:picLocks noChangeAspect="1" noChangeArrowheads="1"/>
          </p:cNvPicPr>
          <p:nvPr/>
        </p:nvPicPr>
        <p:blipFill>
          <a:blip r:embed="rId3"/>
          <a:srcRect/>
          <a:stretch>
            <a:fillRect/>
          </a:stretch>
        </p:blipFill>
        <p:spPr bwMode="auto">
          <a:xfrm>
            <a:off x="0" y="0"/>
            <a:ext cx="9144000" cy="5684838"/>
          </a:xfrm>
          <a:prstGeom prst="rect">
            <a:avLst/>
          </a:prstGeom>
          <a:noFill/>
        </p:spPr>
      </p:pic>
      <p:sp>
        <p:nvSpPr>
          <p:cNvPr id="70662" name="Text Box 6"/>
          <p:cNvSpPr txBox="1">
            <a:spLocks noChangeArrowheads="1"/>
          </p:cNvSpPr>
          <p:nvPr/>
        </p:nvSpPr>
        <p:spPr bwMode="auto">
          <a:xfrm>
            <a:off x="0" y="5949950"/>
            <a:ext cx="9144000" cy="579438"/>
          </a:xfrm>
          <a:prstGeom prst="rect">
            <a:avLst/>
          </a:prstGeom>
          <a:noFill/>
          <a:ln w="9525">
            <a:noFill/>
            <a:miter lim="800000"/>
            <a:headEnd/>
            <a:tailEnd/>
          </a:ln>
          <a:effectLst/>
        </p:spPr>
        <p:txBody>
          <a:bodyPr>
            <a:spAutoFit/>
          </a:bodyPr>
          <a:lstStyle/>
          <a:p>
            <a:pPr>
              <a:spcBef>
                <a:spcPct val="50000"/>
              </a:spcBef>
            </a:pPr>
            <a:r>
              <a:rPr lang="fr-FR" sz="3200">
                <a:latin typeface="FantaisieArtistique" pitchFamily="2" charset="0"/>
              </a:rPr>
              <a:t>Les chutes du Niagara</a:t>
            </a:r>
          </a:p>
        </p:txBody>
      </p:sp>
      <p:sp>
        <p:nvSpPr>
          <p:cNvPr id="70667" name="Text Box 11"/>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6000"/>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3" name="Picture 5" descr="10DF33E0DCD549A9F7E618FBA78_h498_w598_m2"/>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8615" name="Picture 7" descr="A bientôt-1"/>
          <p:cNvPicPr>
            <a:picLocks noChangeAspect="1" noChangeArrowheads="1"/>
          </p:cNvPicPr>
          <p:nvPr/>
        </p:nvPicPr>
        <p:blipFill>
          <a:blip r:embed="rId3"/>
          <a:srcRect/>
          <a:stretch>
            <a:fillRect/>
          </a:stretch>
        </p:blipFill>
        <p:spPr bwMode="auto">
          <a:xfrm>
            <a:off x="-468313" y="692150"/>
            <a:ext cx="7621588" cy="5716588"/>
          </a:xfrm>
          <a:prstGeom prst="rect">
            <a:avLst/>
          </a:prstGeom>
          <a:noFill/>
        </p:spPr>
      </p:pic>
      <p:sp>
        <p:nvSpPr>
          <p:cNvPr id="68616" name="Text Box 8"/>
          <p:cNvSpPr txBox="1">
            <a:spLocks noChangeArrowheads="1"/>
          </p:cNvSpPr>
          <p:nvPr/>
        </p:nvSpPr>
        <p:spPr bwMode="auto">
          <a:xfrm>
            <a:off x="7092950" y="6165850"/>
            <a:ext cx="1800225" cy="519113"/>
          </a:xfrm>
          <a:prstGeom prst="rect">
            <a:avLst/>
          </a:prstGeom>
          <a:noFill/>
          <a:ln w="9525">
            <a:noFill/>
            <a:miter lim="800000"/>
            <a:headEnd/>
            <a:tailEnd/>
          </a:ln>
          <a:effectLst/>
        </p:spPr>
        <p:txBody>
          <a:bodyPr>
            <a:spAutoFit/>
          </a:bodyPr>
          <a:lstStyle/>
          <a:p>
            <a:pPr>
              <a:spcBef>
                <a:spcPct val="50000"/>
              </a:spcBef>
            </a:pPr>
            <a:r>
              <a:rPr lang="fr-FR" sz="2800">
                <a:latin typeface="FantaisieArtistique" pitchFamily="2" charset="0"/>
              </a:rPr>
              <a:t>jacjac51</a:t>
            </a: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68615"/>
                                        </p:tgtEl>
                                        <p:attrNameLst>
                                          <p:attrName>style.visibility</p:attrName>
                                        </p:attrNameLst>
                                      </p:cBhvr>
                                      <p:to>
                                        <p:strVal val="visible"/>
                                      </p:to>
                                    </p:set>
                                    <p:anim calcmode="lin" valueType="num">
                                      <p:cBhvr>
                                        <p:cTn id="7" dur="2000" fill="hold"/>
                                        <p:tgtEl>
                                          <p:spTgt spid="68615"/>
                                        </p:tgtEl>
                                        <p:attrNameLst>
                                          <p:attrName>ppt_w</p:attrName>
                                        </p:attrNameLst>
                                      </p:cBhvr>
                                      <p:tavLst>
                                        <p:tav tm="0">
                                          <p:val>
                                            <p:fltVal val="0"/>
                                          </p:val>
                                        </p:tav>
                                        <p:tav tm="100000">
                                          <p:val>
                                            <p:strVal val="#ppt_w"/>
                                          </p:val>
                                        </p:tav>
                                      </p:tavLst>
                                    </p:anim>
                                    <p:anim calcmode="lin" valueType="num">
                                      <p:cBhvr>
                                        <p:cTn id="8" dur="2000" fill="hold"/>
                                        <p:tgtEl>
                                          <p:spTgt spid="686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ortex Polaire                                 en Amérique du Nord">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800" b="0" i="0" u="none" strike="noStrike" cap="none" normalizeH="0" baseline="0" smtClean="0">
            <a:ln>
              <a:noFill/>
            </a:ln>
            <a:solidFill>
              <a:schemeClr val="tx1"/>
            </a:solidFill>
            <a:effectLst/>
            <a:latin typeface="Arial" charset="0"/>
          </a:defRPr>
        </a:defPPr>
      </a:lstStyle>
    </a:lnDef>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Vortex Polaire                                 en Amérique du Nord</Template>
  <TotalTime>0</TotalTime>
  <Words>436</Words>
  <Application>Microsoft Office PowerPoint</Application>
  <PresentationFormat>Presentación en pantalla (4:3)</PresentationFormat>
  <Paragraphs>70</Paragraphs>
  <Slides>72</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72</vt:i4>
      </vt:variant>
    </vt:vector>
  </HeadingPairs>
  <TitlesOfParts>
    <vt:vector size="77" baseType="lpstr">
      <vt:lpstr>Arial</vt:lpstr>
      <vt:lpstr>FantaisieArtistique</vt:lpstr>
      <vt:lpstr>Kristen ITC</vt:lpstr>
      <vt:lpstr>Vortex Polaire                                 en Amérique du Nord</vt:lpstr>
      <vt:lpstr>Diseño predeterminado</vt:lpstr>
      <vt:lpstr>Vórtice polar en América del Norte  </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2016-09-15T19:21:27Z</dcterms:created>
  <dcterms:modified xsi:type="dcterms:W3CDTF">2016-09-15T19:42:20Z</dcterms:modified>
</cp:coreProperties>
</file>