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2"/>
  </p:notesMasterIdLst>
  <p:sldIdLst>
    <p:sldId id="257" r:id="rId3"/>
    <p:sldId id="274" r:id="rId4"/>
    <p:sldId id="276" r:id="rId5"/>
    <p:sldId id="277" r:id="rId6"/>
    <p:sldId id="278" r:id="rId7"/>
    <p:sldId id="279" r:id="rId8"/>
    <p:sldId id="280" r:id="rId9"/>
    <p:sldId id="281" r:id="rId10"/>
    <p:sldId id="282" r:id="rId11"/>
    <p:sldId id="283" r:id="rId12"/>
    <p:sldId id="284" r:id="rId13"/>
    <p:sldId id="285" r:id="rId14"/>
    <p:sldId id="286" r:id="rId15"/>
    <p:sldId id="287" r:id="rId16"/>
    <p:sldId id="288" r:id="rId17"/>
    <p:sldId id="306" r:id="rId18"/>
    <p:sldId id="289" r:id="rId19"/>
    <p:sldId id="290" r:id="rId20"/>
    <p:sldId id="291" r:id="rId21"/>
    <p:sldId id="292" r:id="rId22"/>
    <p:sldId id="293" r:id="rId23"/>
    <p:sldId id="294" r:id="rId24"/>
    <p:sldId id="295" r:id="rId25"/>
    <p:sldId id="296" r:id="rId26"/>
    <p:sldId id="297" r:id="rId27"/>
    <p:sldId id="298" r:id="rId28"/>
    <p:sldId id="299" r:id="rId29"/>
    <p:sldId id="300" r:id="rId30"/>
    <p:sldId id="301" r:id="rId31"/>
    <p:sldId id="302" r:id="rId32"/>
    <p:sldId id="303" r:id="rId33"/>
    <p:sldId id="304" r:id="rId34"/>
    <p:sldId id="305" r:id="rId35"/>
    <p:sldId id="308" r:id="rId36"/>
    <p:sldId id="309" r:id="rId37"/>
    <p:sldId id="310" r:id="rId38"/>
    <p:sldId id="275" r:id="rId39"/>
    <p:sldId id="266" r:id="rId40"/>
    <p:sldId id="312" r:id="rId41"/>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NeFslIJHP9W8pbbsXakPCA" hashData="EikCXHK3wI4dLjtK2zkp36klXw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6" d="100"/>
          <a:sy n="86" d="100"/>
        </p:scale>
        <p:origin x="-88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EAA4334-EA1A-422E-9D20-223BA6614251}" type="datetimeFigureOut">
              <a:rPr lang="fr-FR"/>
              <a:pPr>
                <a:defRPr/>
              </a:pPr>
              <a:t>14/04/2016</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fr-FR" noProof="0" smtClean="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4FD078E1-DF34-42C1-9BBE-61BFB06DF957}" type="slidenum">
              <a:rPr lang="fr-FR"/>
              <a:pPr>
                <a:defRPr/>
              </a:pPr>
              <a:t>‹Nº›</a:t>
            </a:fld>
            <a:endParaRPr lang="fr-F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43011"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43012"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6FCFDA5-004F-4062-83B9-9B0F9C9213D6}" type="slidenum">
              <a:rPr lang="fr-FR" smtClean="0"/>
              <a:pPr/>
              <a:t>1</a:t>
            </a:fld>
            <a:endParaRPr lang="fr-F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fr-FR"/>
          </a:p>
        </p:txBody>
      </p:sp>
      <p:sp>
        <p:nvSpPr>
          <p:cNvPr id="4" name="Espace réservé de la date 3"/>
          <p:cNvSpPr>
            <a:spLocks noGrp="1"/>
          </p:cNvSpPr>
          <p:nvPr>
            <p:ph type="dt" sz="half" idx="10"/>
          </p:nvPr>
        </p:nvSpPr>
        <p:spPr/>
        <p:txBody>
          <a:bodyPr/>
          <a:lstStyle>
            <a:lvl1pPr>
              <a:defRPr/>
            </a:lvl1pPr>
          </a:lstStyle>
          <a:p>
            <a:pPr>
              <a:defRPr/>
            </a:pPr>
            <a:fld id="{63CC3774-57CC-4B8B-8664-C676AF0C2764}" type="datetimeFigureOut">
              <a:rPr lang="fr-FR"/>
              <a:pPr>
                <a:defRPr/>
              </a:pPr>
              <a:t>14/04/2016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48DAAC12-8191-498D-A217-F7E4EBAFA6EF}" type="slidenum">
              <a:rPr lang="fr-FR"/>
              <a:pPr>
                <a:defRPr/>
              </a:pPr>
              <a:t>‹Nº›</a:t>
            </a:fld>
            <a:endParaRPr lang="fr-FR"/>
          </a:p>
        </p:txBody>
      </p:sp>
    </p:spTree>
  </p:cSld>
  <p:clrMapOvr>
    <a:masterClrMapping/>
  </p:clrMapOvr>
  <p:transition spd="slow" advClick="0" advTm="4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04CB274F-1FD2-4D0A-A612-7C3BAC853A64}" type="datetimeFigureOut">
              <a:rPr lang="fr-FR"/>
              <a:pPr>
                <a:defRPr/>
              </a:pPr>
              <a:t>14/04/2016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E8D5EA4B-D323-4858-B2B0-80E225988AF2}" type="slidenum">
              <a:rPr lang="fr-FR"/>
              <a:pPr>
                <a:defRPr/>
              </a:pPr>
              <a:t>‹Nº›</a:t>
            </a:fld>
            <a:endParaRPr lang="fr-FR"/>
          </a:p>
        </p:txBody>
      </p:sp>
    </p:spTree>
  </p:cSld>
  <p:clrMapOvr>
    <a:masterClrMapping/>
  </p:clrMapOvr>
  <p:transition spd="slow" advClick="0" advTm="4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Espace réservé de la date 3"/>
          <p:cNvSpPr>
            <a:spLocks noGrp="1"/>
          </p:cNvSpPr>
          <p:nvPr>
            <p:ph type="dt" sz="half" idx="10"/>
          </p:nvPr>
        </p:nvSpPr>
        <p:spPr/>
        <p:txBody>
          <a:bodyPr/>
          <a:lstStyle>
            <a:lvl1pPr>
              <a:defRPr/>
            </a:lvl1pPr>
          </a:lstStyle>
          <a:p>
            <a:pPr>
              <a:defRPr/>
            </a:pPr>
            <a:fld id="{066D8CC4-6FB4-4D2F-902E-41C6CC4381FE}" type="datetimeFigureOut">
              <a:rPr lang="fr-FR"/>
              <a:pPr>
                <a:defRPr/>
              </a:pPr>
              <a:t>14/04/2016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B977CE1A-7E41-4173-A531-092B74132047}" type="slidenum">
              <a:rPr lang="fr-FR"/>
              <a:pPr>
                <a:defRPr/>
              </a:pPr>
              <a:t>‹Nº›</a:t>
            </a:fld>
            <a:endParaRPr lang="fr-FR"/>
          </a:p>
        </p:txBody>
      </p:sp>
    </p:spTree>
  </p:cSld>
  <p:clrMapOvr>
    <a:masterClrMapping/>
  </p:clrMapOvr>
  <p:transition spd="slow" advClick="0" advTm="4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e la date 3"/>
          <p:cNvSpPr>
            <a:spLocks noGrp="1"/>
          </p:cNvSpPr>
          <p:nvPr>
            <p:ph type="dt" sz="half" idx="10"/>
          </p:nvPr>
        </p:nvSpPr>
        <p:spPr/>
        <p:txBody>
          <a:bodyPr/>
          <a:lstStyle>
            <a:lvl1pPr>
              <a:defRPr/>
            </a:lvl1pPr>
          </a:lstStyle>
          <a:p>
            <a:pPr>
              <a:defRPr/>
            </a:pPr>
            <a:fld id="{C45989DB-D11B-4C8F-810E-87EA8941EDA6}" type="datetimeFigureOut">
              <a:rPr lang="fr-FR"/>
              <a:pPr>
                <a:defRPr/>
              </a:pPr>
              <a:t>14/04/2016</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85DDD022-F5D4-41A5-A9FA-D70F0667AE98}" type="slidenum">
              <a:rPr lang="fr-FR"/>
              <a:pPr>
                <a:defRPr/>
              </a:pPr>
              <a:t>‹Nº›</a:t>
            </a:fld>
            <a:endParaRPr lang="fr-FR"/>
          </a:p>
        </p:txBody>
      </p:sp>
    </p:spTree>
  </p:cSld>
  <p:clrMapOvr>
    <a:masterClrMapping/>
  </p:clrMapOvr>
  <p:transition spd="slow" advClick="0" advTm="4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7" name="Espace réservé de la date 3"/>
          <p:cNvSpPr>
            <a:spLocks noGrp="1"/>
          </p:cNvSpPr>
          <p:nvPr>
            <p:ph type="dt" sz="half" idx="10"/>
          </p:nvPr>
        </p:nvSpPr>
        <p:spPr/>
        <p:txBody>
          <a:bodyPr/>
          <a:lstStyle>
            <a:lvl1pPr>
              <a:defRPr/>
            </a:lvl1pPr>
          </a:lstStyle>
          <a:p>
            <a:pPr>
              <a:defRPr/>
            </a:pPr>
            <a:fld id="{103C311C-46F2-4C84-807D-432F59728250}" type="datetimeFigureOut">
              <a:rPr lang="fr-FR"/>
              <a:pPr>
                <a:defRPr/>
              </a:pPr>
              <a:t>14/04/2016</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C101EB7A-D169-4522-B93A-04139B8724A0}" type="slidenum">
              <a:rPr lang="fr-FR"/>
              <a:pPr>
                <a:defRPr/>
              </a:pPr>
              <a:t>‹Nº›</a:t>
            </a:fld>
            <a:endParaRPr lang="fr-FR"/>
          </a:p>
        </p:txBody>
      </p:sp>
    </p:spTree>
  </p:cSld>
  <p:clrMapOvr>
    <a:masterClrMapping/>
  </p:clrMapOvr>
  <p:transition spd="slow" advClick="0" advTm="4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e la date 3"/>
          <p:cNvSpPr>
            <a:spLocks noGrp="1"/>
          </p:cNvSpPr>
          <p:nvPr>
            <p:ph type="dt" sz="half" idx="10"/>
          </p:nvPr>
        </p:nvSpPr>
        <p:spPr/>
        <p:txBody>
          <a:bodyPr/>
          <a:lstStyle>
            <a:lvl1pPr>
              <a:defRPr/>
            </a:lvl1pPr>
          </a:lstStyle>
          <a:p>
            <a:pPr>
              <a:defRPr/>
            </a:pPr>
            <a:fld id="{313864F8-E2F3-4FA0-9E9D-41C2E6A4CD37}" type="datetimeFigureOut">
              <a:rPr lang="fr-FR"/>
              <a:pPr>
                <a:defRPr/>
              </a:pPr>
              <a:t>14/04/2016</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D5DCB031-DE52-422D-94C7-09913161AD0E}" type="slidenum">
              <a:rPr lang="fr-FR"/>
              <a:pPr>
                <a:defRPr/>
              </a:pPr>
              <a:t>‹Nº›</a:t>
            </a:fld>
            <a:endParaRPr lang="fr-FR"/>
          </a:p>
        </p:txBody>
      </p:sp>
    </p:spTree>
  </p:cSld>
  <p:clrMapOvr>
    <a:masterClrMapping/>
  </p:clrMapOvr>
  <p:transition spd="slow" advClick="0" advTm="4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1FDA7139-CDF3-466E-9D62-5D68183F4E15}" type="datetimeFigureOut">
              <a:rPr lang="fr-FR"/>
              <a:pPr>
                <a:defRPr/>
              </a:pPr>
              <a:t>14/04/2016</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287B1B8F-5CB2-4AE2-9571-2148030A4262}" type="slidenum">
              <a:rPr lang="fr-FR"/>
              <a:pPr>
                <a:defRPr/>
              </a:pPr>
              <a:t>‹Nº›</a:t>
            </a:fld>
            <a:endParaRPr lang="fr-FR"/>
          </a:p>
        </p:txBody>
      </p:sp>
    </p:spTree>
  </p:cSld>
  <p:clrMapOvr>
    <a:masterClrMapping/>
  </p:clrMapOvr>
  <p:transition spd="slow" advClick="0" advTm="4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0006631A-80B5-476D-A92A-D0AB66CE1F39}" type="datetimeFigureOut">
              <a:rPr lang="fr-FR"/>
              <a:pPr>
                <a:defRPr/>
              </a:pPr>
              <a:t>14/04/2016</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0B8675D3-AAC2-44C6-83FF-5E085E263D97}" type="slidenum">
              <a:rPr lang="fr-FR"/>
              <a:pPr>
                <a:defRPr/>
              </a:pPr>
              <a:t>‹Nº›</a:t>
            </a:fld>
            <a:endParaRPr lang="fr-FR"/>
          </a:p>
        </p:txBody>
      </p:sp>
    </p:spTree>
  </p:cSld>
  <p:clrMapOvr>
    <a:masterClrMapping/>
  </p:clrMapOvr>
  <p:transition spd="slow" advClick="0" advTm="4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fr-F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380A3732-C422-4AFE-BE5F-F02F6F914EC0}" type="datetimeFigureOut">
              <a:rPr lang="fr-FR"/>
              <a:pPr>
                <a:defRPr/>
              </a:pPr>
              <a:t>14/04/2016</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6A0FA04B-3FDB-42E7-8E51-BB1D30896471}" type="slidenum">
              <a:rPr lang="fr-FR"/>
              <a:pPr>
                <a:defRPr/>
              </a:pPr>
              <a:t>‹Nº›</a:t>
            </a:fld>
            <a:endParaRPr lang="fr-FR"/>
          </a:p>
        </p:txBody>
      </p:sp>
    </p:spTree>
  </p:cSld>
  <p:clrMapOvr>
    <a:masterClrMapping/>
  </p:clrMapOvr>
  <p:transition spd="slow" advClick="0" advTm="4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13B8FAF4-34FE-44A3-A839-796B94B2AC11}" type="datetimeFigureOut">
              <a:rPr lang="fr-FR"/>
              <a:pPr>
                <a:defRPr/>
              </a:pPr>
              <a:t>14/04/2016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9579D2DD-0EA1-4EC8-978A-A92904D52864}" type="slidenum">
              <a:rPr lang="fr-FR"/>
              <a:pPr>
                <a:defRPr/>
              </a:pPr>
              <a:t>‹Nº›</a:t>
            </a:fld>
            <a:endParaRPr lang="fr-FR"/>
          </a:p>
        </p:txBody>
      </p:sp>
    </p:spTree>
  </p:cSld>
  <p:clrMapOvr>
    <a:masterClrMapping/>
  </p:clrMapOvr>
  <p:transition spd="slow" advClick="0" advTm="4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73FFA8EA-166E-4F1D-BD8C-7ED91BF95367}" type="datetimeFigureOut">
              <a:rPr lang="fr-FR"/>
              <a:pPr>
                <a:defRPr/>
              </a:pPr>
              <a:t>14/04/2016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010C3FB3-1688-42F6-A186-010B4EC70968}" type="slidenum">
              <a:rPr lang="fr-FR"/>
              <a:pPr>
                <a:defRPr/>
              </a:pPr>
              <a:t>‹Nº›</a:t>
            </a:fld>
            <a:endParaRPr lang="fr-FR"/>
          </a:p>
        </p:txBody>
      </p:sp>
    </p:spTree>
  </p:cSld>
  <p:clrMapOvr>
    <a:masterClrMapping/>
  </p:clrMapOvr>
  <p:transition spd="slow" advClick="0" advTm="4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027" name="Espace réservé du texte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9F66946A-5942-47E2-B858-8C12AFF08232}" type="datetimeFigureOut">
              <a:rPr lang="fr-FR"/>
              <a:pPr>
                <a:defRPr/>
              </a:pPr>
              <a:t>14/04/2016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C1ED3F04-ECF7-4F54-9181-64C44CE0D6EA}" type="slidenum">
              <a:rPr lang="fr-FR"/>
              <a:pPr>
                <a:defRPr/>
              </a:pPr>
              <a:t>‹Nº›</a:t>
            </a:fld>
            <a:endParaRPr lang="fr-FR"/>
          </a:p>
        </p:txBody>
      </p:sp>
    </p:spTree>
  </p:cSld>
  <p:clrMap bg1="dk1" tx1="lt1" bg2="dk2" tx2="lt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slow" advClick="0" advTm="4000">
    <p:fade/>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hyperlink" Target="https://vk.com/mispps" TargetMode="External"/><Relationship Id="rId3" Type="http://schemas.openxmlformats.org/officeDocument/2006/relationships/image" Target="../media/image38.png"/><Relationship Id="rId7" Type="http://schemas.openxmlformats.org/officeDocument/2006/relationships/hyperlink" Target="https://www.facebook.com/mispps" TargetMode="External"/><Relationship Id="rId12" Type="http://schemas.openxmlformats.org/officeDocument/2006/relationships/image" Target="../media/image4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0.png"/><Relationship Id="rId11" Type="http://schemas.openxmlformats.org/officeDocument/2006/relationships/hyperlink" Target="https://plus.google.com/+Mispps/" TargetMode="External"/><Relationship Id="rId5" Type="http://schemas.openxmlformats.org/officeDocument/2006/relationships/image" Target="../media/image39.png"/><Relationship Id="rId10" Type="http://schemas.openxmlformats.org/officeDocument/2006/relationships/image" Target="../media/image4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ZoneTexte 2"/>
          <p:cNvSpPr txBox="1">
            <a:spLocks noChangeArrowheads="1"/>
          </p:cNvSpPr>
          <p:nvPr/>
        </p:nvSpPr>
        <p:spPr bwMode="auto">
          <a:xfrm>
            <a:off x="642938" y="571500"/>
            <a:ext cx="2143125" cy="954088"/>
          </a:xfrm>
          <a:prstGeom prst="rect">
            <a:avLst/>
          </a:prstGeom>
          <a:noFill/>
          <a:ln w="9525">
            <a:noFill/>
            <a:miter lim="800000"/>
            <a:headEnd/>
            <a:tailEnd/>
          </a:ln>
        </p:spPr>
        <p:txBody>
          <a:bodyPr>
            <a:spAutoFit/>
          </a:bodyPr>
          <a:lstStyle/>
          <a:p>
            <a:r>
              <a:rPr lang="fr-FR" sz="2800">
                <a:latin typeface="Calibri" pitchFamily="34" charset="0"/>
              </a:rPr>
              <a:t>ne pas cliquer</a:t>
            </a:r>
          </a:p>
        </p:txBody>
      </p:sp>
      <p:sp>
        <p:nvSpPr>
          <p:cNvPr id="2052" name="ZoneTexte 3"/>
          <p:cNvSpPr txBox="1">
            <a:spLocks noChangeArrowheads="1"/>
          </p:cNvSpPr>
          <p:nvPr/>
        </p:nvSpPr>
        <p:spPr bwMode="auto">
          <a:xfrm>
            <a:off x="6000760" y="785794"/>
            <a:ext cx="1500188" cy="584200"/>
          </a:xfrm>
          <a:prstGeom prst="rect">
            <a:avLst/>
          </a:prstGeom>
          <a:noFill/>
          <a:ln w="9525">
            <a:noFill/>
            <a:miter lim="800000"/>
            <a:headEnd/>
            <a:tailEnd/>
          </a:ln>
        </p:spPr>
        <p:txBody>
          <a:bodyPr>
            <a:spAutoFit/>
          </a:bodyPr>
          <a:lstStyle/>
          <a:p>
            <a:r>
              <a:rPr lang="fr-FR" sz="3200" dirty="0">
                <a:solidFill>
                  <a:srgbClr val="00B0F0"/>
                </a:solidFill>
                <a:latin typeface="Brush Script MT" pitchFamily="66" charset="0"/>
              </a:rPr>
              <a:t>Charlie</a:t>
            </a:r>
          </a:p>
        </p:txBody>
      </p:sp>
      <p:sp>
        <p:nvSpPr>
          <p:cNvPr id="5" name="ZoneTexte 4"/>
          <p:cNvSpPr txBox="1"/>
          <p:nvPr/>
        </p:nvSpPr>
        <p:spPr>
          <a:xfrm>
            <a:off x="1285852" y="1928802"/>
            <a:ext cx="6929486" cy="2400657"/>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fontAlgn="auto">
              <a:spcBef>
                <a:spcPts val="0"/>
              </a:spcBef>
              <a:spcAft>
                <a:spcPts val="0"/>
              </a:spcAft>
              <a:defRPr/>
            </a:pPr>
            <a:r>
              <a:rPr lang="fr-FR"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reflection blurRad="6350" stA="55000" endA="50" endPos="85000" dist="29997" dir="5400000" sy="-100000" algn="bl" rotWithShape="0"/>
                </a:effectLst>
                <a:latin typeface="+mn-lt"/>
              </a:rPr>
              <a:t>Photos prises par des</a:t>
            </a:r>
          </a:p>
          <a:p>
            <a:pPr fontAlgn="auto">
              <a:spcBef>
                <a:spcPts val="0"/>
              </a:spcBef>
              <a:spcAft>
                <a:spcPts val="0"/>
              </a:spcAft>
              <a:defRPr/>
            </a:pPr>
            <a:r>
              <a:rPr lang="fr-FR" sz="9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reflection blurRad="6350" stA="55000" endA="50" endPos="85000" dist="29997" dir="5400000" sy="-100000" algn="bl" rotWithShape="0"/>
                </a:effectLst>
                <a:latin typeface="+mn-lt"/>
              </a:rPr>
              <a:t>      </a:t>
            </a:r>
            <a:r>
              <a:rPr lang="fr-FR" sz="9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reflection blurRad="6350" stA="55000" endA="50" endPos="85000" dist="29997" dir="5400000" sy="-100000" algn="bl" rotWithShape="0"/>
                </a:effectLst>
                <a:latin typeface="+mn-lt"/>
              </a:rPr>
              <a:t>'</a:t>
            </a:r>
            <a:r>
              <a:rPr lang="fr-FR" sz="9600" b="1" i="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reflection blurRad="6350" stA="55000" endA="50" endPos="85000" dist="29997" dir="5400000" sy="-100000" algn="bl" rotWithShape="0"/>
                </a:effectLst>
                <a:latin typeface="+mn-lt"/>
              </a:rPr>
              <a:t>drones</a:t>
            </a:r>
            <a:r>
              <a:rPr lang="fr-FR" sz="9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reflection blurRad="6350" stA="55000" endA="50" endPos="85000" dist="29997" dir="5400000" sy="-100000" algn="bl" rotWithShape="0"/>
                </a:effectLst>
                <a:latin typeface="+mn-lt"/>
              </a:rPr>
              <a:t>'</a:t>
            </a:r>
            <a:endParaRPr lang="fr-FR" sz="9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reflection blurRad="6350" stA="55000" endA="50" endPos="85000" dist="29997" dir="5400000" sy="-100000" algn="bl" rotWithShape="0"/>
              </a:effectLst>
              <a:latin typeface="+mn-lt"/>
            </a:endParaRPr>
          </a:p>
        </p:txBody>
      </p:sp>
      <p:sp>
        <p:nvSpPr>
          <p:cNvPr id="6" name="5 Rectángulo"/>
          <p:cNvSpPr/>
          <p:nvPr/>
        </p:nvSpPr>
        <p:spPr>
          <a:xfrm>
            <a:off x="3000364" y="5572140"/>
            <a:ext cx="3659976" cy="369332"/>
          </a:xfrm>
          <a:prstGeom prst="rect">
            <a:avLst/>
          </a:prstGeom>
        </p:spPr>
        <p:txBody>
          <a:bodyPr wrap="none">
            <a:spAutoFit/>
          </a:bodyPr>
          <a:lstStyle/>
          <a:p>
            <a:r>
              <a:rPr lang="es-ES" dirty="0"/>
              <a:t>V</a:t>
            </a:r>
            <a:r>
              <a:rPr lang="es-ES" dirty="0" smtClean="0"/>
              <a:t>isto por los aviones no tripulados</a:t>
            </a:r>
            <a:endParaRPr lang="es-ES" dirty="0"/>
          </a:p>
        </p:txBody>
      </p:sp>
    </p:spTree>
  </p:cSld>
  <p:clrMapOvr>
    <a:masterClrMapping/>
  </p:clrMapOvr>
  <p:transition spd="slow" advClick="0" advTm="8000">
    <p:fade/>
    <p:sndAc>
      <p:stSnd>
        <p:snd r:embed="rId3" name="3'47- Très triste .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p:cTn id="7" dur="2000" fill="hold"/>
                                        <p:tgtEl>
                                          <p:spTgt spid="2052"/>
                                        </p:tgtEl>
                                        <p:attrNameLst>
                                          <p:attrName>ppt_w</p:attrName>
                                        </p:attrNameLst>
                                      </p:cBhvr>
                                      <p:tavLst>
                                        <p:tav tm="0">
                                          <p:val>
                                            <p:fltVal val="0"/>
                                          </p:val>
                                        </p:tav>
                                        <p:tav tm="100000">
                                          <p:val>
                                            <p:strVal val="#ppt_w"/>
                                          </p:val>
                                        </p:tav>
                                      </p:tavLst>
                                    </p:anim>
                                    <p:anim calcmode="lin" valueType="num">
                                      <p:cBhvr>
                                        <p:cTn id="8" dur="2000" fill="hold"/>
                                        <p:tgtEl>
                                          <p:spTgt spid="2052"/>
                                        </p:tgtEl>
                                        <p:attrNameLst>
                                          <p:attrName>ppt_h</p:attrName>
                                        </p:attrNameLst>
                                      </p:cBhvr>
                                      <p:tavLst>
                                        <p:tav tm="0">
                                          <p:val>
                                            <p:fltVal val="0"/>
                                          </p:val>
                                        </p:tav>
                                        <p:tav tm="100000">
                                          <p:val>
                                            <p:strVal val="#ppt_h"/>
                                          </p:val>
                                        </p:tav>
                                      </p:tavLst>
                                    </p:anim>
                                    <p:anim calcmode="lin" valueType="num">
                                      <p:cBhvr>
                                        <p:cTn id="9" dur="2000" fill="hold"/>
                                        <p:tgtEl>
                                          <p:spTgt spid="2052"/>
                                        </p:tgtEl>
                                        <p:attrNameLst>
                                          <p:attrName>style.rotation</p:attrName>
                                        </p:attrNameLst>
                                      </p:cBhvr>
                                      <p:tavLst>
                                        <p:tav tm="0">
                                          <p:val>
                                            <p:fltVal val="360"/>
                                          </p:val>
                                        </p:tav>
                                        <p:tav tm="100000">
                                          <p:val>
                                            <p:fltVal val="0"/>
                                          </p:val>
                                        </p:tav>
                                      </p:tavLst>
                                    </p:anim>
                                    <p:animEffect transition="in" filter="fade">
                                      <p:cBhvr>
                                        <p:cTn id="10" dur="2000"/>
                                        <p:tgtEl>
                                          <p:spTgt spid="2052"/>
                                        </p:tgtEl>
                                      </p:cBhvr>
                                    </p:animEffect>
                                  </p:childTnLst>
                                </p:cTn>
                              </p:par>
                            </p:childTnLst>
                          </p:cTn>
                        </p:par>
                        <p:par>
                          <p:cTn id="11" fill="hold">
                            <p:stCondLst>
                              <p:cond delay="2000"/>
                            </p:stCondLst>
                            <p:childTnLst>
                              <p:par>
                                <p:cTn id="12" presetID="10" presetClass="entr" presetSubtype="0" fill="hold" nodeType="after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fade">
                                      <p:cBhvr>
                                        <p:cTn id="14" dur="1000"/>
                                        <p:tgtEl>
                                          <p:spTgt spid="5">
                                            <p:txEl>
                                              <p:pRg st="0" end="0"/>
                                            </p:txEl>
                                          </p:spTgt>
                                        </p:tgtEl>
                                      </p:cBhvr>
                                    </p:animEffect>
                                  </p:childTnLst>
                                </p:cTn>
                              </p:par>
                            </p:childTnLst>
                          </p:cTn>
                        </p:par>
                        <p:par>
                          <p:cTn id="15" fill="hold">
                            <p:stCondLst>
                              <p:cond delay="3000"/>
                            </p:stCondLst>
                            <p:childTnLst>
                              <p:par>
                                <p:cTn id="16" presetID="10" presetClass="entr" presetSubtype="0" fill="hold" nodeType="afterEffect">
                                  <p:stCondLst>
                                    <p:cond delay="0"/>
                                  </p:stCondLst>
                                  <p:childTnLst>
                                    <p:set>
                                      <p:cBhvr>
                                        <p:cTn id="17" dur="1" fill="hold">
                                          <p:stCondLst>
                                            <p:cond delay="0"/>
                                          </p:stCondLst>
                                        </p:cTn>
                                        <p:tgtEl>
                                          <p:spTgt spid="5">
                                            <p:txEl>
                                              <p:pRg st="1" end="1"/>
                                            </p:txEl>
                                          </p:spTgt>
                                        </p:tgtEl>
                                        <p:attrNameLst>
                                          <p:attrName>style.visibility</p:attrName>
                                        </p:attrNameLst>
                                      </p:cBhvr>
                                      <p:to>
                                        <p:strVal val="visible"/>
                                      </p:to>
                                    </p:set>
                                    <p:animEffect transition="in" filter="fade">
                                      <p:cBhvr>
                                        <p:cTn id="18" dur="2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P2650624 copy 2 drones kremlin"/>
          <p:cNvPicPr>
            <a:picLocks noChangeAspect="1" noChangeArrowheads="1"/>
          </p:cNvPicPr>
          <p:nvPr/>
        </p:nvPicPr>
        <p:blipFill>
          <a:blip r:embed="rId2"/>
          <a:srcRect/>
          <a:stretch>
            <a:fillRect/>
          </a:stretch>
        </p:blipFill>
        <p:spPr bwMode="auto">
          <a:xfrm>
            <a:off x="0" y="0"/>
            <a:ext cx="9217025" cy="6904038"/>
          </a:xfrm>
          <a:prstGeom prst="rect">
            <a:avLst/>
          </a:prstGeom>
          <a:noFill/>
          <a:ln w="9525">
            <a:noFill/>
            <a:miter lim="800000"/>
            <a:headEnd/>
            <a:tailEnd/>
          </a:ln>
        </p:spPr>
      </p:pic>
      <p:sp>
        <p:nvSpPr>
          <p:cNvPr id="4099" name="ZoneTexte 2"/>
          <p:cNvSpPr txBox="1">
            <a:spLocks noChangeArrowheads="1"/>
          </p:cNvSpPr>
          <p:nvPr/>
        </p:nvSpPr>
        <p:spPr bwMode="auto">
          <a:xfrm>
            <a:off x="395288" y="5876925"/>
            <a:ext cx="1584325" cy="369888"/>
          </a:xfrm>
          <a:prstGeom prst="rect">
            <a:avLst/>
          </a:prstGeom>
          <a:noFill/>
          <a:ln w="9525">
            <a:noFill/>
            <a:miter lim="800000"/>
            <a:headEnd/>
            <a:tailEnd/>
          </a:ln>
        </p:spPr>
        <p:txBody>
          <a:bodyPr>
            <a:spAutoFit/>
          </a:bodyPr>
          <a:lstStyle/>
          <a:p>
            <a:r>
              <a:rPr lang="fr-FR"/>
              <a:t>Le Kremlin</a:t>
            </a:r>
          </a:p>
        </p:txBody>
      </p:sp>
    </p:spTree>
  </p:cSld>
  <p:clrMapOvr>
    <a:masterClrMapping/>
  </p:clrMapOvr>
  <p:transition spd="slow" advClick="0" advTm="5000">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When the commercial drone first hit the market in 2013, Chapple says he sifted through new product reviews, searching for the right model to help his art take flight."/>
          <p:cNvPicPr>
            <a:picLocks noChangeAspect="1" noChangeArrowheads="1"/>
          </p:cNvPicPr>
          <p:nvPr/>
        </p:nvPicPr>
        <p:blipFill>
          <a:blip r:embed="rId2"/>
          <a:srcRect/>
          <a:stretch>
            <a:fillRect/>
          </a:stretch>
        </p:blipFill>
        <p:spPr bwMode="auto">
          <a:xfrm>
            <a:off x="0" y="198438"/>
            <a:ext cx="9144000" cy="6659562"/>
          </a:xfrm>
          <a:prstGeom prst="rect">
            <a:avLst/>
          </a:prstGeom>
          <a:noFill/>
          <a:ln w="9525">
            <a:noFill/>
            <a:miter lim="800000"/>
            <a:headEnd/>
            <a:tailEnd/>
          </a:ln>
        </p:spPr>
      </p:pic>
      <p:sp>
        <p:nvSpPr>
          <p:cNvPr id="5123" name="ZoneTexte 2"/>
          <p:cNvSpPr txBox="1">
            <a:spLocks noChangeArrowheads="1"/>
          </p:cNvSpPr>
          <p:nvPr/>
        </p:nvSpPr>
        <p:spPr bwMode="auto">
          <a:xfrm>
            <a:off x="2268538" y="404813"/>
            <a:ext cx="2590800" cy="369887"/>
          </a:xfrm>
          <a:prstGeom prst="rect">
            <a:avLst/>
          </a:prstGeom>
          <a:noFill/>
          <a:ln w="9525">
            <a:noFill/>
            <a:miter lim="800000"/>
            <a:headEnd/>
            <a:tailEnd/>
          </a:ln>
        </p:spPr>
        <p:txBody>
          <a:bodyPr>
            <a:spAutoFit/>
          </a:bodyPr>
          <a:lstStyle/>
          <a:p>
            <a:r>
              <a:rPr lang="fr-FR"/>
              <a:t>Barcelone en Espagne</a:t>
            </a:r>
          </a:p>
        </p:txBody>
      </p:sp>
    </p:spTree>
  </p:cSld>
  <p:clrMapOvr>
    <a:masterClrMapping/>
  </p:clrMapOvr>
  <p:transition spd="slow" advClick="0" advTm="400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Finally, Chinese technology company DJI came out with the Phantom drone and Chapple was sold."/>
          <p:cNvPicPr>
            <a:picLocks noChangeAspect="1" noChangeArrowheads="1"/>
          </p:cNvPicPr>
          <p:nvPr/>
        </p:nvPicPr>
        <p:blipFill>
          <a:blip r:embed="rId2">
            <a:lum contrast="10000"/>
          </a:blip>
          <a:srcRect/>
          <a:stretch>
            <a:fillRect/>
          </a:stretch>
        </p:blipFill>
        <p:spPr bwMode="auto">
          <a:xfrm>
            <a:off x="0" y="333375"/>
            <a:ext cx="9245600" cy="6556375"/>
          </a:xfrm>
          <a:prstGeom prst="rect">
            <a:avLst/>
          </a:prstGeom>
          <a:noFill/>
          <a:ln w="9525">
            <a:noFill/>
            <a:miter lim="800000"/>
            <a:headEnd/>
            <a:tailEnd/>
          </a:ln>
        </p:spPr>
      </p:pic>
      <p:sp>
        <p:nvSpPr>
          <p:cNvPr id="6147" name="ZoneTexte 2"/>
          <p:cNvSpPr txBox="1">
            <a:spLocks noChangeArrowheads="1"/>
          </p:cNvSpPr>
          <p:nvPr/>
        </p:nvSpPr>
        <p:spPr bwMode="auto">
          <a:xfrm>
            <a:off x="827088" y="692150"/>
            <a:ext cx="3889375" cy="369888"/>
          </a:xfrm>
          <a:prstGeom prst="rect">
            <a:avLst/>
          </a:prstGeom>
          <a:noFill/>
          <a:ln w="9525">
            <a:noFill/>
            <a:miter lim="800000"/>
            <a:headEnd/>
            <a:tailEnd/>
          </a:ln>
        </p:spPr>
        <p:txBody>
          <a:bodyPr>
            <a:spAutoFit/>
          </a:bodyPr>
          <a:lstStyle/>
          <a:p>
            <a:r>
              <a:rPr lang="fr-FR">
                <a:solidFill>
                  <a:schemeClr val="bg1"/>
                </a:solidFill>
              </a:rPr>
              <a:t>Le Sacré Cœur à Paris</a:t>
            </a:r>
          </a:p>
        </p:txBody>
      </p:sp>
    </p:spTree>
  </p:cSld>
  <p:clrMapOvr>
    <a:masterClrMapping/>
  </p:clrMapOvr>
  <p:transition spd="slow" advClick="0" advTm="400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The Phantom allowed him to shoot from almost 400 feet in the air, and take 100 or so images during a single flight."/>
          <p:cNvPicPr>
            <a:picLocks noChangeAspect="1" noChangeArrowheads="1"/>
          </p:cNvPicPr>
          <p:nvPr/>
        </p:nvPicPr>
        <p:blipFill>
          <a:blip r:embed="rId2"/>
          <a:srcRect/>
          <a:stretch>
            <a:fillRect/>
          </a:stretch>
        </p:blipFill>
        <p:spPr bwMode="auto">
          <a:xfrm>
            <a:off x="0" y="0"/>
            <a:ext cx="9144000" cy="6232525"/>
          </a:xfrm>
          <a:prstGeom prst="rect">
            <a:avLst/>
          </a:prstGeom>
          <a:noFill/>
          <a:ln w="9525">
            <a:noFill/>
            <a:miter lim="800000"/>
            <a:headEnd/>
            <a:tailEnd/>
          </a:ln>
        </p:spPr>
      </p:pic>
      <p:sp>
        <p:nvSpPr>
          <p:cNvPr id="7171" name="ZoneTexte 2"/>
          <p:cNvSpPr txBox="1">
            <a:spLocks noChangeArrowheads="1"/>
          </p:cNvSpPr>
          <p:nvPr/>
        </p:nvSpPr>
        <p:spPr bwMode="auto">
          <a:xfrm>
            <a:off x="2987675" y="6381750"/>
            <a:ext cx="4105275" cy="368300"/>
          </a:xfrm>
          <a:prstGeom prst="rect">
            <a:avLst/>
          </a:prstGeom>
          <a:noFill/>
          <a:ln w="9525">
            <a:noFill/>
            <a:miter lim="800000"/>
            <a:headEnd/>
            <a:tailEnd/>
          </a:ln>
        </p:spPr>
        <p:txBody>
          <a:bodyPr>
            <a:spAutoFit/>
          </a:bodyPr>
          <a:lstStyle/>
          <a:p>
            <a:r>
              <a:rPr lang="fr-FR"/>
              <a:t>Le phare Vittoria en Italie</a:t>
            </a:r>
          </a:p>
        </p:txBody>
      </p:sp>
    </p:spTree>
  </p:cSld>
  <p:clrMapOvr>
    <a:masterClrMapping/>
  </p:clrMapOvr>
  <p:transition spd="slow" advClick="0" advTm="400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e wasted no time in getting started. Agencies, tourism bureaus, and other clients commissioned Chapple for photos of iconic sites, such as Hotel Ukraina in Moscow, Russia, seen below."/>
          <p:cNvPicPr>
            <a:picLocks noChangeAspect="1" noChangeArrowheads="1"/>
          </p:cNvPicPr>
          <p:nvPr/>
        </p:nvPicPr>
        <p:blipFill>
          <a:blip r:embed="rId2"/>
          <a:srcRect/>
          <a:stretch>
            <a:fillRect/>
          </a:stretch>
        </p:blipFill>
        <p:spPr bwMode="auto">
          <a:xfrm>
            <a:off x="0" y="549275"/>
            <a:ext cx="9177338" cy="5551488"/>
          </a:xfrm>
          <a:prstGeom prst="rect">
            <a:avLst/>
          </a:prstGeom>
          <a:noFill/>
          <a:ln w="9525">
            <a:noFill/>
            <a:miter lim="800000"/>
            <a:headEnd/>
            <a:tailEnd/>
          </a:ln>
        </p:spPr>
      </p:pic>
      <p:sp>
        <p:nvSpPr>
          <p:cNvPr id="8195" name="ZoneTexte 2"/>
          <p:cNvSpPr txBox="1">
            <a:spLocks noChangeArrowheads="1"/>
          </p:cNvSpPr>
          <p:nvPr/>
        </p:nvSpPr>
        <p:spPr bwMode="auto">
          <a:xfrm>
            <a:off x="3132138" y="6308725"/>
            <a:ext cx="4752975" cy="369888"/>
          </a:xfrm>
          <a:prstGeom prst="rect">
            <a:avLst/>
          </a:prstGeom>
          <a:noFill/>
          <a:ln w="9525">
            <a:noFill/>
            <a:miter lim="800000"/>
            <a:headEnd/>
            <a:tailEnd/>
          </a:ln>
        </p:spPr>
        <p:txBody>
          <a:bodyPr>
            <a:spAutoFit/>
          </a:bodyPr>
          <a:lstStyle/>
          <a:p>
            <a:r>
              <a:rPr lang="fr-FR"/>
              <a:t>L'hôtel Ukraina illuminé</a:t>
            </a:r>
          </a:p>
        </p:txBody>
      </p:sp>
    </p:spTree>
  </p:cSld>
  <p:clrMapOvr>
    <a:masterClrMapping/>
  </p:clrMapOvr>
  <p:transition spd="slow" advClick="0" advTm="500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e soared over the Church of Spilt Blood in Saint Petersburg, Russia."/>
          <p:cNvPicPr>
            <a:picLocks noChangeAspect="1" noChangeArrowheads="1"/>
          </p:cNvPicPr>
          <p:nvPr/>
        </p:nvPicPr>
        <p:blipFill>
          <a:blip r:embed="rId2"/>
          <a:srcRect/>
          <a:stretch>
            <a:fillRect/>
          </a:stretch>
        </p:blipFill>
        <p:spPr bwMode="auto">
          <a:xfrm>
            <a:off x="0" y="0"/>
            <a:ext cx="9144000" cy="6469063"/>
          </a:xfrm>
          <a:prstGeom prst="rect">
            <a:avLst/>
          </a:prstGeom>
          <a:noFill/>
          <a:ln w="9525">
            <a:noFill/>
            <a:miter lim="800000"/>
            <a:headEnd/>
            <a:tailEnd/>
          </a:ln>
        </p:spPr>
      </p:pic>
      <p:sp>
        <p:nvSpPr>
          <p:cNvPr id="9219" name="ZoneTexte 2"/>
          <p:cNvSpPr txBox="1">
            <a:spLocks noChangeArrowheads="1"/>
          </p:cNvSpPr>
          <p:nvPr/>
        </p:nvSpPr>
        <p:spPr bwMode="auto">
          <a:xfrm>
            <a:off x="468313" y="333375"/>
            <a:ext cx="4608512" cy="368300"/>
          </a:xfrm>
          <a:prstGeom prst="rect">
            <a:avLst/>
          </a:prstGeom>
          <a:noFill/>
          <a:ln w="9525">
            <a:noFill/>
            <a:miter lim="800000"/>
            <a:headEnd/>
            <a:tailEnd/>
          </a:ln>
        </p:spPr>
        <p:txBody>
          <a:bodyPr>
            <a:spAutoFit/>
          </a:bodyPr>
          <a:lstStyle/>
          <a:p>
            <a:r>
              <a:rPr lang="fr-FR"/>
              <a:t>Eglise du Sang versé à St Petersbourg</a:t>
            </a:r>
          </a:p>
        </p:txBody>
      </p:sp>
    </p:spTree>
  </p:cSld>
  <p:clrMapOvr>
    <a:masterClrMapping/>
  </p:clrMapOvr>
  <p:transition spd="slow" advClick="0" advTm="600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ere's another view of the church at sunset."/>
          <p:cNvPicPr>
            <a:picLocks noChangeAspect="1" noChangeArrowheads="1"/>
          </p:cNvPicPr>
          <p:nvPr/>
        </p:nvPicPr>
        <p:blipFill>
          <a:blip r:embed="rId2"/>
          <a:srcRect/>
          <a:stretch>
            <a:fillRect/>
          </a:stretch>
        </p:blipFill>
        <p:spPr bwMode="auto">
          <a:xfrm>
            <a:off x="-71438" y="0"/>
            <a:ext cx="9215438" cy="6858000"/>
          </a:xfrm>
          <a:prstGeom prst="rect">
            <a:avLst/>
          </a:prstGeom>
          <a:noFill/>
          <a:ln w="9525">
            <a:noFill/>
            <a:miter lim="800000"/>
            <a:headEnd/>
            <a:tailEnd/>
          </a:ln>
        </p:spPr>
      </p:pic>
      <p:sp>
        <p:nvSpPr>
          <p:cNvPr id="10243" name="ZoneTexte 2"/>
          <p:cNvSpPr txBox="1">
            <a:spLocks noChangeArrowheads="1"/>
          </p:cNvSpPr>
          <p:nvPr/>
        </p:nvSpPr>
        <p:spPr bwMode="auto">
          <a:xfrm>
            <a:off x="250825" y="5661025"/>
            <a:ext cx="2305050" cy="923925"/>
          </a:xfrm>
          <a:prstGeom prst="rect">
            <a:avLst/>
          </a:prstGeom>
          <a:noFill/>
          <a:ln w="9525">
            <a:noFill/>
            <a:miter lim="800000"/>
            <a:headEnd/>
            <a:tailEnd/>
          </a:ln>
        </p:spPr>
        <p:txBody>
          <a:bodyPr>
            <a:spAutoFit/>
          </a:bodyPr>
          <a:lstStyle/>
          <a:p>
            <a:pPr algn="ctr"/>
            <a:r>
              <a:rPr lang="fr-FR"/>
              <a:t>Eglise construite à l'endroit où le tsar a été assassiné</a:t>
            </a:r>
          </a:p>
        </p:txBody>
      </p:sp>
    </p:spTree>
  </p:cSld>
  <p:clrMapOvr>
    <a:masterClrMapping/>
  </p:clrMapOvr>
  <p:transition spd="slow" advClick="0" advTm="400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happle's drone also floated over the Blue Mosque in Istanbul, Turkey."/>
          <p:cNvPicPr>
            <a:picLocks noChangeAspect="1" noChangeArrowheads="1"/>
          </p:cNvPicPr>
          <p:nvPr/>
        </p:nvPicPr>
        <p:blipFill>
          <a:blip r:embed="rId2"/>
          <a:srcRect/>
          <a:stretch>
            <a:fillRect/>
          </a:stretch>
        </p:blipFill>
        <p:spPr bwMode="auto">
          <a:xfrm>
            <a:off x="0" y="115888"/>
            <a:ext cx="9144000" cy="6005512"/>
          </a:xfrm>
          <a:prstGeom prst="rect">
            <a:avLst/>
          </a:prstGeom>
          <a:noFill/>
          <a:ln w="9525">
            <a:noFill/>
            <a:miter lim="800000"/>
            <a:headEnd/>
            <a:tailEnd/>
          </a:ln>
        </p:spPr>
      </p:pic>
      <p:sp>
        <p:nvSpPr>
          <p:cNvPr id="11267" name="ZoneTexte 2"/>
          <p:cNvSpPr txBox="1">
            <a:spLocks noChangeArrowheads="1"/>
          </p:cNvSpPr>
          <p:nvPr/>
        </p:nvSpPr>
        <p:spPr bwMode="auto">
          <a:xfrm>
            <a:off x="1908175" y="6237288"/>
            <a:ext cx="3743325" cy="369887"/>
          </a:xfrm>
          <a:prstGeom prst="rect">
            <a:avLst/>
          </a:prstGeom>
          <a:noFill/>
          <a:ln w="9525">
            <a:noFill/>
            <a:miter lim="800000"/>
            <a:headEnd/>
            <a:tailEnd/>
          </a:ln>
        </p:spPr>
        <p:txBody>
          <a:bodyPr>
            <a:spAutoFit/>
          </a:bodyPr>
          <a:lstStyle/>
          <a:p>
            <a:r>
              <a:rPr lang="fr-FR"/>
              <a:t>La mosquée bleue à Istanbul</a:t>
            </a:r>
          </a:p>
        </p:txBody>
      </p:sp>
    </p:spTree>
  </p:cSld>
  <p:clrMapOvr>
    <a:masterClrMapping/>
  </p:clrMapOvr>
  <p:transition spd="slow" advClick="0" advTm="4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In the early days, Chapple flew the drone in busy areas, but he quickly realized that could be dangerous."/>
          <p:cNvPicPr>
            <a:picLocks noChangeAspect="1" noChangeArrowheads="1"/>
          </p:cNvPicPr>
          <p:nvPr/>
        </p:nvPicPr>
        <p:blipFill>
          <a:blip r:embed="rId2">
            <a:lum contrast="10000"/>
          </a:blip>
          <a:srcRect/>
          <a:stretch>
            <a:fillRect/>
          </a:stretch>
        </p:blipFill>
        <p:spPr bwMode="auto">
          <a:xfrm>
            <a:off x="0" y="0"/>
            <a:ext cx="9215438" cy="6858000"/>
          </a:xfrm>
          <a:prstGeom prst="rect">
            <a:avLst/>
          </a:prstGeom>
          <a:noFill/>
          <a:ln w="9525">
            <a:noFill/>
            <a:miter lim="800000"/>
            <a:headEnd/>
            <a:tailEnd/>
          </a:ln>
        </p:spPr>
      </p:pic>
      <p:sp>
        <p:nvSpPr>
          <p:cNvPr id="12291" name="ZoneTexte 2"/>
          <p:cNvSpPr txBox="1">
            <a:spLocks noChangeArrowheads="1"/>
          </p:cNvSpPr>
          <p:nvPr/>
        </p:nvSpPr>
        <p:spPr bwMode="auto">
          <a:xfrm>
            <a:off x="900113" y="404813"/>
            <a:ext cx="2808287" cy="369887"/>
          </a:xfrm>
          <a:prstGeom prst="rect">
            <a:avLst/>
          </a:prstGeom>
          <a:noFill/>
          <a:ln w="9525">
            <a:noFill/>
            <a:miter lim="800000"/>
            <a:headEnd/>
            <a:tailEnd/>
          </a:ln>
        </p:spPr>
        <p:txBody>
          <a:bodyPr>
            <a:spAutoFit/>
          </a:bodyPr>
          <a:lstStyle/>
          <a:p>
            <a:r>
              <a:rPr lang="fr-FR">
                <a:solidFill>
                  <a:schemeClr val="bg1"/>
                </a:solidFill>
              </a:rPr>
              <a:t>Colline n°3 à Mumbaï</a:t>
            </a:r>
          </a:p>
        </p:txBody>
      </p:sp>
    </p:spTree>
  </p:cSld>
  <p:clrMapOvr>
    <a:masterClrMapping/>
  </p:clrMapOvr>
  <p:transition spd="slow" advClick="0" advTm="400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is first drone had a design flaw which caused a propeller to fly off mid-flight."/>
          <p:cNvPicPr>
            <a:picLocks noChangeAspect="1" noChangeArrowheads="1"/>
          </p:cNvPicPr>
          <p:nvPr/>
        </p:nvPicPr>
        <p:blipFill>
          <a:blip r:embed="rId2"/>
          <a:srcRect/>
          <a:stretch>
            <a:fillRect/>
          </a:stretch>
        </p:blipFill>
        <p:spPr bwMode="auto">
          <a:xfrm>
            <a:off x="0" y="-892175"/>
            <a:ext cx="9280525" cy="6969125"/>
          </a:xfrm>
          <a:prstGeom prst="rect">
            <a:avLst/>
          </a:prstGeom>
          <a:noFill/>
          <a:ln w="9525">
            <a:noFill/>
            <a:miter lim="800000"/>
            <a:headEnd/>
            <a:tailEnd/>
          </a:ln>
        </p:spPr>
      </p:pic>
      <p:sp>
        <p:nvSpPr>
          <p:cNvPr id="13315" name="ZoneTexte 2"/>
          <p:cNvSpPr txBox="1">
            <a:spLocks noChangeArrowheads="1"/>
          </p:cNvSpPr>
          <p:nvPr/>
        </p:nvSpPr>
        <p:spPr bwMode="auto">
          <a:xfrm>
            <a:off x="6659563" y="5157788"/>
            <a:ext cx="1800225" cy="646112"/>
          </a:xfrm>
          <a:prstGeom prst="rect">
            <a:avLst/>
          </a:prstGeom>
          <a:noFill/>
          <a:ln w="9525">
            <a:noFill/>
            <a:miter lim="800000"/>
            <a:headEnd/>
            <a:tailEnd/>
          </a:ln>
        </p:spPr>
        <p:txBody>
          <a:bodyPr>
            <a:spAutoFit/>
          </a:bodyPr>
          <a:lstStyle/>
          <a:p>
            <a:r>
              <a:rPr lang="fr-FR"/>
              <a:t>Abkhazia, plage russe</a:t>
            </a:r>
          </a:p>
        </p:txBody>
      </p:sp>
    </p:spTree>
  </p:cSld>
  <p:clrMapOvr>
    <a:masterClrMapping/>
  </p:clrMapOvr>
  <p:transition spd="slow" advClick="0" advTm="400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e crashed a second one recently during a commercial shoot in which he was forced to use an unfamiliar model of drone. At about 100 feet up, he lost control and the drone disappeared. After chasing it down, he found it smashed to bits. He suspects Wi-Fi signals scrambled the drone's radio communication."/>
          <p:cNvPicPr>
            <a:picLocks noChangeAspect="1" noChangeArrowheads="1"/>
          </p:cNvPicPr>
          <p:nvPr/>
        </p:nvPicPr>
        <p:blipFill>
          <a:blip r:embed="rId2"/>
          <a:srcRect/>
          <a:stretch>
            <a:fillRect/>
          </a:stretch>
        </p:blipFill>
        <p:spPr bwMode="auto">
          <a:xfrm>
            <a:off x="0" y="0"/>
            <a:ext cx="9182100" cy="6411913"/>
          </a:xfrm>
          <a:prstGeom prst="rect">
            <a:avLst/>
          </a:prstGeom>
          <a:noFill/>
          <a:ln w="9525">
            <a:noFill/>
            <a:miter lim="800000"/>
            <a:headEnd/>
            <a:tailEnd/>
          </a:ln>
        </p:spPr>
      </p:pic>
      <p:sp>
        <p:nvSpPr>
          <p:cNvPr id="14339" name="ZoneTexte 2"/>
          <p:cNvSpPr txBox="1">
            <a:spLocks noChangeArrowheads="1"/>
          </p:cNvSpPr>
          <p:nvPr/>
        </p:nvSpPr>
        <p:spPr bwMode="auto">
          <a:xfrm>
            <a:off x="1908175" y="6381750"/>
            <a:ext cx="5759450" cy="368300"/>
          </a:xfrm>
          <a:prstGeom prst="rect">
            <a:avLst/>
          </a:prstGeom>
          <a:noFill/>
          <a:ln w="9525">
            <a:noFill/>
            <a:miter lim="800000"/>
            <a:headEnd/>
            <a:tailEnd/>
          </a:ln>
        </p:spPr>
        <p:txBody>
          <a:bodyPr>
            <a:spAutoFit/>
          </a:bodyPr>
          <a:lstStyle/>
          <a:p>
            <a:r>
              <a:rPr lang="fr-FR"/>
              <a:t>Musée de l'Hermitage à St Petersburg</a:t>
            </a:r>
          </a:p>
        </p:txBody>
      </p:sp>
    </p:spTree>
  </p:cSld>
  <p:clrMapOvr>
    <a:masterClrMapping/>
  </p:clrMapOvr>
  <p:transition spd="slow" advClick="0" advTm="400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Even though he’s flown his drone more than 1,000 times now, Chapple always runs the risk that something will go wrong."/>
          <p:cNvPicPr>
            <a:picLocks noChangeAspect="1" noChangeArrowheads="1"/>
          </p:cNvPicPr>
          <p:nvPr/>
        </p:nvPicPr>
        <p:blipFill>
          <a:blip r:embed="rId2"/>
          <a:srcRect/>
          <a:stretch>
            <a:fillRect/>
          </a:stretch>
        </p:blipFill>
        <p:spPr bwMode="auto">
          <a:xfrm>
            <a:off x="0" y="115888"/>
            <a:ext cx="9164638" cy="6134100"/>
          </a:xfrm>
          <a:prstGeom prst="rect">
            <a:avLst/>
          </a:prstGeom>
          <a:noFill/>
          <a:ln w="9525">
            <a:noFill/>
            <a:miter lim="800000"/>
            <a:headEnd/>
            <a:tailEnd/>
          </a:ln>
        </p:spPr>
      </p:pic>
      <p:sp>
        <p:nvSpPr>
          <p:cNvPr id="15363" name="ZoneTexte 2"/>
          <p:cNvSpPr txBox="1">
            <a:spLocks noChangeArrowheads="1"/>
          </p:cNvSpPr>
          <p:nvPr/>
        </p:nvSpPr>
        <p:spPr bwMode="auto">
          <a:xfrm>
            <a:off x="3132138" y="6308725"/>
            <a:ext cx="4319587" cy="369888"/>
          </a:xfrm>
          <a:prstGeom prst="rect">
            <a:avLst/>
          </a:prstGeom>
          <a:noFill/>
          <a:ln w="9525">
            <a:noFill/>
            <a:miter lim="800000"/>
            <a:headEnd/>
            <a:tailEnd/>
          </a:ln>
        </p:spPr>
        <p:txBody>
          <a:bodyPr>
            <a:spAutoFit/>
          </a:bodyPr>
          <a:lstStyle/>
          <a:p>
            <a:r>
              <a:rPr lang="fr-FR"/>
              <a:t>Temple du lotus à New Delhi</a:t>
            </a:r>
          </a:p>
        </p:txBody>
      </p:sp>
    </p:spTree>
  </p:cSld>
  <p:clrMapOvr>
    <a:masterClrMapping/>
  </p:clrMapOvr>
  <p:transition spd="slow" advClick="0" advTm="400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And frankly, the drones freaked people out. “It’s a nuisance now that it’s no longer a novelty,” Chapple says."/>
          <p:cNvPicPr>
            <a:picLocks noChangeAspect="1" noChangeArrowheads="1"/>
          </p:cNvPicPr>
          <p:nvPr/>
        </p:nvPicPr>
        <p:blipFill>
          <a:blip r:embed="rId2"/>
          <a:srcRect/>
          <a:stretch>
            <a:fillRect/>
          </a:stretch>
        </p:blipFill>
        <p:spPr bwMode="auto">
          <a:xfrm>
            <a:off x="179388" y="25400"/>
            <a:ext cx="8604250" cy="6832600"/>
          </a:xfrm>
          <a:prstGeom prst="rect">
            <a:avLst/>
          </a:prstGeom>
          <a:noFill/>
          <a:ln w="9525">
            <a:noFill/>
            <a:miter lim="800000"/>
            <a:headEnd/>
            <a:tailEnd/>
          </a:ln>
        </p:spPr>
      </p:pic>
      <p:sp>
        <p:nvSpPr>
          <p:cNvPr id="16387" name="ZoneTexte 2"/>
          <p:cNvSpPr txBox="1">
            <a:spLocks noChangeArrowheads="1"/>
          </p:cNvSpPr>
          <p:nvPr/>
        </p:nvSpPr>
        <p:spPr bwMode="auto">
          <a:xfrm>
            <a:off x="6875463" y="333375"/>
            <a:ext cx="1512887" cy="646113"/>
          </a:xfrm>
          <a:prstGeom prst="rect">
            <a:avLst/>
          </a:prstGeom>
          <a:noFill/>
          <a:ln w="9525">
            <a:noFill/>
            <a:miter lim="800000"/>
            <a:headEnd/>
            <a:tailEnd/>
          </a:ln>
        </p:spPr>
        <p:txBody>
          <a:bodyPr>
            <a:spAutoFit/>
          </a:bodyPr>
          <a:lstStyle/>
          <a:p>
            <a:r>
              <a:rPr lang="fr-FR"/>
              <a:t>Mumbaï (Indes)</a:t>
            </a:r>
          </a:p>
        </p:txBody>
      </p:sp>
    </p:spTree>
  </p:cSld>
  <p:clrMapOvr>
    <a:masterClrMapping/>
  </p:clrMapOvr>
  <p:transition spd="slow" advClick="0" advTm="4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Now, Chapple avoids people as best he can. “I'm just using it at dawn, or in isolated places where I’m not annoying people trying to enjoy a stroll,” he says."/>
          <p:cNvPicPr>
            <a:picLocks noChangeAspect="1" noChangeArrowheads="1"/>
          </p:cNvPicPr>
          <p:nvPr/>
        </p:nvPicPr>
        <p:blipFill>
          <a:blip r:embed="rId2"/>
          <a:srcRect/>
          <a:stretch>
            <a:fillRect/>
          </a:stretch>
        </p:blipFill>
        <p:spPr bwMode="auto">
          <a:xfrm>
            <a:off x="0" y="0"/>
            <a:ext cx="9105900" cy="6381750"/>
          </a:xfrm>
          <a:prstGeom prst="rect">
            <a:avLst/>
          </a:prstGeom>
          <a:noFill/>
          <a:ln w="9525">
            <a:noFill/>
            <a:miter lim="800000"/>
            <a:headEnd/>
            <a:tailEnd/>
          </a:ln>
        </p:spPr>
      </p:pic>
      <p:sp>
        <p:nvSpPr>
          <p:cNvPr id="17411" name="ZoneTexte 2"/>
          <p:cNvSpPr txBox="1">
            <a:spLocks noChangeArrowheads="1"/>
          </p:cNvSpPr>
          <p:nvPr/>
        </p:nvSpPr>
        <p:spPr bwMode="auto">
          <a:xfrm>
            <a:off x="1763713" y="6165850"/>
            <a:ext cx="5976937" cy="368300"/>
          </a:xfrm>
          <a:prstGeom prst="rect">
            <a:avLst/>
          </a:prstGeom>
          <a:noFill/>
          <a:ln w="9525">
            <a:noFill/>
            <a:miter lim="800000"/>
            <a:headEnd/>
            <a:tailEnd/>
          </a:ln>
        </p:spPr>
        <p:txBody>
          <a:bodyPr>
            <a:spAutoFit/>
          </a:bodyPr>
          <a:lstStyle/>
          <a:p>
            <a:r>
              <a:rPr lang="fr-FR"/>
              <a:t>L'ange de la colonne Alexandre à St Petersburg</a:t>
            </a:r>
          </a:p>
        </p:txBody>
      </p:sp>
    </p:spTree>
  </p:cSld>
  <p:clrMapOvr>
    <a:masterClrMapping/>
  </p:clrMapOvr>
  <p:transition spd="slow" advClick="0" advTm="400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I even got the direct email to [Iran’s] minister of tourism, but got no response,” Chapple says."/>
          <p:cNvPicPr>
            <a:picLocks noChangeAspect="1" noChangeArrowheads="1"/>
          </p:cNvPicPr>
          <p:nvPr/>
        </p:nvPicPr>
        <p:blipFill>
          <a:blip r:embed="rId2"/>
          <a:srcRect/>
          <a:stretch>
            <a:fillRect/>
          </a:stretch>
        </p:blipFill>
        <p:spPr bwMode="auto">
          <a:xfrm>
            <a:off x="0" y="0"/>
            <a:ext cx="9502775" cy="6858000"/>
          </a:xfrm>
          <a:prstGeom prst="rect">
            <a:avLst/>
          </a:prstGeom>
          <a:noFill/>
          <a:ln w="9525">
            <a:noFill/>
            <a:miter lim="800000"/>
            <a:headEnd/>
            <a:tailEnd/>
          </a:ln>
        </p:spPr>
      </p:pic>
      <p:sp>
        <p:nvSpPr>
          <p:cNvPr id="18435" name="ZoneTexte 2"/>
          <p:cNvSpPr txBox="1">
            <a:spLocks noChangeArrowheads="1"/>
          </p:cNvSpPr>
          <p:nvPr/>
        </p:nvSpPr>
        <p:spPr bwMode="auto">
          <a:xfrm>
            <a:off x="6300788" y="5157788"/>
            <a:ext cx="2159000" cy="646112"/>
          </a:xfrm>
          <a:prstGeom prst="rect">
            <a:avLst/>
          </a:prstGeom>
          <a:noFill/>
          <a:ln w="9525">
            <a:noFill/>
            <a:miter lim="800000"/>
            <a:headEnd/>
            <a:tailEnd/>
          </a:ln>
        </p:spPr>
        <p:txBody>
          <a:bodyPr>
            <a:spAutoFit/>
          </a:bodyPr>
          <a:lstStyle/>
          <a:p>
            <a:r>
              <a:rPr lang="fr-FR"/>
              <a:t>La colonne Alexandre</a:t>
            </a:r>
          </a:p>
        </p:txBody>
      </p:sp>
    </p:spTree>
  </p:cSld>
  <p:clrMapOvr>
    <a:masterClrMapping/>
  </p:clrMapOvr>
  <p:transition spd="slow" advClick="0" advTm="4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Sometimes, the best pictures don't require much altitude. Here, two wrestlers practice the ancient Indian sport of Kushti in a pit they dug."/>
          <p:cNvPicPr>
            <a:picLocks noChangeAspect="1" noChangeArrowheads="1"/>
          </p:cNvPicPr>
          <p:nvPr/>
        </p:nvPicPr>
        <p:blipFill>
          <a:blip r:embed="rId2"/>
          <a:srcRect/>
          <a:stretch>
            <a:fillRect/>
          </a:stretch>
        </p:blipFill>
        <p:spPr bwMode="auto">
          <a:xfrm>
            <a:off x="0" y="0"/>
            <a:ext cx="9144000" cy="6667500"/>
          </a:xfrm>
          <a:prstGeom prst="rect">
            <a:avLst/>
          </a:prstGeom>
          <a:noFill/>
          <a:ln w="9525">
            <a:noFill/>
            <a:miter lim="800000"/>
            <a:headEnd/>
            <a:tailEnd/>
          </a:ln>
        </p:spPr>
      </p:pic>
      <p:sp>
        <p:nvSpPr>
          <p:cNvPr id="19459" name="ZoneTexte 2"/>
          <p:cNvSpPr txBox="1">
            <a:spLocks noChangeArrowheads="1"/>
          </p:cNvSpPr>
          <p:nvPr/>
        </p:nvSpPr>
        <p:spPr bwMode="auto">
          <a:xfrm>
            <a:off x="1042988" y="5876925"/>
            <a:ext cx="6842125" cy="369888"/>
          </a:xfrm>
          <a:prstGeom prst="rect">
            <a:avLst/>
          </a:prstGeom>
          <a:noFill/>
          <a:ln w="9525">
            <a:noFill/>
            <a:miter lim="800000"/>
            <a:headEnd/>
            <a:tailEnd/>
          </a:ln>
        </p:spPr>
        <p:txBody>
          <a:bodyPr>
            <a:spAutoFit/>
          </a:bodyPr>
          <a:lstStyle/>
          <a:p>
            <a:r>
              <a:rPr lang="fr-FR"/>
              <a:t>Quelques mètres au-dessus de lutteurs Kushti  (sport indien ) </a:t>
            </a:r>
          </a:p>
        </p:txBody>
      </p:sp>
    </p:spTree>
  </p:cSld>
  <p:clrMapOvr>
    <a:masterClrMapping/>
  </p:clrMapOvr>
  <p:transition spd="slow" advClick="0" advTm="4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During a typical shoot, he maintains a flight path just above his head, never veering off into the distance."/>
          <p:cNvPicPr>
            <a:picLocks noChangeAspect="1" noChangeArrowheads="1"/>
          </p:cNvPicPr>
          <p:nvPr/>
        </p:nvPicPr>
        <p:blipFill>
          <a:blip r:embed="rId2"/>
          <a:srcRect/>
          <a:stretch>
            <a:fillRect/>
          </a:stretch>
        </p:blipFill>
        <p:spPr bwMode="auto">
          <a:xfrm>
            <a:off x="-50800" y="549275"/>
            <a:ext cx="9194800" cy="5286375"/>
          </a:xfrm>
          <a:prstGeom prst="rect">
            <a:avLst/>
          </a:prstGeom>
          <a:noFill/>
          <a:ln w="9525">
            <a:noFill/>
            <a:miter lim="800000"/>
            <a:headEnd/>
            <a:tailEnd/>
          </a:ln>
        </p:spPr>
      </p:pic>
      <p:sp>
        <p:nvSpPr>
          <p:cNvPr id="20483" name="ZoneTexte 2"/>
          <p:cNvSpPr txBox="1">
            <a:spLocks noChangeArrowheads="1"/>
          </p:cNvSpPr>
          <p:nvPr/>
        </p:nvSpPr>
        <p:spPr bwMode="auto">
          <a:xfrm>
            <a:off x="2268538" y="5876925"/>
            <a:ext cx="5616575" cy="369888"/>
          </a:xfrm>
          <a:prstGeom prst="rect">
            <a:avLst/>
          </a:prstGeom>
          <a:noFill/>
          <a:ln w="9525">
            <a:noFill/>
            <a:miter lim="800000"/>
            <a:headEnd/>
            <a:tailEnd/>
          </a:ln>
        </p:spPr>
        <p:txBody>
          <a:bodyPr>
            <a:spAutoFit/>
          </a:bodyPr>
          <a:lstStyle/>
          <a:p>
            <a:r>
              <a:rPr lang="fr-FR"/>
              <a:t>La rivière Mtkvafvi à Tbilisi en Georgie</a:t>
            </a:r>
          </a:p>
        </p:txBody>
      </p:sp>
    </p:spTree>
  </p:cSld>
  <p:clrMapOvr>
    <a:masterClrMapping/>
  </p:clrMapOvr>
  <p:transition spd="slow" advClick="0" advTm="4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The drone doesn’t allow Chapple to see what he’s photographing. While it may snap 100 photos, only 10 to 20 images will be framed in a pleasing way."/>
          <p:cNvPicPr>
            <a:picLocks noChangeAspect="1" noChangeArrowheads="1"/>
          </p:cNvPicPr>
          <p:nvPr/>
        </p:nvPicPr>
        <p:blipFill>
          <a:blip r:embed="rId2"/>
          <a:srcRect/>
          <a:stretch>
            <a:fillRect/>
          </a:stretch>
        </p:blipFill>
        <p:spPr bwMode="auto">
          <a:xfrm>
            <a:off x="0" y="122238"/>
            <a:ext cx="9144000" cy="6735762"/>
          </a:xfrm>
          <a:prstGeom prst="rect">
            <a:avLst/>
          </a:prstGeom>
          <a:noFill/>
          <a:ln w="9525">
            <a:noFill/>
            <a:miter lim="800000"/>
            <a:headEnd/>
            <a:tailEnd/>
          </a:ln>
        </p:spPr>
      </p:pic>
      <p:sp>
        <p:nvSpPr>
          <p:cNvPr id="21507" name="ZoneTexte 2"/>
          <p:cNvSpPr txBox="1">
            <a:spLocks noChangeArrowheads="1"/>
          </p:cNvSpPr>
          <p:nvPr/>
        </p:nvSpPr>
        <p:spPr bwMode="auto">
          <a:xfrm>
            <a:off x="395288" y="404813"/>
            <a:ext cx="7561262" cy="369887"/>
          </a:xfrm>
          <a:prstGeom prst="rect">
            <a:avLst/>
          </a:prstGeom>
          <a:noFill/>
          <a:ln w="9525">
            <a:noFill/>
            <a:miter lim="800000"/>
            <a:headEnd/>
            <a:tailEnd/>
          </a:ln>
        </p:spPr>
        <p:txBody>
          <a:bodyPr>
            <a:spAutoFit/>
          </a:bodyPr>
          <a:lstStyle/>
          <a:p>
            <a:r>
              <a:rPr lang="fr-FR"/>
              <a:t>Statue d'acier de la Foire de Paris en 1937…actuellement à Moscou </a:t>
            </a:r>
          </a:p>
        </p:txBody>
      </p:sp>
    </p:spTree>
  </p:cSld>
  <p:clrMapOvr>
    <a:masterClrMapping/>
  </p:clrMapOvr>
  <p:transition spd="slow" advClick="0" advTm="6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ere's one view of the Cathedral of Christ the Saviour in Moscow, on the banks of the Moskva River."/>
          <p:cNvPicPr>
            <a:picLocks noChangeAspect="1" noChangeArrowheads="1"/>
          </p:cNvPicPr>
          <p:nvPr/>
        </p:nvPicPr>
        <p:blipFill>
          <a:blip r:embed="rId2"/>
          <a:srcRect/>
          <a:stretch>
            <a:fillRect/>
          </a:stretch>
        </p:blipFill>
        <p:spPr bwMode="auto">
          <a:xfrm>
            <a:off x="0" y="260350"/>
            <a:ext cx="9229725" cy="5976938"/>
          </a:xfrm>
          <a:prstGeom prst="rect">
            <a:avLst/>
          </a:prstGeom>
          <a:noFill/>
          <a:ln w="9525">
            <a:noFill/>
            <a:miter lim="800000"/>
            <a:headEnd/>
            <a:tailEnd/>
          </a:ln>
        </p:spPr>
      </p:pic>
      <p:sp>
        <p:nvSpPr>
          <p:cNvPr id="22531" name="ZoneTexte 2"/>
          <p:cNvSpPr txBox="1">
            <a:spLocks noChangeArrowheads="1"/>
          </p:cNvSpPr>
          <p:nvPr/>
        </p:nvSpPr>
        <p:spPr bwMode="auto">
          <a:xfrm>
            <a:off x="2268538" y="6308725"/>
            <a:ext cx="6551612" cy="369888"/>
          </a:xfrm>
          <a:prstGeom prst="rect">
            <a:avLst/>
          </a:prstGeom>
          <a:noFill/>
          <a:ln w="9525">
            <a:noFill/>
            <a:miter lim="800000"/>
            <a:headEnd/>
            <a:tailEnd/>
          </a:ln>
        </p:spPr>
        <p:txBody>
          <a:bodyPr>
            <a:spAutoFit/>
          </a:bodyPr>
          <a:lstStyle/>
          <a:p>
            <a:r>
              <a:rPr lang="fr-FR"/>
              <a:t>Eglise du Christ Rédempteur à Moscou</a:t>
            </a:r>
          </a:p>
        </p:txBody>
      </p:sp>
    </p:spTree>
  </p:cSld>
  <p:clrMapOvr>
    <a:masterClrMapping/>
  </p:clrMapOvr>
  <p:transition spd="slow" advClick="0" advTm="400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And here's a slightly different shot, showing more of the church's architectural detail."/>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3555" name="ZoneTexte 2"/>
          <p:cNvSpPr txBox="1">
            <a:spLocks noChangeArrowheads="1"/>
          </p:cNvSpPr>
          <p:nvPr/>
        </p:nvSpPr>
        <p:spPr bwMode="auto">
          <a:xfrm>
            <a:off x="5867400" y="260350"/>
            <a:ext cx="2376488" cy="369888"/>
          </a:xfrm>
          <a:prstGeom prst="rect">
            <a:avLst/>
          </a:prstGeom>
          <a:noFill/>
          <a:ln w="9525">
            <a:noFill/>
            <a:miter lim="800000"/>
            <a:headEnd/>
            <a:tailEnd/>
          </a:ln>
        </p:spPr>
        <p:txBody>
          <a:bodyPr>
            <a:spAutoFit/>
          </a:bodyPr>
          <a:lstStyle/>
          <a:p>
            <a:r>
              <a:rPr lang="fr-FR">
                <a:solidFill>
                  <a:schemeClr val="bg1"/>
                </a:solidFill>
              </a:rPr>
              <a:t>La même église</a:t>
            </a:r>
          </a:p>
        </p:txBody>
      </p:sp>
    </p:spTree>
  </p:cSld>
  <p:clrMapOvr>
    <a:masterClrMapping/>
  </p:clrMapOvr>
  <p:transition spd="slow" advClick="0" advTm="5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The surprise doesn't bother Chapple. “There’s a magic to not knowing what you have until you have the camera back in your hands,” he says."/>
          <p:cNvPicPr>
            <a:picLocks noChangeAspect="1" noChangeArrowheads="1"/>
          </p:cNvPicPr>
          <p:nvPr/>
        </p:nvPicPr>
        <p:blipFill>
          <a:blip r:embed="rId2"/>
          <a:srcRect/>
          <a:stretch>
            <a:fillRect/>
          </a:stretch>
        </p:blipFill>
        <p:spPr bwMode="auto">
          <a:xfrm>
            <a:off x="0" y="188913"/>
            <a:ext cx="9144000" cy="5875337"/>
          </a:xfrm>
          <a:prstGeom prst="rect">
            <a:avLst/>
          </a:prstGeom>
          <a:noFill/>
          <a:ln w="9525">
            <a:noFill/>
            <a:miter lim="800000"/>
            <a:headEnd/>
            <a:tailEnd/>
          </a:ln>
        </p:spPr>
      </p:pic>
      <p:sp>
        <p:nvSpPr>
          <p:cNvPr id="24579" name="ZoneTexte 2"/>
          <p:cNvSpPr txBox="1">
            <a:spLocks noChangeArrowheads="1"/>
          </p:cNvSpPr>
          <p:nvPr/>
        </p:nvSpPr>
        <p:spPr bwMode="auto">
          <a:xfrm>
            <a:off x="2843213" y="6092825"/>
            <a:ext cx="3673475" cy="369888"/>
          </a:xfrm>
          <a:prstGeom prst="rect">
            <a:avLst/>
          </a:prstGeom>
          <a:noFill/>
          <a:ln w="9525">
            <a:noFill/>
            <a:miter lim="800000"/>
            <a:headEnd/>
            <a:tailEnd/>
          </a:ln>
        </p:spPr>
        <p:txBody>
          <a:bodyPr>
            <a:spAutoFit/>
          </a:bodyPr>
          <a:lstStyle/>
          <a:p>
            <a:r>
              <a:rPr lang="fr-FR"/>
              <a:t>Le rocher Katshki en Georgie</a:t>
            </a:r>
          </a:p>
        </p:txBody>
      </p:sp>
    </p:spTree>
  </p:cSld>
  <p:clrMapOvr>
    <a:masterClrMapping/>
  </p:clrMapOvr>
  <p:transition spd="slow" advClick="0" advTm="400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Drones also offer a huge advantage over manned aircrafts: You can afford to take risks with the weather."/>
          <p:cNvPicPr>
            <a:picLocks noChangeAspect="1" noChangeArrowheads="1"/>
          </p:cNvPicPr>
          <p:nvPr/>
        </p:nvPicPr>
        <p:blipFill>
          <a:blip r:embed="rId2"/>
          <a:srcRect/>
          <a:stretch>
            <a:fillRect/>
          </a:stretch>
        </p:blipFill>
        <p:spPr bwMode="auto">
          <a:xfrm>
            <a:off x="-3175" y="0"/>
            <a:ext cx="9147175" cy="6121400"/>
          </a:xfrm>
          <a:prstGeom prst="rect">
            <a:avLst/>
          </a:prstGeom>
          <a:noFill/>
          <a:ln w="9525">
            <a:noFill/>
            <a:miter lim="800000"/>
            <a:headEnd/>
            <a:tailEnd/>
          </a:ln>
        </p:spPr>
      </p:pic>
      <p:sp>
        <p:nvSpPr>
          <p:cNvPr id="25603" name="ZoneTexte 2"/>
          <p:cNvSpPr txBox="1">
            <a:spLocks noChangeArrowheads="1"/>
          </p:cNvSpPr>
          <p:nvPr/>
        </p:nvSpPr>
        <p:spPr bwMode="auto">
          <a:xfrm>
            <a:off x="2195513" y="6165850"/>
            <a:ext cx="5905500" cy="368300"/>
          </a:xfrm>
          <a:prstGeom prst="rect">
            <a:avLst/>
          </a:prstGeom>
          <a:noFill/>
          <a:ln w="9525">
            <a:noFill/>
            <a:miter lim="800000"/>
            <a:headEnd/>
            <a:tailEnd/>
          </a:ln>
        </p:spPr>
        <p:txBody>
          <a:bodyPr>
            <a:spAutoFit/>
          </a:bodyPr>
          <a:lstStyle/>
          <a:p>
            <a:r>
              <a:rPr lang="fr-FR"/>
              <a:t>La cathédrale Pierre et Paul à St Petersburg</a:t>
            </a:r>
          </a:p>
        </p:txBody>
      </p:sp>
    </p:spTree>
  </p:cSld>
  <p:clrMapOvr>
    <a:masterClrMapping/>
  </p:clrMapOvr>
  <p:transition spd="slow" advClick="0" advTm="400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When you’re paying $1,000 an hour for a helicopter flight, you make absolutely sure you’re going to get some sunlight,” Chapple says."/>
          <p:cNvPicPr>
            <a:picLocks noChangeAspect="1" noChangeArrowheads="1"/>
          </p:cNvPicPr>
          <p:nvPr/>
        </p:nvPicPr>
        <p:blipFill>
          <a:blip r:embed="rId2"/>
          <a:srcRect/>
          <a:stretch>
            <a:fillRect/>
          </a:stretch>
        </p:blipFill>
        <p:spPr bwMode="auto">
          <a:xfrm>
            <a:off x="0" y="260350"/>
            <a:ext cx="9156700" cy="5875338"/>
          </a:xfrm>
          <a:prstGeom prst="rect">
            <a:avLst/>
          </a:prstGeom>
          <a:noFill/>
          <a:ln w="9525">
            <a:noFill/>
            <a:miter lim="800000"/>
            <a:headEnd/>
            <a:tailEnd/>
          </a:ln>
        </p:spPr>
      </p:pic>
      <p:sp>
        <p:nvSpPr>
          <p:cNvPr id="26627" name="ZoneTexte 2"/>
          <p:cNvSpPr txBox="1">
            <a:spLocks noChangeArrowheads="1"/>
          </p:cNvSpPr>
          <p:nvPr/>
        </p:nvSpPr>
        <p:spPr bwMode="auto">
          <a:xfrm>
            <a:off x="2627313" y="6237288"/>
            <a:ext cx="5040312" cy="369887"/>
          </a:xfrm>
          <a:prstGeom prst="rect">
            <a:avLst/>
          </a:prstGeom>
          <a:noFill/>
          <a:ln w="9525">
            <a:noFill/>
            <a:miter lim="800000"/>
            <a:headEnd/>
            <a:tailEnd/>
          </a:ln>
        </p:spPr>
        <p:txBody>
          <a:bodyPr>
            <a:spAutoFit/>
          </a:bodyPr>
          <a:lstStyle/>
          <a:p>
            <a:r>
              <a:rPr lang="fr-FR"/>
              <a:t>Le fort de Bourtange en Hollande</a:t>
            </a:r>
          </a:p>
        </p:txBody>
      </p:sp>
    </p:spTree>
  </p:cSld>
  <p:clrMapOvr>
    <a:masterClrMapping/>
  </p:clrMapOvr>
  <p:transition spd="slow" advClick="0" advTm="400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quot;As a result, most aerial shots [are] blue, bright, sunny, and boring,” he says. “My best shots have been in unusual weather, but it’s taken several flights to achieve. That kind of experimentation would have been impossibly expensive with a helicopter.&quot;"/>
          <p:cNvPicPr>
            <a:picLocks noChangeAspect="1" noChangeArrowheads="1"/>
          </p:cNvPicPr>
          <p:nvPr/>
        </p:nvPicPr>
        <p:blipFill>
          <a:blip r:embed="rId2"/>
          <a:srcRect/>
          <a:stretch>
            <a:fillRect/>
          </a:stretch>
        </p:blipFill>
        <p:spPr bwMode="auto">
          <a:xfrm>
            <a:off x="323850" y="0"/>
            <a:ext cx="8388350" cy="6773863"/>
          </a:xfrm>
          <a:prstGeom prst="rect">
            <a:avLst/>
          </a:prstGeom>
          <a:noFill/>
          <a:ln w="9525">
            <a:noFill/>
            <a:miter lim="800000"/>
            <a:headEnd/>
            <a:tailEnd/>
          </a:ln>
        </p:spPr>
      </p:pic>
      <p:sp>
        <p:nvSpPr>
          <p:cNvPr id="27651" name="ZoneTexte 2"/>
          <p:cNvSpPr txBox="1">
            <a:spLocks noChangeArrowheads="1"/>
          </p:cNvSpPr>
          <p:nvPr/>
        </p:nvSpPr>
        <p:spPr bwMode="auto">
          <a:xfrm>
            <a:off x="827088" y="5661025"/>
            <a:ext cx="2089150" cy="646113"/>
          </a:xfrm>
          <a:prstGeom prst="rect">
            <a:avLst/>
          </a:prstGeom>
          <a:noFill/>
          <a:ln w="9525">
            <a:noFill/>
            <a:miter lim="800000"/>
            <a:headEnd/>
            <a:tailEnd/>
          </a:ln>
        </p:spPr>
        <p:txBody>
          <a:bodyPr>
            <a:spAutoFit/>
          </a:bodyPr>
          <a:lstStyle/>
          <a:p>
            <a:pPr algn="ctr"/>
            <a:r>
              <a:rPr lang="fr-FR"/>
              <a:t>Eglise du Sacré Cœur à Barcelone</a:t>
            </a:r>
          </a:p>
        </p:txBody>
      </p:sp>
      <p:sp>
        <p:nvSpPr>
          <p:cNvPr id="27652" name="ZoneTexte 3"/>
          <p:cNvSpPr txBox="1">
            <a:spLocks noChangeArrowheads="1"/>
          </p:cNvSpPr>
          <p:nvPr/>
        </p:nvSpPr>
        <p:spPr bwMode="auto">
          <a:xfrm>
            <a:off x="5867400" y="333375"/>
            <a:ext cx="2881313" cy="646113"/>
          </a:xfrm>
          <a:prstGeom prst="rect">
            <a:avLst/>
          </a:prstGeom>
          <a:noFill/>
          <a:ln w="9525">
            <a:noFill/>
            <a:miter lim="800000"/>
            <a:headEnd/>
            <a:tailEnd/>
          </a:ln>
        </p:spPr>
        <p:txBody>
          <a:bodyPr>
            <a:spAutoFit/>
          </a:bodyPr>
          <a:lstStyle/>
          <a:p>
            <a:pPr algn="ctr"/>
            <a:r>
              <a:rPr lang="fr-FR">
                <a:solidFill>
                  <a:schemeClr val="bg1"/>
                </a:solidFill>
              </a:rPr>
              <a:t>Photo impossible </a:t>
            </a:r>
          </a:p>
          <a:p>
            <a:pPr algn="ctr"/>
            <a:r>
              <a:rPr lang="fr-FR">
                <a:solidFill>
                  <a:schemeClr val="bg1"/>
                </a:solidFill>
              </a:rPr>
              <a:t>en hélicoptère</a:t>
            </a:r>
          </a:p>
        </p:txBody>
      </p:sp>
    </p:spTree>
  </p:cSld>
  <p:clrMapOvr>
    <a:masterClrMapping/>
  </p:clrMapOvr>
  <p:transition spd="slow" advClick="0" advTm="600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For about 18 months, it was legal to fly drones anywhere. Chapple took advantage."/>
          <p:cNvPicPr>
            <a:picLocks noChangeAspect="1" noChangeArrowheads="1"/>
          </p:cNvPicPr>
          <p:nvPr/>
        </p:nvPicPr>
        <p:blipFill>
          <a:blip r:embed="rId2"/>
          <a:srcRect/>
          <a:stretch>
            <a:fillRect/>
          </a:stretch>
        </p:blipFill>
        <p:spPr bwMode="auto">
          <a:xfrm>
            <a:off x="-6350" y="0"/>
            <a:ext cx="9150350" cy="6754813"/>
          </a:xfrm>
          <a:prstGeom prst="rect">
            <a:avLst/>
          </a:prstGeom>
          <a:noFill/>
          <a:ln w="9525">
            <a:noFill/>
            <a:miter lim="800000"/>
            <a:headEnd/>
            <a:tailEnd/>
          </a:ln>
        </p:spPr>
      </p:pic>
      <p:sp>
        <p:nvSpPr>
          <p:cNvPr id="28675" name="ZoneTexte 2"/>
          <p:cNvSpPr txBox="1">
            <a:spLocks noChangeArrowheads="1"/>
          </p:cNvSpPr>
          <p:nvPr/>
        </p:nvSpPr>
        <p:spPr bwMode="auto">
          <a:xfrm>
            <a:off x="6156325" y="5661025"/>
            <a:ext cx="2087563" cy="646113"/>
          </a:xfrm>
          <a:prstGeom prst="rect">
            <a:avLst/>
          </a:prstGeom>
          <a:noFill/>
          <a:ln w="9525">
            <a:noFill/>
            <a:miter lim="800000"/>
            <a:headEnd/>
            <a:tailEnd/>
          </a:ln>
        </p:spPr>
        <p:txBody>
          <a:bodyPr>
            <a:spAutoFit/>
          </a:bodyPr>
          <a:lstStyle/>
          <a:p>
            <a:pPr algn="ctr"/>
            <a:r>
              <a:rPr lang="fr-FR"/>
              <a:t>L'Amirauté à </a:t>
            </a:r>
          </a:p>
          <a:p>
            <a:pPr algn="ctr"/>
            <a:r>
              <a:rPr lang="fr-FR"/>
              <a:t>St Petersburg</a:t>
            </a:r>
          </a:p>
        </p:txBody>
      </p:sp>
    </p:spTree>
  </p:cSld>
  <p:clrMapOvr>
    <a:masterClrMapping/>
  </p:clrMapOvr>
  <p:transition spd="slow" advClick="0" advTm="4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For that year, when the whole world was open, it was just a case of hitting famous landmarks and moving as quickly as possible.&quot;"/>
          <p:cNvPicPr>
            <a:picLocks noChangeAspect="1" noChangeArrowheads="1"/>
          </p:cNvPicPr>
          <p:nvPr/>
        </p:nvPicPr>
        <p:blipFill>
          <a:blip r:embed="rId2"/>
          <a:srcRect/>
          <a:stretch>
            <a:fillRect/>
          </a:stretch>
        </p:blipFill>
        <p:spPr bwMode="auto">
          <a:xfrm>
            <a:off x="971550" y="-892175"/>
            <a:ext cx="6862763" cy="7750175"/>
          </a:xfrm>
          <a:prstGeom prst="rect">
            <a:avLst/>
          </a:prstGeom>
          <a:noFill/>
          <a:ln w="9525">
            <a:noFill/>
            <a:miter lim="800000"/>
            <a:headEnd/>
            <a:tailEnd/>
          </a:ln>
        </p:spPr>
      </p:pic>
      <p:sp>
        <p:nvSpPr>
          <p:cNvPr id="29699" name="ZoneTexte 2"/>
          <p:cNvSpPr txBox="1">
            <a:spLocks noChangeArrowheads="1"/>
          </p:cNvSpPr>
          <p:nvPr/>
        </p:nvSpPr>
        <p:spPr bwMode="auto">
          <a:xfrm>
            <a:off x="5795963" y="188913"/>
            <a:ext cx="1944687" cy="922337"/>
          </a:xfrm>
          <a:prstGeom prst="rect">
            <a:avLst/>
          </a:prstGeom>
          <a:noFill/>
          <a:ln w="9525">
            <a:noFill/>
            <a:miter lim="800000"/>
            <a:headEnd/>
            <a:tailEnd/>
          </a:ln>
        </p:spPr>
        <p:txBody>
          <a:bodyPr>
            <a:spAutoFit/>
          </a:bodyPr>
          <a:lstStyle/>
          <a:p>
            <a:pPr algn="ctr"/>
            <a:r>
              <a:rPr lang="fr-FR">
                <a:solidFill>
                  <a:schemeClr val="bg1"/>
                </a:solidFill>
              </a:rPr>
              <a:t>depuis l'intérieur de la forteresse de St Petersburg</a:t>
            </a:r>
          </a:p>
        </p:txBody>
      </p:sp>
    </p:spTree>
  </p:cSld>
  <p:clrMapOvr>
    <a:masterClrMapping/>
  </p:clrMapOvr>
  <p:transition spd="slow" advClick="0" advTm="4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The window has definitely shut now,” he says."/>
          <p:cNvPicPr>
            <a:picLocks noChangeAspect="1" noChangeArrowheads="1"/>
          </p:cNvPicPr>
          <p:nvPr/>
        </p:nvPicPr>
        <p:blipFill>
          <a:blip r:embed="rId2"/>
          <a:srcRect/>
          <a:stretch>
            <a:fillRect/>
          </a:stretch>
        </p:blipFill>
        <p:spPr bwMode="auto">
          <a:xfrm>
            <a:off x="0" y="692150"/>
            <a:ext cx="9144000" cy="5480050"/>
          </a:xfrm>
          <a:prstGeom prst="rect">
            <a:avLst/>
          </a:prstGeom>
          <a:noFill/>
          <a:ln w="9525">
            <a:noFill/>
            <a:miter lim="800000"/>
            <a:headEnd/>
            <a:tailEnd/>
          </a:ln>
        </p:spPr>
      </p:pic>
      <p:sp>
        <p:nvSpPr>
          <p:cNvPr id="30723" name="ZoneTexte 2"/>
          <p:cNvSpPr txBox="1">
            <a:spLocks noChangeArrowheads="1"/>
          </p:cNvSpPr>
          <p:nvPr/>
        </p:nvSpPr>
        <p:spPr bwMode="auto">
          <a:xfrm>
            <a:off x="1331913" y="6308725"/>
            <a:ext cx="6624637" cy="369888"/>
          </a:xfrm>
          <a:prstGeom prst="rect">
            <a:avLst/>
          </a:prstGeom>
          <a:noFill/>
          <a:ln w="9525">
            <a:noFill/>
            <a:miter lim="800000"/>
            <a:headEnd/>
            <a:tailEnd/>
          </a:ln>
        </p:spPr>
        <p:txBody>
          <a:bodyPr>
            <a:spAutoFit/>
          </a:bodyPr>
          <a:lstStyle/>
          <a:p>
            <a:r>
              <a:rPr lang="fr-FR"/>
              <a:t>Collège abandonné à Gali près de la frontière de Georgie</a:t>
            </a:r>
          </a:p>
        </p:txBody>
      </p:sp>
    </p:spTree>
  </p:cSld>
  <p:clrMapOvr>
    <a:masterClrMapping/>
  </p:clrMapOvr>
  <p:transition spd="slow" advClick="0" advTm="400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In 2014, the Federal Aviation Administration made it illegal to fly drones for commercial purposes, including photography. Other countries followed suit."/>
          <p:cNvPicPr>
            <a:picLocks noChangeAspect="1" noChangeArrowheads="1"/>
          </p:cNvPicPr>
          <p:nvPr/>
        </p:nvPicPr>
        <p:blipFill>
          <a:blip r:embed="rId2"/>
          <a:srcRect/>
          <a:stretch>
            <a:fillRect/>
          </a:stretch>
        </p:blipFill>
        <p:spPr bwMode="auto">
          <a:xfrm>
            <a:off x="0" y="0"/>
            <a:ext cx="9144000" cy="6103938"/>
          </a:xfrm>
          <a:prstGeom prst="rect">
            <a:avLst/>
          </a:prstGeom>
          <a:noFill/>
          <a:ln w="9525">
            <a:noFill/>
            <a:miter lim="800000"/>
            <a:headEnd/>
            <a:tailEnd/>
          </a:ln>
        </p:spPr>
      </p:pic>
      <p:sp>
        <p:nvSpPr>
          <p:cNvPr id="31747" name="ZoneTexte 2"/>
          <p:cNvSpPr txBox="1">
            <a:spLocks noChangeArrowheads="1"/>
          </p:cNvSpPr>
          <p:nvPr/>
        </p:nvSpPr>
        <p:spPr bwMode="auto">
          <a:xfrm>
            <a:off x="2987675" y="6092825"/>
            <a:ext cx="3529013" cy="369888"/>
          </a:xfrm>
          <a:prstGeom prst="rect">
            <a:avLst/>
          </a:prstGeom>
          <a:noFill/>
          <a:ln w="9525">
            <a:noFill/>
            <a:miter lim="800000"/>
            <a:headEnd/>
            <a:tailEnd/>
          </a:ln>
        </p:spPr>
        <p:txBody>
          <a:bodyPr>
            <a:spAutoFit/>
          </a:bodyPr>
          <a:lstStyle/>
          <a:p>
            <a:r>
              <a:rPr lang="fr-FR"/>
              <a:t>Statue de la Liberté de Budapest</a:t>
            </a:r>
          </a:p>
        </p:txBody>
      </p:sp>
    </p:spTree>
  </p:cSld>
  <p:clrMapOvr>
    <a:masterClrMapping/>
  </p:clrMapOvr>
  <p:transition spd="slow" advClick="0" advTm="400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Russian authorities denied him permission to fly above the Kremlin in Moscow because he was a foreign citizen."/>
          <p:cNvPicPr>
            <a:picLocks noChangeAspect="1" noChangeArrowheads="1"/>
          </p:cNvPicPr>
          <p:nvPr/>
        </p:nvPicPr>
        <p:blipFill>
          <a:blip r:embed="rId2"/>
          <a:srcRect/>
          <a:stretch>
            <a:fillRect/>
          </a:stretch>
        </p:blipFill>
        <p:spPr bwMode="auto">
          <a:xfrm>
            <a:off x="0" y="0"/>
            <a:ext cx="9144000" cy="6926263"/>
          </a:xfrm>
          <a:prstGeom prst="rect">
            <a:avLst/>
          </a:prstGeom>
          <a:noFill/>
          <a:ln w="9525">
            <a:noFill/>
            <a:miter lim="800000"/>
            <a:headEnd/>
            <a:tailEnd/>
          </a:ln>
        </p:spPr>
      </p:pic>
      <p:sp>
        <p:nvSpPr>
          <p:cNvPr id="32771" name="ZoneTexte 2"/>
          <p:cNvSpPr txBox="1">
            <a:spLocks noChangeArrowheads="1"/>
          </p:cNvSpPr>
          <p:nvPr/>
        </p:nvSpPr>
        <p:spPr bwMode="auto">
          <a:xfrm>
            <a:off x="539750" y="5949950"/>
            <a:ext cx="1944688" cy="368300"/>
          </a:xfrm>
          <a:prstGeom prst="rect">
            <a:avLst/>
          </a:prstGeom>
          <a:noFill/>
          <a:ln w="9525">
            <a:noFill/>
            <a:miter lim="800000"/>
            <a:headEnd/>
            <a:tailEnd/>
          </a:ln>
        </p:spPr>
        <p:txBody>
          <a:bodyPr>
            <a:spAutoFit/>
          </a:bodyPr>
          <a:lstStyle/>
          <a:p>
            <a:r>
              <a:rPr lang="fr-FR"/>
              <a:t>Le Kremlin</a:t>
            </a:r>
          </a:p>
        </p:txBody>
      </p:sp>
    </p:spTree>
  </p:cSld>
  <p:clrMapOvr>
    <a:masterClrMapping/>
  </p:clrMapOvr>
  <p:transition spd="slow" advClick="0" advTm="400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e did it anyway. Over the course of two days, he scoped out an area tucked out of sight from the police. He waited for a burst of traffic to block the noise of the drone and got his shot."/>
          <p:cNvPicPr>
            <a:picLocks noChangeAspect="1" noChangeArrowheads="1"/>
          </p:cNvPicPr>
          <p:nvPr/>
        </p:nvPicPr>
        <p:blipFill>
          <a:blip r:embed="rId2"/>
          <a:srcRect/>
          <a:stretch>
            <a:fillRect/>
          </a:stretch>
        </p:blipFill>
        <p:spPr bwMode="auto">
          <a:xfrm>
            <a:off x="0" y="-152400"/>
            <a:ext cx="9144000" cy="7010400"/>
          </a:xfrm>
          <a:prstGeom prst="rect">
            <a:avLst/>
          </a:prstGeom>
          <a:noFill/>
          <a:ln w="9525">
            <a:noFill/>
            <a:miter lim="800000"/>
            <a:headEnd/>
            <a:tailEnd/>
          </a:ln>
        </p:spPr>
      </p:pic>
      <p:sp>
        <p:nvSpPr>
          <p:cNvPr id="33795" name="ZoneTexte 2"/>
          <p:cNvSpPr txBox="1">
            <a:spLocks noChangeArrowheads="1"/>
          </p:cNvSpPr>
          <p:nvPr/>
        </p:nvSpPr>
        <p:spPr bwMode="auto">
          <a:xfrm>
            <a:off x="6443663" y="908050"/>
            <a:ext cx="2232025" cy="647700"/>
          </a:xfrm>
          <a:prstGeom prst="rect">
            <a:avLst/>
          </a:prstGeom>
          <a:noFill/>
          <a:ln w="9525">
            <a:noFill/>
            <a:miter lim="800000"/>
            <a:headEnd/>
            <a:tailEnd/>
          </a:ln>
        </p:spPr>
        <p:txBody>
          <a:bodyPr>
            <a:spAutoFit/>
          </a:bodyPr>
          <a:lstStyle/>
          <a:p>
            <a:pPr algn="ctr"/>
            <a:r>
              <a:rPr lang="fr-FR"/>
              <a:t>Palais de Peterhof à St Petersburg</a:t>
            </a:r>
          </a:p>
        </p:txBody>
      </p:sp>
    </p:spTree>
  </p:cSld>
  <p:clrMapOvr>
    <a:masterClrMapping/>
  </p:clrMapOvr>
  <p:transition spd="slow" advClick="0" advTm="4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I ended up snatching the drone out of the air and running through the alleyways to get away,” Chapple says. “It was risky, but so much history has walked through that space, I just couldn’t resist.&quot;"/>
          <p:cNvPicPr>
            <a:picLocks noChangeAspect="1" noChangeArrowheads="1"/>
          </p:cNvPicPr>
          <p:nvPr/>
        </p:nvPicPr>
        <p:blipFill>
          <a:blip r:embed="rId2"/>
          <a:srcRect/>
          <a:stretch>
            <a:fillRect/>
          </a:stretch>
        </p:blipFill>
        <p:spPr bwMode="auto">
          <a:xfrm>
            <a:off x="0" y="212725"/>
            <a:ext cx="9144000" cy="6645275"/>
          </a:xfrm>
          <a:prstGeom prst="rect">
            <a:avLst/>
          </a:prstGeom>
          <a:noFill/>
          <a:ln w="9525">
            <a:noFill/>
            <a:miter lim="800000"/>
            <a:headEnd/>
            <a:tailEnd/>
          </a:ln>
        </p:spPr>
      </p:pic>
      <p:sp>
        <p:nvSpPr>
          <p:cNvPr id="34819" name="ZoneTexte 2"/>
          <p:cNvSpPr txBox="1">
            <a:spLocks noChangeArrowheads="1"/>
          </p:cNvSpPr>
          <p:nvPr/>
        </p:nvSpPr>
        <p:spPr bwMode="auto">
          <a:xfrm>
            <a:off x="755650" y="692150"/>
            <a:ext cx="7129463" cy="369888"/>
          </a:xfrm>
          <a:prstGeom prst="rect">
            <a:avLst/>
          </a:prstGeom>
          <a:noFill/>
          <a:ln w="9525">
            <a:noFill/>
            <a:miter lim="800000"/>
            <a:headEnd/>
            <a:tailEnd/>
          </a:ln>
        </p:spPr>
        <p:txBody>
          <a:bodyPr>
            <a:spAutoFit/>
          </a:bodyPr>
          <a:lstStyle/>
          <a:p>
            <a:r>
              <a:rPr lang="fr-FR">
                <a:solidFill>
                  <a:schemeClr val="bg1"/>
                </a:solidFill>
              </a:rPr>
              <a:t>La grande mosquée construite en même temps que le Taj Mahal</a:t>
            </a:r>
          </a:p>
        </p:txBody>
      </p:sp>
    </p:spTree>
  </p:cSld>
  <p:clrMapOvr>
    <a:masterClrMapping/>
  </p:clrMapOvr>
  <p:transition spd="slow" advClick="0" advTm="4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is dream location would be Iran, but current laws prevent him from shooting there."/>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5843" name="ZoneTexte 2"/>
          <p:cNvSpPr txBox="1">
            <a:spLocks noChangeArrowheads="1"/>
          </p:cNvSpPr>
          <p:nvPr/>
        </p:nvSpPr>
        <p:spPr bwMode="auto">
          <a:xfrm>
            <a:off x="3563938" y="765175"/>
            <a:ext cx="5111750" cy="368300"/>
          </a:xfrm>
          <a:prstGeom prst="rect">
            <a:avLst/>
          </a:prstGeom>
          <a:noFill/>
          <a:ln w="9525">
            <a:noFill/>
            <a:miter lim="800000"/>
            <a:headEnd/>
            <a:tailEnd/>
          </a:ln>
        </p:spPr>
        <p:txBody>
          <a:bodyPr>
            <a:spAutoFit/>
          </a:bodyPr>
          <a:lstStyle/>
          <a:p>
            <a:r>
              <a:rPr lang="fr-FR">
                <a:solidFill>
                  <a:schemeClr val="bg1"/>
                </a:solidFill>
              </a:rPr>
              <a:t>Les bidonvilles de Mumbaï</a:t>
            </a:r>
          </a:p>
        </p:txBody>
      </p:sp>
    </p:spTree>
  </p:cSld>
  <p:clrMapOvr>
    <a:masterClrMapping/>
  </p:clrMapOvr>
  <p:transition spd="slow" advClick="0" advTm="400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Drone photography allows the viewer to take in the lay of the land..."/>
          <p:cNvPicPr>
            <a:picLocks noChangeAspect="1" noChangeArrowheads="1"/>
          </p:cNvPicPr>
          <p:nvPr/>
        </p:nvPicPr>
        <p:blipFill>
          <a:blip r:embed="rId2"/>
          <a:srcRect/>
          <a:stretch>
            <a:fillRect/>
          </a:stretch>
        </p:blipFill>
        <p:spPr bwMode="auto">
          <a:xfrm>
            <a:off x="0" y="0"/>
            <a:ext cx="9239250" cy="6345238"/>
          </a:xfrm>
          <a:prstGeom prst="rect">
            <a:avLst/>
          </a:prstGeom>
          <a:noFill/>
          <a:ln w="9525">
            <a:noFill/>
            <a:miter lim="800000"/>
            <a:headEnd/>
            <a:tailEnd/>
          </a:ln>
        </p:spPr>
      </p:pic>
      <p:sp>
        <p:nvSpPr>
          <p:cNvPr id="36867" name="ZoneTexte 2"/>
          <p:cNvSpPr txBox="1">
            <a:spLocks noChangeArrowheads="1"/>
          </p:cNvSpPr>
          <p:nvPr/>
        </p:nvSpPr>
        <p:spPr bwMode="auto">
          <a:xfrm>
            <a:off x="3203575" y="6381750"/>
            <a:ext cx="3455988" cy="368300"/>
          </a:xfrm>
          <a:prstGeom prst="rect">
            <a:avLst/>
          </a:prstGeom>
          <a:noFill/>
          <a:ln w="9525">
            <a:noFill/>
            <a:miter lim="800000"/>
            <a:headEnd/>
            <a:tailEnd/>
          </a:ln>
        </p:spPr>
        <p:txBody>
          <a:bodyPr>
            <a:spAutoFit/>
          </a:bodyPr>
          <a:lstStyle/>
          <a:p>
            <a:r>
              <a:rPr lang="fr-FR"/>
              <a:t>Le château de Buda en Hongrie</a:t>
            </a:r>
          </a:p>
        </p:txBody>
      </p:sp>
    </p:spTree>
  </p:cSld>
  <p:clrMapOvr>
    <a:masterClrMapping/>
  </p:clrMapOvr>
  <p:transition spd="slow" advClick="0" advTm="4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during both the day and night."/>
          <p:cNvPicPr>
            <a:picLocks noChangeAspect="1" noChangeArrowheads="1"/>
          </p:cNvPicPr>
          <p:nvPr/>
        </p:nvPicPr>
        <p:blipFill>
          <a:blip r:embed="rId2"/>
          <a:srcRect/>
          <a:stretch>
            <a:fillRect/>
          </a:stretch>
        </p:blipFill>
        <p:spPr bwMode="auto">
          <a:xfrm>
            <a:off x="0" y="0"/>
            <a:ext cx="10182225" cy="6737350"/>
          </a:xfrm>
          <a:prstGeom prst="rect">
            <a:avLst/>
          </a:prstGeom>
          <a:noFill/>
          <a:ln w="9525">
            <a:noFill/>
            <a:miter lim="800000"/>
            <a:headEnd/>
            <a:tailEnd/>
          </a:ln>
        </p:spPr>
      </p:pic>
      <p:sp>
        <p:nvSpPr>
          <p:cNvPr id="37891" name="ZoneTexte 2"/>
          <p:cNvSpPr txBox="1">
            <a:spLocks noChangeArrowheads="1"/>
          </p:cNvSpPr>
          <p:nvPr/>
        </p:nvSpPr>
        <p:spPr bwMode="auto">
          <a:xfrm>
            <a:off x="4643438" y="6237288"/>
            <a:ext cx="2808287" cy="369887"/>
          </a:xfrm>
          <a:prstGeom prst="rect">
            <a:avLst/>
          </a:prstGeom>
          <a:noFill/>
          <a:ln w="9525">
            <a:noFill/>
            <a:miter lim="800000"/>
            <a:headEnd/>
            <a:tailEnd/>
          </a:ln>
        </p:spPr>
        <p:txBody>
          <a:bodyPr>
            <a:spAutoFit/>
          </a:bodyPr>
          <a:lstStyle/>
          <a:p>
            <a:r>
              <a:rPr lang="fr-FR"/>
              <a:t>Le même la nuit</a:t>
            </a:r>
          </a:p>
        </p:txBody>
      </p:sp>
    </p:spTree>
  </p:cSld>
  <p:clrMapOvr>
    <a:masterClrMapping/>
  </p:clrMapOvr>
  <p:transition spd="slow" advClick="0" advTm="400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It’s amazing to be able to explore an aerial image,” Chapple says. “There’s such an immensity of information.&quot;"/>
          <p:cNvPicPr>
            <a:picLocks noChangeAspect="1" noChangeArrowheads="1"/>
          </p:cNvPicPr>
          <p:nvPr/>
        </p:nvPicPr>
        <p:blipFill>
          <a:blip r:embed="rId2"/>
          <a:srcRect/>
          <a:stretch>
            <a:fillRect/>
          </a:stretch>
        </p:blipFill>
        <p:spPr bwMode="auto">
          <a:xfrm>
            <a:off x="0" y="0"/>
            <a:ext cx="8910638" cy="6408738"/>
          </a:xfrm>
          <a:prstGeom prst="rect">
            <a:avLst/>
          </a:prstGeom>
          <a:noFill/>
          <a:ln w="9525">
            <a:noFill/>
            <a:miter lim="800000"/>
            <a:headEnd/>
            <a:tailEnd/>
          </a:ln>
        </p:spPr>
      </p:pic>
      <p:sp>
        <p:nvSpPr>
          <p:cNvPr id="38915" name="ZoneTexte 2"/>
          <p:cNvSpPr txBox="1">
            <a:spLocks noChangeArrowheads="1"/>
          </p:cNvSpPr>
          <p:nvPr/>
        </p:nvSpPr>
        <p:spPr bwMode="auto">
          <a:xfrm>
            <a:off x="827088" y="6453188"/>
            <a:ext cx="7561262" cy="369887"/>
          </a:xfrm>
          <a:prstGeom prst="rect">
            <a:avLst/>
          </a:prstGeom>
          <a:noFill/>
          <a:ln w="9525">
            <a:noFill/>
            <a:miter lim="800000"/>
            <a:headEnd/>
            <a:tailEnd/>
          </a:ln>
        </p:spPr>
        <p:txBody>
          <a:bodyPr>
            <a:spAutoFit/>
          </a:bodyPr>
          <a:lstStyle/>
          <a:p>
            <a:r>
              <a:rPr lang="fr-FR"/>
              <a:t>Ce Pavillon de l'Hermitage à St Petersburg ressemble ici à un gâteau</a:t>
            </a:r>
          </a:p>
        </p:txBody>
      </p:sp>
    </p:spTree>
  </p:cSld>
  <p:clrMapOvr>
    <a:masterClrMapping/>
  </p:clrMapOvr>
  <p:transition spd="slow" advClick="0" advTm="500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Photographer Amos Chapple captures the world’s most famous landmarks — from the Taj Mahal to the Kremlin — using a drone. "/>
          <p:cNvPicPr>
            <a:picLocks noChangeAspect="1" noChangeArrowheads="1"/>
          </p:cNvPicPr>
          <p:nvPr/>
        </p:nvPicPr>
        <p:blipFill>
          <a:blip r:embed="rId2"/>
          <a:srcRect/>
          <a:stretch>
            <a:fillRect/>
          </a:stretch>
        </p:blipFill>
        <p:spPr bwMode="auto">
          <a:xfrm>
            <a:off x="0" y="331788"/>
            <a:ext cx="9144000" cy="6294437"/>
          </a:xfrm>
          <a:prstGeom prst="rect">
            <a:avLst/>
          </a:prstGeom>
          <a:noFill/>
          <a:ln w="9525">
            <a:noFill/>
            <a:miter lim="800000"/>
            <a:headEnd/>
            <a:tailEnd/>
          </a:ln>
        </p:spPr>
      </p:pic>
      <p:sp>
        <p:nvSpPr>
          <p:cNvPr id="39939" name="ZoneTexte 2"/>
          <p:cNvSpPr txBox="1">
            <a:spLocks noChangeArrowheads="1"/>
          </p:cNvSpPr>
          <p:nvPr/>
        </p:nvSpPr>
        <p:spPr bwMode="auto">
          <a:xfrm>
            <a:off x="1908175" y="5661025"/>
            <a:ext cx="1800225" cy="369888"/>
          </a:xfrm>
          <a:prstGeom prst="rect">
            <a:avLst/>
          </a:prstGeom>
          <a:noFill/>
          <a:ln w="9525">
            <a:noFill/>
            <a:miter lim="800000"/>
            <a:headEnd/>
            <a:tailEnd/>
          </a:ln>
        </p:spPr>
        <p:txBody>
          <a:bodyPr>
            <a:spAutoFit/>
          </a:bodyPr>
          <a:lstStyle/>
          <a:p>
            <a:r>
              <a:rPr lang="fr-FR"/>
              <a:t>Le Taj Mahal</a:t>
            </a:r>
          </a:p>
        </p:txBody>
      </p:sp>
    </p:spTree>
  </p:cSld>
  <p:clrMapOvr>
    <a:masterClrMapping/>
  </p:clrMapOvr>
  <p:transition spd="slow" advClick="0" advTm="400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While Chapple says he’s fully supportive of the tight restrictions abroad, his photos make us wish he could continue."/>
          <p:cNvPicPr>
            <a:picLocks noChangeAspect="1" noChangeArrowheads="1"/>
          </p:cNvPicPr>
          <p:nvPr/>
        </p:nvPicPr>
        <p:blipFill>
          <a:blip r:embed="rId2"/>
          <a:srcRect/>
          <a:stretch>
            <a:fillRect/>
          </a:stretch>
        </p:blipFill>
        <p:spPr bwMode="auto">
          <a:xfrm>
            <a:off x="0" y="188913"/>
            <a:ext cx="9144000" cy="6110287"/>
          </a:xfrm>
          <a:prstGeom prst="rect">
            <a:avLst/>
          </a:prstGeom>
          <a:noFill/>
          <a:ln w="9525">
            <a:noFill/>
            <a:miter lim="800000"/>
            <a:headEnd/>
            <a:tailEnd/>
          </a:ln>
        </p:spPr>
      </p:pic>
      <p:sp>
        <p:nvSpPr>
          <p:cNvPr id="40963" name="ZoneTexte 2"/>
          <p:cNvSpPr txBox="1">
            <a:spLocks noChangeArrowheads="1"/>
          </p:cNvSpPr>
          <p:nvPr/>
        </p:nvSpPr>
        <p:spPr bwMode="auto">
          <a:xfrm>
            <a:off x="3851275" y="6308725"/>
            <a:ext cx="2808288" cy="369888"/>
          </a:xfrm>
          <a:prstGeom prst="rect">
            <a:avLst/>
          </a:prstGeom>
          <a:noFill/>
          <a:ln w="9525">
            <a:noFill/>
            <a:miter lim="800000"/>
            <a:headEnd/>
            <a:tailEnd/>
          </a:ln>
        </p:spPr>
        <p:txBody>
          <a:bodyPr>
            <a:spAutoFit/>
          </a:bodyPr>
          <a:lstStyle/>
          <a:p>
            <a:r>
              <a:rPr lang="fr-FR"/>
              <a:t>Le Taj Mahal</a:t>
            </a:r>
          </a:p>
        </p:txBody>
      </p:sp>
      <p:sp>
        <p:nvSpPr>
          <p:cNvPr id="4" name="ZoneTexte 3"/>
          <p:cNvSpPr txBox="1">
            <a:spLocks noChangeArrowheads="1"/>
          </p:cNvSpPr>
          <p:nvPr/>
        </p:nvSpPr>
        <p:spPr bwMode="auto">
          <a:xfrm>
            <a:off x="6227763" y="692150"/>
            <a:ext cx="1657350" cy="769938"/>
          </a:xfrm>
          <a:prstGeom prst="rect">
            <a:avLst/>
          </a:prstGeom>
          <a:noFill/>
          <a:ln w="9525">
            <a:noFill/>
            <a:miter lim="800000"/>
            <a:headEnd/>
            <a:tailEnd/>
          </a:ln>
        </p:spPr>
        <p:txBody>
          <a:bodyPr>
            <a:spAutoFit/>
          </a:bodyPr>
          <a:lstStyle/>
          <a:p>
            <a:r>
              <a:rPr lang="fr-FR" sz="4400">
                <a:solidFill>
                  <a:schemeClr val="bg1"/>
                </a:solidFill>
              </a:rPr>
              <a:t>F I N</a:t>
            </a:r>
          </a:p>
        </p:txBody>
      </p:sp>
      <p:sp>
        <p:nvSpPr>
          <p:cNvPr id="40965" name="ZoneTexte 4"/>
          <p:cNvSpPr txBox="1">
            <a:spLocks noChangeArrowheads="1"/>
          </p:cNvSpPr>
          <p:nvPr/>
        </p:nvSpPr>
        <p:spPr bwMode="auto">
          <a:xfrm>
            <a:off x="7308850" y="5876925"/>
            <a:ext cx="1223963" cy="523875"/>
          </a:xfrm>
          <a:prstGeom prst="rect">
            <a:avLst/>
          </a:prstGeom>
          <a:noFill/>
          <a:ln w="9525">
            <a:noFill/>
            <a:miter lim="800000"/>
            <a:headEnd/>
            <a:tailEnd/>
          </a:ln>
        </p:spPr>
        <p:txBody>
          <a:bodyPr>
            <a:spAutoFit/>
          </a:bodyPr>
          <a:lstStyle/>
          <a:p>
            <a:r>
              <a:rPr lang="fr-FR" sz="2800"/>
              <a:t>* * *</a:t>
            </a:r>
          </a:p>
        </p:txBody>
      </p:sp>
    </p:spTree>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4">
                                            <p:txEl>
                                              <p:pRg st="0" end="0"/>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vues_par_les_dron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vues_par_les_drones</Template>
  <TotalTime>2</TotalTime>
  <Words>260</Words>
  <Application>Microsoft Office PowerPoint</Application>
  <PresentationFormat>Presentación en pantalla (4:3)</PresentationFormat>
  <Paragraphs>50</Paragraphs>
  <Slides>39</Slides>
  <Notes>1</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39</vt:i4>
      </vt:variant>
    </vt:vector>
  </HeadingPairs>
  <TitlesOfParts>
    <vt:vector size="44" baseType="lpstr">
      <vt:lpstr>Arial</vt:lpstr>
      <vt:lpstr>Calibri</vt:lpstr>
      <vt:lpstr>Brush Script MT</vt:lpstr>
      <vt:lpstr>vues_par_les_drones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3</cp:revision>
  <dcterms:created xsi:type="dcterms:W3CDTF">2016-04-14T13:07:42Z</dcterms:created>
  <dcterms:modified xsi:type="dcterms:W3CDTF">2016-04-14T13:10:08Z</dcterms:modified>
</cp:coreProperties>
</file>