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7" r:id="rId3"/>
    <p:sldId id="259" r:id="rId4"/>
    <p:sldId id="258" r:id="rId5"/>
    <p:sldId id="261" r:id="rId6"/>
    <p:sldId id="268" r:id="rId7"/>
    <p:sldId id="260" r:id="rId8"/>
    <p:sldId id="264" r:id="rId9"/>
    <p:sldId id="262" r:id="rId10"/>
    <p:sldId id="263" r:id="rId11"/>
    <p:sldId id="265" r:id="rId12"/>
    <p:sldId id="266" r:id="rId13"/>
    <p:sldId id="267" r:id="rId14"/>
    <p:sldId id="271" r:id="rId15"/>
    <p:sldId id="269" r:id="rId16"/>
    <p:sldId id="272" r:id="rId17"/>
  </p:sldIdLst>
  <p:sldSz cx="9144000" cy="6858000" type="screen4x3"/>
  <p:notesSz cx="6858000" cy="9144000"/>
  <p:embeddedFontLst>
    <p:embeddedFont>
      <p:font typeface="Lucida Handwriting" pitchFamily="66" charset="0"/>
      <p:regular r:id="rId18"/>
    </p:embeddedFont>
    <p:embeddedFont>
      <p:font typeface="Segoe UI Semibold" pitchFamily="34" charset="0"/>
      <p:bold r:id="rId19"/>
    </p:embeddedFont>
    <p:embeddedFont>
      <p:font typeface="Tw Cen MT" pitchFamily="34" charset="0"/>
      <p:regular r:id="rId20"/>
      <p:bold r:id="rId21"/>
      <p:italic r:id="rId22"/>
      <p:boldItalic r:id="rId23"/>
    </p:embeddedFont>
    <p:embeddedFont>
      <p:font typeface="Script MT Bold" pitchFamily="66" charset="0"/>
      <p:bold r:id="rId24"/>
    </p:embeddedFont>
    <p:embeddedFont>
      <p:font typeface="Berlin Sans FB Demi" pitchFamily="34" charset="0"/>
      <p:bold r:id="rId25"/>
    </p:embeddedFont>
  </p:embeddedFontLst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rpUJndS2daTjEubkSSZyxQ" hashData="tX4Bg6dGaRl6qrwK50dGbgjzf+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A7D3FF"/>
    <a:srgbClr val="93C9FF"/>
    <a:srgbClr val="00003A"/>
    <a:srgbClr val="A78D09"/>
    <a:srgbClr val="C5A60B"/>
    <a:srgbClr val="DA7608"/>
    <a:srgbClr val="DA62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880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E0007-6A81-416D-82F9-7AB63AF722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6892F-5AB3-4DE7-ABB2-A42456D48B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824B5-5E35-46BF-998A-0F99CC613A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9AA88-24CD-4493-BAD2-5C8FD02087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2EF4F-AB50-4B36-A948-7A52C882C3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739F7-A7DE-44BD-B39B-88FC5E463C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D9423-5DF3-460D-8820-2BF2866FD2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247B6-49B6-4172-9418-EBEEE1E628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80D0E4-DCBC-409A-974F-B5AB4778DF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C3D88-FDE1-4CD8-B25C-EFABEA6021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BB354-C8D9-45A4-A8FB-8339174115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CA8FD-AB35-4D08-9E60-19832B940B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3C3551-8EEF-47C6-BF36-AF6F2A094FA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5FDAC8-4699-4E3C-9981-5A6B0BC892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hyperlink" Target="http://www.unoasisparaelalma.com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bar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70113" y="3602038"/>
            <a:ext cx="4740275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1211263" y="1776413"/>
            <a:ext cx="6959600" cy="14859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r>
              <a:rPr lang="es-ES" sz="9600" kern="10">
                <a:ln w="9525">
                  <a:solidFill>
                    <a:srgbClr val="00002A"/>
                  </a:solidFill>
                  <a:round/>
                  <a:headEnd/>
                  <a:tailEnd/>
                </a:ln>
                <a:solidFill>
                  <a:srgbClr val="000026"/>
                </a:solidFill>
                <a:latin typeface="Artistik"/>
              </a:rPr>
              <a:t>TURANOR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605088" y="2841625"/>
            <a:ext cx="40798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000026"/>
                </a:solidFill>
                <a:latin typeface="Lucida Handwriting" pitchFamily="66" charset="0"/>
              </a:rPr>
              <a:t>El barco solar más grande del mundo </a:t>
            </a:r>
          </a:p>
        </p:txBody>
      </p:sp>
      <p:pic>
        <p:nvPicPr>
          <p:cNvPr id="5136" name="Picture 16" descr="marge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3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3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3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atamaranwithSolarPanel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8525" y="827088"/>
            <a:ext cx="7427913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881063" y="4972050"/>
            <a:ext cx="743743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lnSpc>
                <a:spcPct val="125000"/>
              </a:lnSpc>
            </a:pPr>
            <a:r>
              <a:rPr lang="es-ES" sz="1600">
                <a:latin typeface="Segoe UI Semibold" pitchFamily="34" charset="0"/>
              </a:rPr>
              <a:t>Este barco construido en Alemania e ideado por el suizo Raphael Domjuan, el catamarán con más de 35 metros de eslora que lleva instalados 537 metros cuadrados de células fotovoltaicas, que le permiten navegar noche y día sin emitir dióxido de carbono. </a:t>
            </a:r>
          </a:p>
        </p:txBody>
      </p:sp>
    </p:spTree>
  </p:cSld>
  <p:clrMapOvr>
    <a:masterClrMapping/>
  </p:clrMapOvr>
  <p:transition spd="slow">
    <p:fade/>
    <p:sndAc>
      <p:stSnd loop="1">
        <p:snd r:embed="rId2" name="yello - drive driven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12750" y="6232525"/>
            <a:ext cx="835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000026"/>
                </a:solidFill>
                <a:latin typeface="Segoe UI Semibold" pitchFamily="34" charset="0"/>
              </a:rPr>
              <a:t>El Turanor PlanetSolar es el primer barco solar que ha conseguido dar la vuelta al mundo</a:t>
            </a:r>
          </a:p>
        </p:txBody>
      </p:sp>
      <p:pic>
        <p:nvPicPr>
          <p:cNvPr id="7175" name="Picture 7" descr="6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71438"/>
            <a:ext cx="90297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12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85725"/>
            <a:ext cx="90043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4"/>
          <p:cNvSpPr txBox="1">
            <a:spLocks noChangeAspect="1" noChangeArrowheads="1"/>
          </p:cNvSpPr>
          <p:nvPr/>
        </p:nvSpPr>
        <p:spPr bwMode="auto">
          <a:xfrm>
            <a:off x="142875" y="5522913"/>
            <a:ext cx="88503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lnSpc>
                <a:spcPct val="110000"/>
              </a:lnSpc>
            </a:pPr>
            <a:r>
              <a:rPr lang="es-ES" sz="1500">
                <a:latin typeface="Segoe UI Semibold" pitchFamily="34" charset="0"/>
              </a:rPr>
              <a:t>Los casi 60.000 kilómetros del recorrido de esta vuelta al mundo muestran fehacientemente que las </a:t>
            </a:r>
            <a:r>
              <a:rPr lang="es-ES" sz="1500" b="1">
                <a:latin typeface="Segoe UI Semibold" pitchFamily="34" charset="0"/>
              </a:rPr>
              <a:t>energías renovables</a:t>
            </a:r>
            <a:r>
              <a:rPr lang="es-ES" sz="1500">
                <a:latin typeface="Segoe UI Semibold" pitchFamily="34" charset="0"/>
              </a:rPr>
              <a:t>, en este caso la solar, están suficientemente maduras para tener un mayor pro-tagonismo en nuestras vidas, todo es cuestión de que les den la oportunidad y las ayudas necesarias para acelerar y facilitar su implantación. </a:t>
            </a:r>
          </a:p>
        </p:txBody>
      </p:sp>
      <p:pic>
        <p:nvPicPr>
          <p:cNvPr id="10242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1267463752843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1438"/>
            <a:ext cx="9018587" cy="672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8" y="77788"/>
            <a:ext cx="8990012" cy="611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324225" y="6292850"/>
            <a:ext cx="2495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000026"/>
                </a:solidFill>
                <a:latin typeface="Segoe UI Semibold" pitchFamily="34" charset="0"/>
              </a:rPr>
              <a:t>Vista trasera del Turanor </a:t>
            </a:r>
          </a:p>
        </p:txBody>
      </p:sp>
      <p:pic>
        <p:nvPicPr>
          <p:cNvPr id="9218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8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8" y="77788"/>
            <a:ext cx="9018587" cy="670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barco_par70505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85725"/>
            <a:ext cx="8990013" cy="574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spect="1" noChangeArrowheads="1"/>
          </p:cNvSpPr>
          <p:nvPr/>
        </p:nvSpPr>
        <p:spPr bwMode="auto">
          <a:xfrm>
            <a:off x="193675" y="5843588"/>
            <a:ext cx="874871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lnSpc>
                <a:spcPct val="105000"/>
              </a:lnSpc>
            </a:pPr>
            <a:r>
              <a:rPr lang="es-ES" sz="1500">
                <a:latin typeface="Segoe UI Semibold" pitchFamily="34" charset="0"/>
              </a:rPr>
              <a:t>El barco, que alcanza una velocidad de 8 nudos, tiene en su cubierta superior instalados 540 m</a:t>
            </a:r>
            <a:r>
              <a:rPr lang="es-ES"/>
              <a:t>²</a:t>
            </a:r>
            <a:r>
              <a:rPr lang="es-ES" sz="1500">
                <a:latin typeface="Segoe UI Semibold" pitchFamily="34" charset="0"/>
              </a:rPr>
              <a:t> de paneles solares, que, por el sistema de almacenamiento de que dispone, le permiten cargar energía para que navegue durante tres días sin luz solar. </a:t>
            </a:r>
          </a:p>
        </p:txBody>
      </p:sp>
      <p:pic>
        <p:nvPicPr>
          <p:cNvPr id="11266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nr_Planet_Solar_Boat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85725"/>
            <a:ext cx="8986838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61925" y="5945188"/>
            <a:ext cx="8824913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es-ES" sz="1600">
                <a:solidFill>
                  <a:srgbClr val="00002A"/>
                </a:solidFill>
                <a:latin typeface="Segoe UI Semibold" pitchFamily="34" charset="0"/>
              </a:rPr>
              <a:t>El nombre de TURANOR significa “La fuerza del sol“ o “Victoria” y proviene del Saga del señor</a:t>
            </a:r>
          </a:p>
          <a:p>
            <a:pPr algn="l">
              <a:lnSpc>
                <a:spcPct val="120000"/>
              </a:lnSpc>
            </a:pPr>
            <a:r>
              <a:rPr lang="es-ES" sz="1600">
                <a:solidFill>
                  <a:srgbClr val="00002A"/>
                </a:solidFill>
                <a:latin typeface="Segoe UI Semibold" pitchFamily="34" charset="0"/>
              </a:rPr>
              <a:t>JRR Tolkien “El señor de los anillos”. </a:t>
            </a:r>
          </a:p>
        </p:txBody>
      </p:sp>
      <p:pic>
        <p:nvPicPr>
          <p:cNvPr id="12290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ar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1" name="Picture 5" descr="Turanor-PlanetSolar-6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" y="77788"/>
            <a:ext cx="8990013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7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8" y="85725"/>
            <a:ext cx="8990012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25413" y="6164263"/>
            <a:ext cx="89392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s-ES" sz="1600" b="1">
                <a:solidFill>
                  <a:srgbClr val="000032"/>
                </a:solidFill>
                <a:latin typeface="Segoe UI Semibold" pitchFamily="34" charset="0"/>
              </a:rPr>
              <a:t>Planet Solar, el barco solar más grande del mundo, ha recibido el Récord Guinness que certifica</a:t>
            </a:r>
          </a:p>
          <a:p>
            <a:pPr algn="l"/>
            <a:r>
              <a:rPr lang="es-ES" sz="1600" b="1">
                <a:solidFill>
                  <a:srgbClr val="000032"/>
                </a:solidFill>
                <a:latin typeface="Segoe UI Semibold" pitchFamily="34" charset="0"/>
              </a:rPr>
              <a:t>que es el barco eléctrico-solar más rápido en cruzar el Atlántico.</a:t>
            </a:r>
            <a:r>
              <a:rPr lang="es-ES" sz="1600">
                <a:solidFill>
                  <a:srgbClr val="000032"/>
                </a:solidFill>
                <a:latin typeface="Segoe UI Semibold" pitchFamily="34" charset="0"/>
              </a:rPr>
              <a:t> </a:t>
            </a:r>
          </a:p>
        </p:txBody>
      </p:sp>
      <p:pic>
        <p:nvPicPr>
          <p:cNvPr id="15362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spect="1" noChangeArrowheads="1"/>
          </p:cNvSpPr>
          <p:nvPr/>
        </p:nvSpPr>
        <p:spPr bwMode="auto">
          <a:xfrm>
            <a:off x="269875" y="4610100"/>
            <a:ext cx="8637588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lnSpc>
                <a:spcPct val="110000"/>
              </a:lnSpc>
            </a:pP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Raphael Domjan, 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iniciador del proyecto y capitán de este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 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enorme catamarán ecológico, con este proyecto quiere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demostrar al mundo que: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• El gran potencial de las 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energías renovables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, en especial la de la 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energía solar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y la importancia para los desarro-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  llos tecnológicos. 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• El sentido práctico del uso de energía durable y sugerencias prácticas para su uso. 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• Impulsar la 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investigación científica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y el 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desarrollo tecnológico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en el área de energías renovables. 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• Informar al público sobre la importancia de las energías renovables. 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• Promover la </a:t>
            </a:r>
            <a:r>
              <a:rPr lang="es-ES" sz="1300" b="1">
                <a:solidFill>
                  <a:srgbClr val="000026"/>
                </a:solidFill>
                <a:latin typeface="Segoe UI Semibold" pitchFamily="34" charset="0"/>
              </a:rPr>
              <a:t>eficiencia de energía</a:t>
            </a: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de interacción exitosa entre la economía y ecología, para trabajar con éxito y</a:t>
            </a:r>
          </a:p>
          <a:p>
            <a:pPr algn="just">
              <a:lnSpc>
                <a:spcPct val="110000"/>
              </a:lnSpc>
            </a:pPr>
            <a:r>
              <a:rPr lang="es-ES" sz="1300">
                <a:solidFill>
                  <a:srgbClr val="000026"/>
                </a:solidFill>
                <a:latin typeface="Segoe UI Semibold" pitchFamily="34" charset="0"/>
              </a:rPr>
              <a:t>   sin problemas.</a:t>
            </a:r>
          </a:p>
          <a:p>
            <a:pPr algn="just">
              <a:lnSpc>
                <a:spcPct val="110000"/>
              </a:lnSpc>
            </a:pPr>
            <a:endParaRPr lang="es-ES" sz="1300">
              <a:solidFill>
                <a:srgbClr val="000026"/>
              </a:solidFill>
              <a:latin typeface="Segoe UI Semibold" pitchFamily="34" charset="0"/>
            </a:endParaRPr>
          </a:p>
        </p:txBody>
      </p:sp>
      <p:pic>
        <p:nvPicPr>
          <p:cNvPr id="16390" name="Picture 6" descr="Planet-Solar-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4800" y="333375"/>
            <a:ext cx="6086475" cy="415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42963" y="1162050"/>
            <a:ext cx="7593012" cy="1395413"/>
          </a:xfrm>
          <a:prstGeom prst="rect">
            <a:avLst/>
          </a:prstGeom>
          <a:noFill/>
          <a:ln w="25400">
            <a:solidFill>
              <a:srgbClr val="DA7608"/>
            </a:solidFill>
            <a:prstDash val="dashDot"/>
            <a:miter lim="800000"/>
            <a:headEnd/>
            <a:tailEnd/>
          </a:ln>
          <a:effectLst/>
        </p:spPr>
        <p:txBody>
          <a:bodyPr wrap="none" lIns="126000" rIns="126000" bIns="118800">
            <a:spAutoFit/>
          </a:bodyPr>
          <a:lstStyle/>
          <a:p>
            <a:pPr>
              <a:lnSpc>
                <a:spcPct val="120000"/>
              </a:lnSpc>
            </a:pPr>
            <a:r>
              <a:rPr lang="es-ES" sz="2200">
                <a:solidFill>
                  <a:srgbClr val="000036"/>
                </a:solidFill>
                <a:latin typeface="Tw Cen MT" pitchFamily="34" charset="0"/>
              </a:rPr>
              <a:t>¡Ojalá que muy pronto haya en el planeta una apuesta firme y seria</a:t>
            </a:r>
          </a:p>
          <a:p>
            <a:pPr>
              <a:lnSpc>
                <a:spcPct val="120000"/>
              </a:lnSpc>
            </a:pPr>
            <a:r>
              <a:rPr lang="es-ES" sz="2200">
                <a:solidFill>
                  <a:srgbClr val="000036"/>
                </a:solidFill>
                <a:latin typeface="Tw Cen MT" pitchFamily="34" charset="0"/>
              </a:rPr>
              <a:t>por las energías limpias y renovables que logre doblegar</a:t>
            </a:r>
          </a:p>
          <a:p>
            <a:pPr>
              <a:lnSpc>
                <a:spcPct val="120000"/>
              </a:lnSpc>
            </a:pPr>
            <a:r>
              <a:rPr lang="es-ES" sz="2200">
                <a:solidFill>
                  <a:srgbClr val="000036"/>
                </a:solidFill>
                <a:latin typeface="Tw Cen MT" pitchFamily="34" charset="0"/>
              </a:rPr>
              <a:t>la oposición de los caciques del petróleo!</a:t>
            </a:r>
          </a:p>
        </p:txBody>
      </p:sp>
      <p:pic>
        <p:nvPicPr>
          <p:cNvPr id="20484" name="Picture 4" descr="pensativo-enoj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5713" y="3008313"/>
            <a:ext cx="15525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ECFF"/>
            </a:gs>
            <a:gs pos="100000">
              <a:srgbClr val="B3D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474788" y="1438275"/>
            <a:ext cx="6296025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s-ES" sz="3200">
                <a:solidFill>
                  <a:srgbClr val="00003A"/>
                </a:solidFill>
                <a:latin typeface="Script MT Bold" pitchFamily="66" charset="0"/>
              </a:rPr>
              <a:t>Imágenes y textos tomados de la Red</a:t>
            </a:r>
          </a:p>
          <a:p>
            <a:pPr algn="just">
              <a:lnSpc>
                <a:spcPct val="110000"/>
              </a:lnSpc>
            </a:pPr>
            <a:r>
              <a:rPr lang="es-ES" sz="3200">
                <a:solidFill>
                  <a:srgbClr val="00003A"/>
                </a:solidFill>
                <a:latin typeface="Script MT Bold" pitchFamily="66" charset="0"/>
              </a:rPr>
              <a:t>Música:  Yello - “Drive driven”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443288" y="3284538"/>
            <a:ext cx="2266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>
                <a:solidFill>
                  <a:srgbClr val="00002E"/>
                </a:solidFill>
                <a:latin typeface="Dragonwick" pitchFamily="2" charset="0"/>
              </a:rPr>
              <a:t>Fernando</a:t>
            </a:r>
          </a:p>
        </p:txBody>
      </p:sp>
      <p:pic>
        <p:nvPicPr>
          <p:cNvPr id="18438" name="Picture 6" descr="trabajo_P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6763" y="2781300"/>
            <a:ext cx="561975" cy="514350"/>
          </a:xfrm>
          <a:prstGeom prst="rect">
            <a:avLst/>
          </a:prstGeom>
          <a:noFill/>
        </p:spPr>
      </p:pic>
      <p:pic>
        <p:nvPicPr>
          <p:cNvPr id="18434" name="Picture 2" descr="mar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9" name="Picture 7" descr="OASIS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4600" y="5027613"/>
            <a:ext cx="4048125" cy="647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5"/>
                                      </p:to>
                                    </p:set>
                                    <p:animEffect filter="image" prLst="opacity: 0.95">
                                      <p:cBhvr rctx="IE">
                                        <p:cTn id="7" dur="indefinite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3.40042E-6 L 0.22344 0.01017 L 0.26737 0.04626 L 0.26546 0.11843 L 0.22709 0.15452 L 0.00278 0.14457 L -0.04947 0.09599 L -0.04861 0.03631 L 8.61111E-6 3.40042E-6 Z " pathEditMode="relative" ptsTypes="AAAAAAAAA">
                                      <p:cBhvr>
                                        <p:cTn id="9" dur="20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ranorBarcoSolar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TuranorBarcoSolar</Template>
  <TotalTime>3</TotalTime>
  <Words>461</Words>
  <Application>Microsoft Office PowerPoint</Application>
  <PresentationFormat>Presentación en pantalla (4:3)</PresentationFormat>
  <Paragraphs>54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Artistik</vt:lpstr>
      <vt:lpstr>Lucida Handwriting</vt:lpstr>
      <vt:lpstr>Segoe UI Semibold</vt:lpstr>
      <vt:lpstr>Tw Cen MT</vt:lpstr>
      <vt:lpstr>Script MT Bold</vt:lpstr>
      <vt:lpstr>Dragonwick</vt:lpstr>
      <vt:lpstr>Berlin Sans FB Demi</vt:lpstr>
      <vt:lpstr>TuranorBarcoSolar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2013-10-29T15:38:10Z</dcterms:created>
  <dcterms:modified xsi:type="dcterms:W3CDTF">2013-10-29T15:41:32Z</dcterms:modified>
</cp:coreProperties>
</file>