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61" r:id="rId4"/>
    <p:sldId id="330" r:id="rId5"/>
    <p:sldId id="358" r:id="rId6"/>
    <p:sldId id="270" r:id="rId7"/>
    <p:sldId id="267" r:id="rId8"/>
    <p:sldId id="276" r:id="rId9"/>
    <p:sldId id="327" r:id="rId10"/>
    <p:sldId id="320" r:id="rId11"/>
    <p:sldId id="278" r:id="rId12"/>
    <p:sldId id="280" r:id="rId13"/>
    <p:sldId id="284" r:id="rId14"/>
    <p:sldId id="288" r:id="rId15"/>
    <p:sldId id="299" r:id="rId16"/>
    <p:sldId id="331" r:id="rId17"/>
    <p:sldId id="286" r:id="rId18"/>
    <p:sldId id="341" r:id="rId19"/>
    <p:sldId id="350" r:id="rId20"/>
    <p:sldId id="357" r:id="rId21"/>
    <p:sldId id="340" r:id="rId22"/>
    <p:sldId id="337" r:id="rId23"/>
    <p:sldId id="275" r:id="rId24"/>
    <p:sldId id="292" r:id="rId25"/>
    <p:sldId id="334" r:id="rId26"/>
    <p:sldId id="291" r:id="rId27"/>
    <p:sldId id="335" r:id="rId28"/>
    <p:sldId id="345" r:id="rId29"/>
    <p:sldId id="321" r:id="rId30"/>
    <p:sldId id="294" r:id="rId31"/>
    <p:sldId id="346" r:id="rId32"/>
    <p:sldId id="293" r:id="rId33"/>
    <p:sldId id="318" r:id="rId34"/>
    <p:sldId id="319" r:id="rId35"/>
    <p:sldId id="295" r:id="rId36"/>
    <p:sldId id="298" r:id="rId37"/>
    <p:sldId id="347" r:id="rId38"/>
    <p:sldId id="297" r:id="rId39"/>
    <p:sldId id="301" r:id="rId40"/>
    <p:sldId id="333" r:id="rId41"/>
    <p:sldId id="351" r:id="rId42"/>
    <p:sldId id="349" r:id="rId43"/>
    <p:sldId id="303" r:id="rId44"/>
    <p:sldId id="311" r:id="rId45"/>
    <p:sldId id="317" r:id="rId46"/>
    <p:sldId id="356" r:id="rId47"/>
    <p:sldId id="339" r:id="rId48"/>
    <p:sldId id="315" r:id="rId49"/>
    <p:sldId id="354" r:id="rId50"/>
    <p:sldId id="316" r:id="rId51"/>
    <p:sldId id="312" r:id="rId52"/>
    <p:sldId id="313" r:id="rId53"/>
    <p:sldId id="348" r:id="rId54"/>
    <p:sldId id="322" r:id="rId55"/>
    <p:sldId id="314" r:id="rId56"/>
    <p:sldId id="304" r:id="rId57"/>
    <p:sldId id="343" r:id="rId58"/>
    <p:sldId id="324" r:id="rId59"/>
    <p:sldId id="310" r:id="rId60"/>
    <p:sldId id="325" r:id="rId61"/>
    <p:sldId id="353" r:id="rId62"/>
    <p:sldId id="326" r:id="rId63"/>
    <p:sldId id="328" r:id="rId64"/>
    <p:sldId id="344" r:id="rId65"/>
    <p:sldId id="336" r:id="rId66"/>
    <p:sldId id="289" r:id="rId67"/>
    <p:sldId id="359" r:id="rId68"/>
  </p:sldIdLst>
  <p:sldSz cx="9144000" cy="6858000" type="screen4x3"/>
  <p:notesSz cx="6858000" cy="9144000"/>
  <p:defaultTextStyle>
    <a:defPPr>
      <a:defRPr lang="zh-TW"/>
    </a:defPPr>
    <a:lvl1pPr algn="l" rtl="0" fontAlgn="base">
      <a:spcBef>
        <a:spcPct val="0"/>
      </a:spcBef>
      <a:spcAft>
        <a:spcPct val="0"/>
      </a:spcAft>
      <a:defRPr kumimoji="1" kern="1200">
        <a:solidFill>
          <a:schemeClr val="tx1"/>
        </a:solidFill>
        <a:latin typeface="Arial" charset="0"/>
        <a:ea typeface="PMingLiU" pitchFamily="18" charset="-120"/>
        <a:cs typeface="+mn-cs"/>
      </a:defRPr>
    </a:lvl1pPr>
    <a:lvl2pPr marL="457200" algn="l" rtl="0" fontAlgn="base">
      <a:spcBef>
        <a:spcPct val="0"/>
      </a:spcBef>
      <a:spcAft>
        <a:spcPct val="0"/>
      </a:spcAft>
      <a:defRPr kumimoji="1" kern="1200">
        <a:solidFill>
          <a:schemeClr val="tx1"/>
        </a:solidFill>
        <a:latin typeface="Arial" charset="0"/>
        <a:ea typeface="PMingLiU" pitchFamily="18" charset="-120"/>
        <a:cs typeface="+mn-cs"/>
      </a:defRPr>
    </a:lvl2pPr>
    <a:lvl3pPr marL="914400" algn="l" rtl="0" fontAlgn="base">
      <a:spcBef>
        <a:spcPct val="0"/>
      </a:spcBef>
      <a:spcAft>
        <a:spcPct val="0"/>
      </a:spcAft>
      <a:defRPr kumimoji="1" kern="1200">
        <a:solidFill>
          <a:schemeClr val="tx1"/>
        </a:solidFill>
        <a:latin typeface="Arial" charset="0"/>
        <a:ea typeface="PMingLiU" pitchFamily="18" charset="-120"/>
        <a:cs typeface="+mn-cs"/>
      </a:defRPr>
    </a:lvl3pPr>
    <a:lvl4pPr marL="1371600" algn="l" rtl="0" fontAlgn="base">
      <a:spcBef>
        <a:spcPct val="0"/>
      </a:spcBef>
      <a:spcAft>
        <a:spcPct val="0"/>
      </a:spcAft>
      <a:defRPr kumimoji="1" kern="1200">
        <a:solidFill>
          <a:schemeClr val="tx1"/>
        </a:solidFill>
        <a:latin typeface="Arial" charset="0"/>
        <a:ea typeface="PMingLiU" pitchFamily="18" charset="-120"/>
        <a:cs typeface="+mn-cs"/>
      </a:defRPr>
    </a:lvl4pPr>
    <a:lvl5pPr marL="1828800" algn="l" rtl="0" fontAlgn="base">
      <a:spcBef>
        <a:spcPct val="0"/>
      </a:spcBef>
      <a:spcAft>
        <a:spcPct val="0"/>
      </a:spcAft>
      <a:defRPr kumimoji="1" kern="1200">
        <a:solidFill>
          <a:schemeClr val="tx1"/>
        </a:solidFill>
        <a:latin typeface="Arial" charset="0"/>
        <a:ea typeface="PMingLiU" pitchFamily="18" charset="-120"/>
        <a:cs typeface="+mn-cs"/>
      </a:defRPr>
    </a:lvl5pPr>
    <a:lvl6pPr marL="2286000" algn="l" defTabSz="914400" rtl="0" eaLnBrk="1" latinLnBrk="0" hangingPunct="1">
      <a:defRPr kumimoji="1" kern="1200">
        <a:solidFill>
          <a:schemeClr val="tx1"/>
        </a:solidFill>
        <a:latin typeface="Arial" charset="0"/>
        <a:ea typeface="PMingLiU" pitchFamily="18" charset="-120"/>
        <a:cs typeface="+mn-cs"/>
      </a:defRPr>
    </a:lvl6pPr>
    <a:lvl7pPr marL="2743200" algn="l" defTabSz="914400" rtl="0" eaLnBrk="1" latinLnBrk="0" hangingPunct="1">
      <a:defRPr kumimoji="1" kern="1200">
        <a:solidFill>
          <a:schemeClr val="tx1"/>
        </a:solidFill>
        <a:latin typeface="Arial" charset="0"/>
        <a:ea typeface="PMingLiU" pitchFamily="18" charset="-120"/>
        <a:cs typeface="+mn-cs"/>
      </a:defRPr>
    </a:lvl7pPr>
    <a:lvl8pPr marL="3200400" algn="l" defTabSz="914400" rtl="0" eaLnBrk="1" latinLnBrk="0" hangingPunct="1">
      <a:defRPr kumimoji="1" kern="1200">
        <a:solidFill>
          <a:schemeClr val="tx1"/>
        </a:solidFill>
        <a:latin typeface="Arial" charset="0"/>
        <a:ea typeface="PMingLiU" pitchFamily="18" charset="-120"/>
        <a:cs typeface="+mn-cs"/>
      </a:defRPr>
    </a:lvl8pPr>
    <a:lvl9pPr marL="3657600" algn="l" defTabSz="914400" rtl="0" eaLnBrk="1" latinLnBrk="0" hangingPunct="1">
      <a:defRPr kumimoji="1" kern="1200">
        <a:solidFill>
          <a:schemeClr val="tx1"/>
        </a:solidFill>
        <a:latin typeface="Arial" charset="0"/>
        <a:ea typeface="PMingLiU" pitchFamily="18" charset="-120"/>
        <a:cs typeface="+mn-cs"/>
      </a:defRPr>
    </a:lvl9pPr>
  </p:defaultTextStyle>
  <p:modifyVerifier cryptProviderType="rsaFull" cryptAlgorithmClass="hash" cryptAlgorithmType="typeAny" cryptAlgorithmSid="4" spinCount="50000" saltData="iBhTip6YVAt91egV1atbEA" hashData="E4evRFXvX2diDbcf2Nr2H/7ff6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0000FF"/>
    <a:srgbClr val="1F002A"/>
    <a:srgbClr val="9900CC"/>
    <a:srgbClr val="339933"/>
    <a:srgbClr val="669900"/>
    <a:srgbClr val="00FF00"/>
    <a:srgbClr val="00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581" autoAdjust="0"/>
    <p:restoredTop sz="94664" autoAdjust="0"/>
  </p:normalViewPr>
  <p:slideViewPr>
    <p:cSldViewPr>
      <p:cViewPr>
        <p:scale>
          <a:sx n="67" d="100"/>
          <a:sy n="67" d="100"/>
        </p:scale>
        <p:origin x="-1458" y="-52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052513"/>
            <a:ext cx="4038600" cy="50736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052513"/>
            <a:ext cx="4038600" cy="50736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Tree>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15113" y="188913"/>
            <a:ext cx="2071687" cy="593725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95288" y="188913"/>
            <a:ext cx="6067425" cy="593725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F002A"/>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95288" y="188913"/>
            <a:ext cx="8229600" cy="6477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457200" y="1052513"/>
            <a:ext cx="8229600" cy="5073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zoom/>
  </p:transition>
  <p:txStyles>
    <p:titleStyle>
      <a:lvl1pPr algn="ctr" rtl="0" eaLnBrk="1" fontAlgn="base" hangingPunct="1">
        <a:spcBef>
          <a:spcPct val="0"/>
        </a:spcBef>
        <a:spcAft>
          <a:spcPct val="0"/>
        </a:spcAft>
        <a:defRPr kumimoji="1" sz="3600">
          <a:solidFill>
            <a:schemeClr val="bg1"/>
          </a:solidFill>
          <a:latin typeface="+mj-lt"/>
          <a:ea typeface="+mj-ea"/>
          <a:cs typeface="+mj-cs"/>
        </a:defRPr>
      </a:lvl1pPr>
      <a:lvl2pPr algn="ctr" rtl="0" eaLnBrk="1" fontAlgn="base" hangingPunct="1">
        <a:spcBef>
          <a:spcPct val="0"/>
        </a:spcBef>
        <a:spcAft>
          <a:spcPct val="0"/>
        </a:spcAft>
        <a:defRPr kumimoji="1" sz="3600">
          <a:solidFill>
            <a:schemeClr val="bg1"/>
          </a:solidFill>
          <a:latin typeface="Arial" charset="0"/>
          <a:ea typeface="標楷體" pitchFamily="65" charset="-120"/>
        </a:defRPr>
      </a:lvl2pPr>
      <a:lvl3pPr algn="ctr" rtl="0" eaLnBrk="1" fontAlgn="base" hangingPunct="1">
        <a:spcBef>
          <a:spcPct val="0"/>
        </a:spcBef>
        <a:spcAft>
          <a:spcPct val="0"/>
        </a:spcAft>
        <a:defRPr kumimoji="1" sz="3600">
          <a:solidFill>
            <a:schemeClr val="bg1"/>
          </a:solidFill>
          <a:latin typeface="Arial" charset="0"/>
          <a:ea typeface="標楷體" pitchFamily="65" charset="-120"/>
        </a:defRPr>
      </a:lvl3pPr>
      <a:lvl4pPr algn="ctr" rtl="0" eaLnBrk="1" fontAlgn="base" hangingPunct="1">
        <a:spcBef>
          <a:spcPct val="0"/>
        </a:spcBef>
        <a:spcAft>
          <a:spcPct val="0"/>
        </a:spcAft>
        <a:defRPr kumimoji="1" sz="3600">
          <a:solidFill>
            <a:schemeClr val="bg1"/>
          </a:solidFill>
          <a:latin typeface="Arial" charset="0"/>
          <a:ea typeface="標楷體" pitchFamily="65" charset="-120"/>
        </a:defRPr>
      </a:lvl4pPr>
      <a:lvl5pPr algn="ctr" rtl="0" eaLnBrk="1" fontAlgn="base" hangingPunct="1">
        <a:spcBef>
          <a:spcPct val="0"/>
        </a:spcBef>
        <a:spcAft>
          <a:spcPct val="0"/>
        </a:spcAft>
        <a:defRPr kumimoji="1" sz="3600">
          <a:solidFill>
            <a:schemeClr val="bg1"/>
          </a:solidFill>
          <a:latin typeface="Arial" charset="0"/>
          <a:ea typeface="標楷體" pitchFamily="65" charset="-120"/>
        </a:defRPr>
      </a:lvl5pPr>
      <a:lvl6pPr marL="457200" algn="ctr" rtl="0" eaLnBrk="1" fontAlgn="base" hangingPunct="1">
        <a:spcBef>
          <a:spcPct val="0"/>
        </a:spcBef>
        <a:spcAft>
          <a:spcPct val="0"/>
        </a:spcAft>
        <a:defRPr kumimoji="1" sz="3600">
          <a:solidFill>
            <a:schemeClr val="bg1"/>
          </a:solidFill>
          <a:latin typeface="Arial" charset="0"/>
          <a:ea typeface="標楷體" pitchFamily="65" charset="-120"/>
        </a:defRPr>
      </a:lvl6pPr>
      <a:lvl7pPr marL="914400" algn="ctr" rtl="0" eaLnBrk="1" fontAlgn="base" hangingPunct="1">
        <a:spcBef>
          <a:spcPct val="0"/>
        </a:spcBef>
        <a:spcAft>
          <a:spcPct val="0"/>
        </a:spcAft>
        <a:defRPr kumimoji="1" sz="3600">
          <a:solidFill>
            <a:schemeClr val="bg1"/>
          </a:solidFill>
          <a:latin typeface="Arial" charset="0"/>
          <a:ea typeface="標楷體" pitchFamily="65" charset="-120"/>
        </a:defRPr>
      </a:lvl7pPr>
      <a:lvl8pPr marL="1371600" algn="ctr" rtl="0" eaLnBrk="1" fontAlgn="base" hangingPunct="1">
        <a:spcBef>
          <a:spcPct val="0"/>
        </a:spcBef>
        <a:spcAft>
          <a:spcPct val="0"/>
        </a:spcAft>
        <a:defRPr kumimoji="1" sz="3600">
          <a:solidFill>
            <a:schemeClr val="bg1"/>
          </a:solidFill>
          <a:latin typeface="Arial" charset="0"/>
          <a:ea typeface="標楷體" pitchFamily="65" charset="-120"/>
        </a:defRPr>
      </a:lvl8pPr>
      <a:lvl9pPr marL="1828800" algn="ctr" rtl="0" eaLnBrk="1" fontAlgn="base" hangingPunct="1">
        <a:spcBef>
          <a:spcPct val="0"/>
        </a:spcBef>
        <a:spcAft>
          <a:spcPct val="0"/>
        </a:spcAft>
        <a:defRPr kumimoji="1" sz="3600">
          <a:solidFill>
            <a:schemeClr val="bg1"/>
          </a:solidFill>
          <a:latin typeface="Arial" charset="0"/>
          <a:ea typeface="標楷體" pitchFamily="65" charset="-120"/>
        </a:defRPr>
      </a:lvl9pPr>
    </p:titleStyle>
    <p:bodyStyle>
      <a:lvl1pPr marL="342900" indent="-342900" algn="l" rtl="0" eaLnBrk="1" fontAlgn="base" hangingPunct="1">
        <a:spcBef>
          <a:spcPct val="20000"/>
        </a:spcBef>
        <a:spcAft>
          <a:spcPct val="0"/>
        </a:spcAft>
        <a:buChar char="•"/>
        <a:defRPr kumimoji="1" sz="2000">
          <a:solidFill>
            <a:schemeClr val="bg1"/>
          </a:solidFill>
          <a:latin typeface="+mn-lt"/>
          <a:ea typeface="+mn-ea"/>
          <a:cs typeface="+mn-cs"/>
        </a:defRPr>
      </a:lvl1pPr>
      <a:lvl2pPr marL="742950" indent="-285750" algn="l" rtl="0" eaLnBrk="1" fontAlgn="base" hangingPunct="1">
        <a:spcBef>
          <a:spcPct val="20000"/>
        </a:spcBef>
        <a:spcAft>
          <a:spcPct val="0"/>
        </a:spcAft>
        <a:buChar char="–"/>
        <a:defRPr kumimoji="1" sz="2000">
          <a:solidFill>
            <a:schemeClr val="bg1"/>
          </a:solidFill>
          <a:latin typeface="+mn-lt"/>
          <a:ea typeface="PMingLiU" pitchFamily="18" charset="-120"/>
        </a:defRPr>
      </a:lvl2pPr>
      <a:lvl3pPr marL="1143000" indent="-228600" algn="l" rtl="0" eaLnBrk="1" fontAlgn="base" hangingPunct="1">
        <a:spcBef>
          <a:spcPct val="20000"/>
        </a:spcBef>
        <a:spcAft>
          <a:spcPct val="0"/>
        </a:spcAft>
        <a:buChar char="•"/>
        <a:defRPr kumimoji="1" sz="1600">
          <a:solidFill>
            <a:schemeClr val="bg1"/>
          </a:solidFill>
          <a:latin typeface="+mn-lt"/>
          <a:ea typeface="PMingLiU" pitchFamily="18" charset="-120"/>
        </a:defRPr>
      </a:lvl3pPr>
      <a:lvl4pPr marL="1600200" indent="-228600" algn="l" rtl="0" eaLnBrk="1" fontAlgn="base" hangingPunct="1">
        <a:spcBef>
          <a:spcPct val="20000"/>
        </a:spcBef>
        <a:spcAft>
          <a:spcPct val="0"/>
        </a:spcAft>
        <a:buChar char="–"/>
        <a:defRPr kumimoji="1" sz="1600">
          <a:solidFill>
            <a:schemeClr val="bg1"/>
          </a:solidFill>
          <a:latin typeface="+mn-lt"/>
          <a:ea typeface="PMingLiU" pitchFamily="18" charset="-120"/>
        </a:defRPr>
      </a:lvl4pPr>
      <a:lvl5pPr marL="2057400" indent="-228600" algn="l" rtl="0" eaLnBrk="1" fontAlgn="base" hangingPunct="1">
        <a:spcBef>
          <a:spcPct val="20000"/>
        </a:spcBef>
        <a:spcAft>
          <a:spcPct val="0"/>
        </a:spcAft>
        <a:buChar char="»"/>
        <a:defRPr kumimoji="1" sz="1600">
          <a:solidFill>
            <a:schemeClr val="bg1"/>
          </a:solidFill>
          <a:latin typeface="+mn-lt"/>
          <a:ea typeface="PMingLiU" pitchFamily="18" charset="-120"/>
        </a:defRPr>
      </a:lvl5pPr>
      <a:lvl6pPr marL="2514600" indent="-228600" algn="l" rtl="0" eaLnBrk="1" fontAlgn="base" hangingPunct="1">
        <a:spcBef>
          <a:spcPct val="20000"/>
        </a:spcBef>
        <a:spcAft>
          <a:spcPct val="0"/>
        </a:spcAft>
        <a:buChar char="»"/>
        <a:defRPr kumimoji="1" sz="1600">
          <a:solidFill>
            <a:schemeClr val="bg1"/>
          </a:solidFill>
          <a:latin typeface="+mn-lt"/>
          <a:ea typeface="PMingLiU" pitchFamily="18" charset="-120"/>
        </a:defRPr>
      </a:lvl6pPr>
      <a:lvl7pPr marL="2971800" indent="-228600" algn="l" rtl="0" eaLnBrk="1" fontAlgn="base" hangingPunct="1">
        <a:spcBef>
          <a:spcPct val="20000"/>
        </a:spcBef>
        <a:spcAft>
          <a:spcPct val="0"/>
        </a:spcAft>
        <a:buChar char="»"/>
        <a:defRPr kumimoji="1" sz="1600">
          <a:solidFill>
            <a:schemeClr val="bg1"/>
          </a:solidFill>
          <a:latin typeface="+mn-lt"/>
          <a:ea typeface="PMingLiU" pitchFamily="18" charset="-120"/>
        </a:defRPr>
      </a:lvl7pPr>
      <a:lvl8pPr marL="3429000" indent="-228600" algn="l" rtl="0" eaLnBrk="1" fontAlgn="base" hangingPunct="1">
        <a:spcBef>
          <a:spcPct val="20000"/>
        </a:spcBef>
        <a:spcAft>
          <a:spcPct val="0"/>
        </a:spcAft>
        <a:buChar char="»"/>
        <a:defRPr kumimoji="1" sz="1600">
          <a:solidFill>
            <a:schemeClr val="bg1"/>
          </a:solidFill>
          <a:latin typeface="+mn-lt"/>
          <a:ea typeface="PMingLiU" pitchFamily="18" charset="-120"/>
        </a:defRPr>
      </a:lvl8pPr>
      <a:lvl9pPr marL="3886200" indent="-228600" algn="l" rtl="0" eaLnBrk="1" fontAlgn="base" hangingPunct="1">
        <a:spcBef>
          <a:spcPct val="20000"/>
        </a:spcBef>
        <a:spcAft>
          <a:spcPct val="0"/>
        </a:spcAft>
        <a:buChar char="»"/>
        <a:defRPr kumimoji="1" sz="1600">
          <a:solidFill>
            <a:schemeClr val="bg1"/>
          </a:solidFill>
          <a:latin typeface="+mn-lt"/>
          <a:ea typeface="PMingLiU" pitchFamily="18" charset="-12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3"/>
          <p:cNvSpPr txBox="1">
            <a:spLocks noChangeArrowheads="1"/>
          </p:cNvSpPr>
          <p:nvPr/>
        </p:nvSpPr>
        <p:spPr bwMode="auto">
          <a:xfrm>
            <a:off x="468313" y="2420938"/>
            <a:ext cx="5040312" cy="396875"/>
          </a:xfrm>
          <a:prstGeom prst="rect">
            <a:avLst/>
          </a:prstGeom>
          <a:noFill/>
          <a:ln w="9525">
            <a:noFill/>
            <a:miter lim="800000"/>
            <a:headEnd/>
            <a:tailEnd/>
          </a:ln>
        </p:spPr>
        <p:txBody>
          <a:bodyPr>
            <a:spAutoFit/>
          </a:bodyPr>
          <a:lstStyle/>
          <a:p>
            <a:pPr>
              <a:spcBef>
                <a:spcPct val="50000"/>
              </a:spcBef>
            </a:pPr>
            <a:endParaRPr lang="en-US" sz="2000">
              <a:solidFill>
                <a:schemeClr val="bg1"/>
              </a:solidFill>
              <a:latin typeface="標楷體" pitchFamily="65" charset="-120"/>
              <a:ea typeface="標楷體" pitchFamily="65" charset="-120"/>
            </a:endParaRPr>
          </a:p>
        </p:txBody>
      </p:sp>
      <p:sp>
        <p:nvSpPr>
          <p:cNvPr id="2051" name="Text Box 7"/>
          <p:cNvSpPr txBox="1">
            <a:spLocks noChangeArrowheads="1"/>
          </p:cNvSpPr>
          <p:nvPr/>
        </p:nvSpPr>
        <p:spPr bwMode="auto">
          <a:xfrm>
            <a:off x="6732588" y="404813"/>
            <a:ext cx="2160587" cy="579437"/>
          </a:xfrm>
          <a:prstGeom prst="rect">
            <a:avLst/>
          </a:prstGeom>
          <a:noFill/>
          <a:ln w="9525">
            <a:noFill/>
            <a:miter lim="800000"/>
            <a:headEnd/>
            <a:tailEnd/>
          </a:ln>
        </p:spPr>
        <p:txBody>
          <a:bodyPr>
            <a:spAutoFit/>
          </a:bodyPr>
          <a:lstStyle/>
          <a:p>
            <a:pPr algn="ctr">
              <a:spcBef>
                <a:spcPct val="50000"/>
              </a:spcBef>
            </a:pPr>
            <a:endParaRPr lang="en-US" sz="3200">
              <a:solidFill>
                <a:srgbClr val="66FF33"/>
              </a:solidFill>
            </a:endParaRPr>
          </a:p>
        </p:txBody>
      </p:sp>
      <p:sp>
        <p:nvSpPr>
          <p:cNvPr id="2052" name="WordArt 14" descr="tulipe5"/>
          <p:cNvSpPr>
            <a:spLocks noChangeArrowheads="1" noChangeShapeType="1" noTextEdit="1"/>
          </p:cNvSpPr>
          <p:nvPr/>
        </p:nvSpPr>
        <p:spPr bwMode="auto">
          <a:xfrm>
            <a:off x="838200" y="762000"/>
            <a:ext cx="7467600" cy="3505200"/>
          </a:xfrm>
          <a:prstGeom prst="rect">
            <a:avLst/>
          </a:prstGeom>
        </p:spPr>
        <p:txBody>
          <a:bodyPr wrap="none" fromWordArt="1">
            <a:prstTxWarp prst="textPlain">
              <a:avLst>
                <a:gd name="adj" fmla="val 50000"/>
              </a:avLst>
            </a:prstTxWarp>
          </a:bodyPr>
          <a:lstStyle/>
          <a:p>
            <a:pPr algn="ctr"/>
            <a:r>
              <a:rPr lang="es-ES" sz="3600" kern="10">
                <a:ln w="9525">
                  <a:solidFill>
                    <a:schemeClr val="bg1"/>
                  </a:solidFill>
                  <a:round/>
                  <a:headEnd/>
                  <a:tailEnd/>
                </a:ln>
                <a:blipFill dpi="0" rotWithShape="0">
                  <a:blip r:embed="rId3"/>
                  <a:srcRect/>
                  <a:stretch>
                    <a:fillRect/>
                  </a:stretch>
                </a:blipFill>
                <a:latin typeface="Berlin Sans FB"/>
              </a:rPr>
              <a:t>Tulipomanía</a:t>
            </a:r>
          </a:p>
        </p:txBody>
      </p:sp>
      <p:sp>
        <p:nvSpPr>
          <p:cNvPr id="7" name="6 Rectángulo"/>
          <p:cNvSpPr/>
          <p:nvPr/>
        </p:nvSpPr>
        <p:spPr>
          <a:xfrm>
            <a:off x="0" y="4572000"/>
            <a:ext cx="9144000" cy="461963"/>
          </a:xfrm>
          <a:prstGeom prst="rect">
            <a:avLst/>
          </a:prstGeom>
        </p:spPr>
        <p:txBody>
          <a:bodyPr>
            <a:spAutoFit/>
          </a:bodyPr>
          <a:lstStyle/>
          <a:p>
            <a:pPr algn="ctr">
              <a:defRPr/>
            </a:pPr>
            <a:r>
              <a:rPr lang="es-ES" sz="2400" dirty="0">
                <a:solidFill>
                  <a:srgbClr val="CC99FF"/>
                </a:solidFill>
                <a:effectLst>
                  <a:outerShdw blurRad="38100" dist="38100" dir="2700000" algn="tl">
                    <a:srgbClr val="000000"/>
                  </a:outerShdw>
                </a:effectLst>
                <a:latin typeface="Berlin Sans FB" pitchFamily="34" charset="0"/>
              </a:rPr>
              <a:t>La fiebre del tulipán que casi llevó a Holanda a la quiebra</a:t>
            </a:r>
          </a:p>
        </p:txBody>
      </p:sp>
      <p:pic>
        <p:nvPicPr>
          <p:cNvPr id="2054" name="7 Imagen" descr="Notas%20musicales%20bailando.gif"/>
          <p:cNvPicPr>
            <a:picLocks noChangeAspect="1"/>
          </p:cNvPicPr>
          <p:nvPr/>
        </p:nvPicPr>
        <p:blipFill>
          <a:blip r:embed="rId4"/>
          <a:srcRect/>
          <a:stretch>
            <a:fillRect/>
          </a:stretch>
        </p:blipFill>
        <p:spPr bwMode="auto">
          <a:xfrm>
            <a:off x="3810000" y="5715000"/>
            <a:ext cx="1493838" cy="838200"/>
          </a:xfrm>
          <a:prstGeom prst="rect">
            <a:avLst/>
          </a:prstGeom>
          <a:noFill/>
          <a:ln w="9525">
            <a:noFill/>
            <a:miter lim="800000"/>
            <a:headEnd/>
            <a:tailEnd/>
          </a:ln>
        </p:spPr>
      </p:pic>
      <p:pic>
        <p:nvPicPr>
          <p:cNvPr id="2055" name="12 Imagen" descr="Gifs%20ANimados%20Flechas%20(179).gif"/>
          <p:cNvPicPr>
            <a:picLocks noChangeAspect="1"/>
          </p:cNvPicPr>
          <p:nvPr/>
        </p:nvPicPr>
        <p:blipFill>
          <a:blip r:embed="rId5"/>
          <a:srcRect/>
          <a:stretch>
            <a:fillRect/>
          </a:stretch>
        </p:blipFill>
        <p:spPr bwMode="auto">
          <a:xfrm>
            <a:off x="5410200" y="6019800"/>
            <a:ext cx="381000" cy="327025"/>
          </a:xfrm>
          <a:prstGeom prst="rect">
            <a:avLst/>
          </a:prstGeom>
          <a:noFill/>
          <a:ln w="9525">
            <a:noFill/>
            <a:miter lim="800000"/>
            <a:headEnd/>
            <a:tailEnd/>
          </a:ln>
        </p:spPr>
      </p:pic>
    </p:spTree>
  </p:cSld>
  <p:clrMapOvr>
    <a:masterClrMapping/>
  </p:clrMapOvr>
  <p:transition spd="slow">
    <p:fade/>
    <p:sndAc>
      <p:stSnd loop="1">
        <p:snd r:embed="rId2" name="Serenata Haydnw.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6 Imagen" descr="cultivo1.jpg"/>
          <p:cNvPicPr>
            <a:picLocks noChangeAspect="1"/>
          </p:cNvPicPr>
          <p:nvPr/>
        </p:nvPicPr>
        <p:blipFill>
          <a:blip r:embed="rId2"/>
          <a:srcRect/>
          <a:stretch>
            <a:fillRect/>
          </a:stretch>
        </p:blipFill>
        <p:spPr bwMode="auto">
          <a:xfrm>
            <a:off x="0" y="381000"/>
            <a:ext cx="9144000" cy="608965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2 Imagen" descr="Imagen3.jpg"/>
          <p:cNvPicPr>
            <a:picLocks noChangeAspect="1"/>
          </p:cNvPicPr>
          <p:nvPr/>
        </p:nvPicPr>
        <p:blipFill>
          <a:blip r:embed="rId2"/>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2" name="2 Imagen" descr="199254908.jpg"/>
          <p:cNvPicPr>
            <a:picLocks noChangeAspect="1"/>
          </p:cNvPicPr>
          <p:nvPr/>
        </p:nvPicPr>
        <p:blipFill>
          <a:blip r:embed="rId2"/>
          <a:srcRect/>
          <a:stretch>
            <a:fillRect/>
          </a:stretch>
        </p:blipFill>
        <p:spPr bwMode="auto">
          <a:xfrm>
            <a:off x="0" y="381000"/>
            <a:ext cx="9144000" cy="6100763"/>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6"/>
          <p:cNvSpPr txBox="1">
            <a:spLocks noChangeArrowheads="1"/>
          </p:cNvSpPr>
          <p:nvPr/>
        </p:nvSpPr>
        <p:spPr bwMode="auto">
          <a:xfrm>
            <a:off x="0" y="333375"/>
            <a:ext cx="3924300" cy="366713"/>
          </a:xfrm>
          <a:prstGeom prst="rect">
            <a:avLst/>
          </a:prstGeom>
          <a:noFill/>
          <a:ln w="9525">
            <a:noFill/>
            <a:miter lim="800000"/>
            <a:headEnd/>
            <a:tailEnd/>
          </a:ln>
        </p:spPr>
        <p:txBody>
          <a:bodyPr>
            <a:spAutoFit/>
          </a:bodyPr>
          <a:lstStyle/>
          <a:p>
            <a:pPr>
              <a:spcBef>
                <a:spcPct val="50000"/>
              </a:spcBef>
            </a:pPr>
            <a:endParaRPr lang="en-US"/>
          </a:p>
        </p:txBody>
      </p:sp>
      <p:sp>
        <p:nvSpPr>
          <p:cNvPr id="6147" name="Text Box 7"/>
          <p:cNvSpPr txBox="1">
            <a:spLocks noChangeArrowheads="1"/>
          </p:cNvSpPr>
          <p:nvPr/>
        </p:nvSpPr>
        <p:spPr bwMode="auto">
          <a:xfrm>
            <a:off x="0" y="260350"/>
            <a:ext cx="4824413" cy="366713"/>
          </a:xfrm>
          <a:prstGeom prst="rect">
            <a:avLst/>
          </a:prstGeom>
          <a:noFill/>
          <a:ln w="9525">
            <a:noFill/>
            <a:miter lim="800000"/>
            <a:headEnd/>
            <a:tailEnd/>
          </a:ln>
        </p:spPr>
        <p:txBody>
          <a:bodyPr>
            <a:spAutoFit/>
          </a:bodyPr>
          <a:lstStyle/>
          <a:p>
            <a:pPr>
              <a:spcBef>
                <a:spcPct val="50000"/>
              </a:spcBef>
            </a:pPr>
            <a:r>
              <a:rPr lang="en-US" altLang="zh-TW">
                <a:solidFill>
                  <a:schemeClr val="bg1"/>
                </a:solidFill>
                <a:latin typeface="標楷體" pitchFamily="65" charset="-120"/>
                <a:ea typeface="標楷體" pitchFamily="65" charset="-120"/>
              </a:rPr>
              <a:t> </a:t>
            </a:r>
          </a:p>
        </p:txBody>
      </p:sp>
      <p:sp>
        <p:nvSpPr>
          <p:cNvPr id="6148" name="5 Rectángulo"/>
          <p:cNvSpPr>
            <a:spLocks noChangeArrowheads="1"/>
          </p:cNvSpPr>
          <p:nvPr/>
        </p:nvSpPr>
        <p:spPr bwMode="auto">
          <a:xfrm>
            <a:off x="1371600" y="2286000"/>
            <a:ext cx="6400800" cy="2041525"/>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Siempre hemos visto imágenes de los amplios y coloridos campos de tulipanes que pueblan las tierras holandesas…</a:t>
            </a:r>
            <a:endParaRPr lang="es-ES" sz="3200" b="1">
              <a:solidFill>
                <a:schemeClr val="bg1"/>
              </a:solidFill>
              <a:effectLst>
                <a:outerShdw blurRad="38100" dist="38100" dir="2700000" algn="tl">
                  <a:srgbClr val="000000"/>
                </a:outerShdw>
              </a:effectLst>
              <a:latin typeface="Century" pitchFamily="18" charset="0"/>
            </a:endParaRPr>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3 Imagen" descr="ams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5"/>
          <p:cNvSpPr txBox="1">
            <a:spLocks noChangeArrowheads="1"/>
          </p:cNvSpPr>
          <p:nvPr/>
        </p:nvSpPr>
        <p:spPr bwMode="auto">
          <a:xfrm>
            <a:off x="179388" y="188913"/>
            <a:ext cx="6121400" cy="366712"/>
          </a:xfrm>
          <a:prstGeom prst="rect">
            <a:avLst/>
          </a:prstGeom>
          <a:noFill/>
          <a:ln w="9525">
            <a:noFill/>
            <a:miter lim="800000"/>
            <a:headEnd/>
            <a:tailEnd/>
          </a:ln>
        </p:spPr>
        <p:txBody>
          <a:bodyPr>
            <a:spAutoFit/>
          </a:bodyPr>
          <a:lstStyle/>
          <a:p>
            <a:pPr>
              <a:spcBef>
                <a:spcPct val="50000"/>
              </a:spcBef>
            </a:pPr>
            <a:r>
              <a:rPr lang="en-US" altLang="zh-TW">
                <a:solidFill>
                  <a:schemeClr val="bg1"/>
                </a:solidFill>
                <a:latin typeface="標楷體" pitchFamily="65" charset="-120"/>
                <a:ea typeface="標楷體" pitchFamily="65" charset="-120"/>
              </a:rPr>
              <a:t> </a:t>
            </a:r>
          </a:p>
        </p:txBody>
      </p:sp>
      <p:pic>
        <p:nvPicPr>
          <p:cNvPr id="8195" name="4 Imagen" descr="4.jpg"/>
          <p:cNvPicPr>
            <a:picLocks noChangeAspect="1"/>
          </p:cNvPicPr>
          <p:nvPr/>
        </p:nvPicPr>
        <p:blipFill>
          <a:blip r:embed="rId2"/>
          <a:srcRect/>
          <a:stretch>
            <a:fillRect/>
          </a:stretch>
        </p:blipFill>
        <p:spPr bwMode="auto">
          <a:xfrm>
            <a:off x="7938" y="0"/>
            <a:ext cx="9128125" cy="6858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 Imagen" descr="5.jpg"/>
          <p:cNvPicPr>
            <a:picLocks noChangeAspect="1"/>
          </p:cNvPicPr>
          <p:nvPr/>
        </p:nvPicPr>
        <p:blipFill>
          <a:blip r:embed="rId2"/>
          <a:srcRect/>
          <a:stretch>
            <a:fillRect/>
          </a:stretch>
        </p:blipFill>
        <p:spPr bwMode="auto">
          <a:xfrm>
            <a:off x="7938" y="0"/>
            <a:ext cx="9128125"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5"/>
          <p:cNvSpPr txBox="1">
            <a:spLocks noChangeArrowheads="1"/>
          </p:cNvSpPr>
          <p:nvPr/>
        </p:nvSpPr>
        <p:spPr bwMode="auto">
          <a:xfrm>
            <a:off x="179388" y="188913"/>
            <a:ext cx="6121400" cy="366712"/>
          </a:xfrm>
          <a:prstGeom prst="rect">
            <a:avLst/>
          </a:prstGeom>
          <a:noFill/>
          <a:ln w="9525">
            <a:noFill/>
            <a:miter lim="800000"/>
            <a:headEnd/>
            <a:tailEnd/>
          </a:ln>
        </p:spPr>
        <p:txBody>
          <a:bodyPr>
            <a:spAutoFit/>
          </a:bodyPr>
          <a:lstStyle/>
          <a:p>
            <a:pPr>
              <a:spcBef>
                <a:spcPct val="50000"/>
              </a:spcBef>
            </a:pPr>
            <a:r>
              <a:rPr lang="en-US" altLang="zh-TW">
                <a:solidFill>
                  <a:schemeClr val="bg1"/>
                </a:solidFill>
                <a:latin typeface="標楷體" pitchFamily="65" charset="-120"/>
                <a:ea typeface="標楷體" pitchFamily="65" charset="-120"/>
              </a:rPr>
              <a:t> </a:t>
            </a:r>
          </a:p>
        </p:txBody>
      </p:sp>
      <p:sp>
        <p:nvSpPr>
          <p:cNvPr id="10243" name="3 Rectángulo"/>
          <p:cNvSpPr>
            <a:spLocks noChangeArrowheads="1"/>
          </p:cNvSpPr>
          <p:nvPr/>
        </p:nvSpPr>
        <p:spPr bwMode="auto">
          <a:xfrm>
            <a:off x="914400" y="4114800"/>
            <a:ext cx="7272338" cy="2528888"/>
          </a:xfrm>
          <a:prstGeom prst="rect">
            <a:avLst/>
          </a:prstGeom>
          <a:noFill/>
          <a:ln w="9525">
            <a:noFill/>
            <a:miter lim="800000"/>
            <a:headEnd/>
            <a:tailEnd/>
          </a:ln>
        </p:spPr>
        <p:txBody>
          <a:bodyPr>
            <a:spAutoFit/>
          </a:bodyPr>
          <a:lstStyle/>
          <a:p>
            <a:pPr algn="ctr"/>
            <a:r>
              <a:rPr lang="es-ES" sz="3200" dirty="0">
                <a:solidFill>
                  <a:schemeClr val="bg1"/>
                </a:solidFill>
                <a:effectLst>
                  <a:outerShdw blurRad="38100" dist="38100" dir="2700000" algn="tl">
                    <a:srgbClr val="000000"/>
                  </a:outerShdw>
                </a:effectLst>
                <a:latin typeface="Century" pitchFamily="18" charset="0"/>
              </a:rPr>
              <a:t>Pero muchos desconocen que hace unos siglos, un único y simple tulipán podía valer una inmensa fortuna. </a:t>
            </a:r>
          </a:p>
          <a:p>
            <a:pPr algn="ctr"/>
            <a:r>
              <a:rPr lang="es-ES" sz="3200" dirty="0">
                <a:solidFill>
                  <a:schemeClr val="bg1"/>
                </a:solidFill>
                <a:effectLst>
                  <a:outerShdw blurRad="38100" dist="38100" dir="2700000" algn="tl">
                    <a:srgbClr val="000000"/>
                  </a:outerShdw>
                </a:effectLst>
                <a:latin typeface="Century" pitchFamily="18" charset="0"/>
              </a:rPr>
              <a:t>A este curioso fenómeno se le llamó</a:t>
            </a:r>
            <a:r>
              <a:rPr lang="es-ES" sz="2400" dirty="0">
                <a:solidFill>
                  <a:schemeClr val="bg1"/>
                </a:solidFill>
                <a:latin typeface="Century" pitchFamily="18" charset="0"/>
              </a:rPr>
              <a:t> </a:t>
            </a:r>
            <a:r>
              <a:rPr lang="es-ES" sz="3200" b="1" dirty="0">
                <a:solidFill>
                  <a:schemeClr val="bg1"/>
                </a:solidFill>
                <a:effectLst>
                  <a:outerShdw blurRad="38100" dist="38100" dir="2700000" algn="tl">
                    <a:srgbClr val="000000"/>
                  </a:outerShdw>
                </a:effectLst>
                <a:latin typeface="Century" pitchFamily="18" charset="0"/>
              </a:rPr>
              <a:t>"</a:t>
            </a:r>
            <a:r>
              <a:rPr lang="es-ES" sz="3200" b="1" dirty="0" err="1">
                <a:solidFill>
                  <a:schemeClr val="bg1"/>
                </a:solidFill>
                <a:effectLst>
                  <a:outerShdw blurRad="38100" dist="38100" dir="2700000" algn="tl">
                    <a:srgbClr val="000000"/>
                  </a:outerShdw>
                </a:effectLst>
                <a:latin typeface="Century" pitchFamily="18" charset="0"/>
              </a:rPr>
              <a:t>Tulipomanía</a:t>
            </a:r>
            <a:r>
              <a:rPr lang="es-ES" sz="3200" b="1" dirty="0">
                <a:solidFill>
                  <a:schemeClr val="bg1"/>
                </a:solidFill>
                <a:effectLst>
                  <a:outerShdw blurRad="38100" dist="38100" dir="2700000" algn="tl">
                    <a:srgbClr val="000000"/>
                  </a:outerShdw>
                </a:effectLst>
                <a:latin typeface="Century" pitchFamily="18" charset="0"/>
              </a:rPr>
              <a:t>"</a:t>
            </a:r>
            <a:endParaRPr lang="es-ES" sz="3200" dirty="0">
              <a:effectLst>
                <a:outerShdw blurRad="38100" dist="38100" dir="2700000" algn="tl">
                  <a:srgbClr val="FFFFFF"/>
                </a:outerShdw>
              </a:effectLst>
              <a:latin typeface="Century" pitchFamily="18" charset="0"/>
            </a:endParaRPr>
          </a:p>
        </p:txBody>
      </p:sp>
      <p:pic>
        <p:nvPicPr>
          <p:cNvPr id="10244" name="12 Imagen" descr="Imagen3vb.jpg"/>
          <p:cNvPicPr>
            <a:picLocks noChangeAspect="1"/>
          </p:cNvPicPr>
          <p:nvPr/>
        </p:nvPicPr>
        <p:blipFill>
          <a:blip r:embed="rId2"/>
          <a:srcRect/>
          <a:stretch>
            <a:fillRect/>
          </a:stretch>
        </p:blipFill>
        <p:spPr bwMode="auto">
          <a:xfrm>
            <a:off x="2209800" y="685800"/>
            <a:ext cx="4781550" cy="32004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5"/>
          <p:cNvSpPr txBox="1">
            <a:spLocks noChangeArrowheads="1"/>
          </p:cNvSpPr>
          <p:nvPr/>
        </p:nvSpPr>
        <p:spPr bwMode="auto">
          <a:xfrm>
            <a:off x="250825" y="5805488"/>
            <a:ext cx="4392613" cy="366712"/>
          </a:xfrm>
          <a:prstGeom prst="rect">
            <a:avLst/>
          </a:prstGeom>
          <a:noFill/>
          <a:ln w="9525">
            <a:noFill/>
            <a:miter lim="800000"/>
            <a:headEnd/>
            <a:tailEnd/>
          </a:ln>
        </p:spPr>
        <p:txBody>
          <a:bodyPr>
            <a:spAutoFit/>
          </a:bodyPr>
          <a:lstStyle/>
          <a:p>
            <a:pPr>
              <a:spcBef>
                <a:spcPct val="50000"/>
              </a:spcBef>
            </a:pPr>
            <a:r>
              <a:rPr lang="en-US" altLang="zh-TW">
                <a:solidFill>
                  <a:schemeClr val="bg1"/>
                </a:solidFill>
                <a:latin typeface="標楷體" pitchFamily="65" charset="-120"/>
                <a:ea typeface="標楷體" pitchFamily="65" charset="-120"/>
              </a:rPr>
              <a:t> </a:t>
            </a:r>
          </a:p>
        </p:txBody>
      </p:sp>
      <p:pic>
        <p:nvPicPr>
          <p:cNvPr id="11267" name="5 Imagen" descr="Indio%20losge.jpg"/>
          <p:cNvPicPr>
            <a:picLocks noChangeAspect="1"/>
          </p:cNvPicPr>
          <p:nvPr/>
        </p:nvPicPr>
        <p:blipFill>
          <a:blip r:embed="rId2"/>
          <a:srcRect/>
          <a:stretch>
            <a:fillRect/>
          </a:stretch>
        </p:blipFill>
        <p:spPr bwMode="auto">
          <a:xfrm>
            <a:off x="3124200" y="457200"/>
            <a:ext cx="2667000" cy="4032250"/>
          </a:xfrm>
          <a:prstGeom prst="rect">
            <a:avLst/>
          </a:prstGeom>
          <a:noFill/>
          <a:ln w="9525">
            <a:noFill/>
            <a:miter lim="800000"/>
            <a:headEnd/>
            <a:tailEnd/>
          </a:ln>
        </p:spPr>
      </p:pic>
      <p:sp>
        <p:nvSpPr>
          <p:cNvPr id="11268" name="6 Rectángulo"/>
          <p:cNvSpPr>
            <a:spLocks noChangeArrowheads="1"/>
          </p:cNvSpPr>
          <p:nvPr/>
        </p:nvSpPr>
        <p:spPr bwMode="auto">
          <a:xfrm>
            <a:off x="0" y="4495800"/>
            <a:ext cx="9144000" cy="685800"/>
          </a:xfrm>
          <a:prstGeom prst="rect">
            <a:avLst/>
          </a:prstGeom>
          <a:solidFill>
            <a:srgbClr val="1F002A"/>
          </a:solidFill>
          <a:ln w="9525" algn="ctr">
            <a:noFill/>
            <a:round/>
            <a:headEnd/>
            <a:tailEnd/>
          </a:ln>
        </p:spPr>
        <p:txBody>
          <a:bodyPr/>
          <a:lstStyle/>
          <a:p>
            <a:endParaRPr lang="es-ES"/>
          </a:p>
        </p:txBody>
      </p:sp>
      <p:sp>
        <p:nvSpPr>
          <p:cNvPr id="11269" name="7 Rectángulo"/>
          <p:cNvSpPr>
            <a:spLocks noChangeArrowheads="1"/>
          </p:cNvSpPr>
          <p:nvPr/>
        </p:nvSpPr>
        <p:spPr bwMode="auto">
          <a:xfrm>
            <a:off x="457200" y="4648200"/>
            <a:ext cx="8229600" cy="2041525"/>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El tulipán es una flor originaria de Asia central, cuyo nombre significa "turbante", pueden tener entre 30 y 60 cm y es una planta bastante resistente. </a:t>
            </a:r>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6"/>
          <p:cNvSpPr txBox="1">
            <a:spLocks noChangeArrowheads="1"/>
          </p:cNvSpPr>
          <p:nvPr/>
        </p:nvSpPr>
        <p:spPr bwMode="auto">
          <a:xfrm>
            <a:off x="179388" y="2997200"/>
            <a:ext cx="3240087" cy="366713"/>
          </a:xfrm>
          <a:prstGeom prst="rect">
            <a:avLst/>
          </a:prstGeom>
          <a:noFill/>
          <a:ln w="9525">
            <a:noFill/>
            <a:miter lim="800000"/>
            <a:headEnd/>
            <a:tailEnd/>
          </a:ln>
        </p:spPr>
        <p:txBody>
          <a:bodyPr>
            <a:spAutoFit/>
          </a:bodyPr>
          <a:lstStyle/>
          <a:p>
            <a:pPr>
              <a:spcBef>
                <a:spcPct val="50000"/>
              </a:spcBef>
            </a:pPr>
            <a:r>
              <a:rPr lang="en-US" altLang="zh-TW">
                <a:solidFill>
                  <a:schemeClr val="bg1"/>
                </a:solidFill>
                <a:latin typeface="標楷體" pitchFamily="65" charset="-120"/>
                <a:ea typeface="標楷體" pitchFamily="65" charset="-120"/>
              </a:rPr>
              <a:t>  </a:t>
            </a:r>
          </a:p>
        </p:txBody>
      </p:sp>
      <p:sp>
        <p:nvSpPr>
          <p:cNvPr id="12291" name="7 Rectángulo"/>
          <p:cNvSpPr>
            <a:spLocks noChangeArrowheads="1"/>
          </p:cNvSpPr>
          <p:nvPr/>
        </p:nvSpPr>
        <p:spPr bwMode="auto">
          <a:xfrm>
            <a:off x="381000" y="3276600"/>
            <a:ext cx="8382000" cy="3013075"/>
          </a:xfrm>
          <a:prstGeom prst="rect">
            <a:avLst/>
          </a:prstGeom>
          <a:noFill/>
          <a:ln w="9525">
            <a:noFill/>
            <a:miter lim="800000"/>
            <a:headEnd/>
            <a:tailEnd/>
          </a:ln>
        </p:spPr>
        <p:txBody>
          <a:bodyPr>
            <a:spAutoFit/>
          </a:bodyPr>
          <a:lstStyle/>
          <a:p>
            <a:pPr algn="ctr"/>
            <a:r>
              <a:rPr lang="es-ES" sz="2400">
                <a:solidFill>
                  <a:schemeClr val="bg1"/>
                </a:solidFill>
                <a:effectLst>
                  <a:outerShdw blurRad="38100" dist="38100" dir="2700000" algn="tl">
                    <a:srgbClr val="000000"/>
                  </a:outerShdw>
                </a:effectLst>
                <a:latin typeface="Century" pitchFamily="18" charset="0"/>
              </a:rPr>
              <a:t>Pero la historia de esta flor cambió para siempre cuando en 1593, un profesor de botánica, que cuidaba los jardines del emperador Maximiliano I, llamado Carolus Clusius, cuyo verdadero nombre era Charles de l’Ecluse, introdujo en Holanda los primeros tulipanes que el mismo trajo desde Turquía, donde tenían gran simbolismo y adornaban los trajes de los sultanes, para aportar un toque exótico al recién creado jardín botánico de Holanda.</a:t>
            </a:r>
          </a:p>
        </p:txBody>
      </p:sp>
      <p:pic>
        <p:nvPicPr>
          <p:cNvPr id="12292" name="Picture 2" descr="http://www.mijardin.es/pub/imagenes/imagenes_Flores-184-1_038e0b6a.gif"/>
          <p:cNvPicPr>
            <a:picLocks noChangeAspect="1" noChangeArrowheads="1"/>
          </p:cNvPicPr>
          <p:nvPr/>
        </p:nvPicPr>
        <p:blipFill>
          <a:blip r:embed="rId2"/>
          <a:srcRect/>
          <a:stretch>
            <a:fillRect/>
          </a:stretch>
        </p:blipFill>
        <p:spPr bwMode="auto">
          <a:xfrm>
            <a:off x="1600200" y="914400"/>
            <a:ext cx="2879725" cy="2016125"/>
          </a:xfrm>
          <a:prstGeom prst="rect">
            <a:avLst/>
          </a:prstGeom>
          <a:noFill/>
          <a:ln w="9525">
            <a:noFill/>
            <a:miter lim="800000"/>
            <a:headEnd/>
            <a:tailEnd/>
          </a:ln>
        </p:spPr>
      </p:pic>
      <p:pic>
        <p:nvPicPr>
          <p:cNvPr id="12293" name="Picture 9" descr="http://www.mijardin.es/pub/imagenes/imagenes_Flores-184-2_f028bc9c.gif"/>
          <p:cNvPicPr>
            <a:picLocks noChangeAspect="1" noChangeArrowheads="1"/>
          </p:cNvPicPr>
          <p:nvPr/>
        </p:nvPicPr>
        <p:blipFill>
          <a:blip r:embed="rId3"/>
          <a:srcRect/>
          <a:stretch>
            <a:fillRect/>
          </a:stretch>
        </p:blipFill>
        <p:spPr bwMode="auto">
          <a:xfrm rot="459636">
            <a:off x="5257800" y="838200"/>
            <a:ext cx="1858963" cy="212407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1031"/>
          <p:cNvSpPr txBox="1">
            <a:spLocks noChangeArrowheads="1"/>
          </p:cNvSpPr>
          <p:nvPr/>
        </p:nvSpPr>
        <p:spPr bwMode="auto">
          <a:xfrm>
            <a:off x="5364163" y="549275"/>
            <a:ext cx="3168650" cy="396875"/>
          </a:xfrm>
          <a:prstGeom prst="rect">
            <a:avLst/>
          </a:prstGeom>
          <a:noFill/>
          <a:ln w="9525">
            <a:noFill/>
            <a:miter lim="800000"/>
            <a:headEnd/>
            <a:tailEnd/>
          </a:ln>
        </p:spPr>
        <p:txBody>
          <a:bodyPr>
            <a:spAutoFit/>
          </a:bodyPr>
          <a:lstStyle/>
          <a:p>
            <a:pPr>
              <a:spcBef>
                <a:spcPct val="50000"/>
              </a:spcBef>
            </a:pPr>
            <a:endParaRPr lang="en-US" sz="2000">
              <a:solidFill>
                <a:schemeClr val="bg1"/>
              </a:solidFill>
              <a:ea typeface="標楷體" pitchFamily="65" charset="-120"/>
            </a:endParaRPr>
          </a:p>
        </p:txBody>
      </p:sp>
      <p:pic>
        <p:nvPicPr>
          <p:cNvPr id="5" name="4 Imagen" descr="carolus.jpg"/>
          <p:cNvPicPr>
            <a:picLocks noChangeAspect="1"/>
          </p:cNvPicPr>
          <p:nvPr/>
        </p:nvPicPr>
        <p:blipFill>
          <a:blip r:embed="rId2" cstate="print"/>
          <a:stretch>
            <a:fillRect/>
          </a:stretch>
        </p:blipFill>
        <p:spPr>
          <a:xfrm>
            <a:off x="2514600" y="457200"/>
            <a:ext cx="4140200" cy="5524500"/>
          </a:xfrm>
          <a:prstGeom prst="ellipse">
            <a:avLst/>
          </a:prstGeom>
        </p:spPr>
      </p:pic>
      <p:sp>
        <p:nvSpPr>
          <p:cNvPr id="13316" name="5 Rectángulo"/>
          <p:cNvSpPr>
            <a:spLocks noChangeArrowheads="1"/>
          </p:cNvSpPr>
          <p:nvPr/>
        </p:nvSpPr>
        <p:spPr bwMode="auto">
          <a:xfrm>
            <a:off x="0" y="6172200"/>
            <a:ext cx="9144000" cy="457200"/>
          </a:xfrm>
          <a:prstGeom prst="rect">
            <a:avLst/>
          </a:prstGeom>
          <a:noFill/>
          <a:ln w="9525">
            <a:noFill/>
            <a:miter lim="800000"/>
            <a:headEnd/>
            <a:tailEnd/>
          </a:ln>
        </p:spPr>
        <p:txBody>
          <a:bodyPr>
            <a:spAutoFit/>
          </a:bodyPr>
          <a:lstStyle/>
          <a:p>
            <a:pPr algn="ctr"/>
            <a:r>
              <a:rPr lang="es-ES" sz="2400">
                <a:solidFill>
                  <a:schemeClr val="bg1"/>
                </a:solidFill>
                <a:effectLst>
                  <a:outerShdw blurRad="38100" dist="38100" dir="2700000" algn="tl">
                    <a:srgbClr val="000000"/>
                  </a:outerShdw>
                </a:effectLst>
                <a:latin typeface="Century" pitchFamily="18" charset="0"/>
              </a:rPr>
              <a:t>Carolus Clusius</a:t>
            </a:r>
          </a:p>
        </p:txBody>
      </p:sp>
      <p:pic>
        <p:nvPicPr>
          <p:cNvPr id="13317" name="Picture 4" descr="http://tikiti.com.do/tienda/images/P/Beige.png"/>
          <p:cNvPicPr>
            <a:picLocks noChangeAspect="1" noChangeArrowheads="1"/>
          </p:cNvPicPr>
          <p:nvPr/>
        </p:nvPicPr>
        <p:blipFill>
          <a:blip r:embed="rId3"/>
          <a:srcRect/>
          <a:stretch>
            <a:fillRect/>
          </a:stretch>
        </p:blipFill>
        <p:spPr bwMode="auto">
          <a:xfrm>
            <a:off x="0" y="2209800"/>
            <a:ext cx="2895600" cy="2895600"/>
          </a:xfrm>
          <a:prstGeom prst="rect">
            <a:avLst/>
          </a:prstGeom>
          <a:noFill/>
          <a:ln w="9525">
            <a:noFill/>
            <a:miter lim="800000"/>
            <a:headEnd/>
            <a:tailEnd/>
          </a:ln>
        </p:spPr>
      </p:pic>
      <p:pic>
        <p:nvPicPr>
          <p:cNvPr id="13318" name="Picture 4" descr="http://tikiti.com.do/tienda/images/P/Beige.png"/>
          <p:cNvPicPr>
            <a:picLocks noChangeAspect="1" noChangeArrowheads="1"/>
          </p:cNvPicPr>
          <p:nvPr/>
        </p:nvPicPr>
        <p:blipFill>
          <a:blip r:embed="rId4"/>
          <a:srcRect/>
          <a:stretch>
            <a:fillRect/>
          </a:stretch>
        </p:blipFill>
        <p:spPr bwMode="auto">
          <a:xfrm>
            <a:off x="6248400" y="2209800"/>
            <a:ext cx="2895600" cy="28956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1030"/>
          <p:cNvSpPr txBox="1">
            <a:spLocks noChangeArrowheads="1"/>
          </p:cNvSpPr>
          <p:nvPr/>
        </p:nvSpPr>
        <p:spPr bwMode="auto">
          <a:xfrm>
            <a:off x="2051050" y="6308725"/>
            <a:ext cx="7092950" cy="366713"/>
          </a:xfrm>
          <a:prstGeom prst="rect">
            <a:avLst/>
          </a:prstGeom>
          <a:noFill/>
          <a:ln w="9525">
            <a:noFill/>
            <a:miter lim="800000"/>
            <a:headEnd/>
            <a:tailEnd/>
          </a:ln>
        </p:spPr>
        <p:txBody>
          <a:bodyPr>
            <a:spAutoFit/>
          </a:bodyPr>
          <a:lstStyle/>
          <a:p>
            <a:pPr>
              <a:spcBef>
                <a:spcPct val="50000"/>
              </a:spcBef>
            </a:pPr>
            <a:endParaRPr lang="en-US"/>
          </a:p>
        </p:txBody>
      </p:sp>
      <p:sp>
        <p:nvSpPr>
          <p:cNvPr id="14339" name="14 Rectángulo"/>
          <p:cNvSpPr>
            <a:spLocks noChangeArrowheads="1"/>
          </p:cNvSpPr>
          <p:nvPr/>
        </p:nvSpPr>
        <p:spPr bwMode="auto">
          <a:xfrm>
            <a:off x="304800" y="2971800"/>
            <a:ext cx="8534400" cy="3503613"/>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Esta flor creó rápidamente un gran interés entre las clases sociales pudientes, que eran al fin y al cabo los que visitaban el jardín,            y Carolus cultivó de manera privada, variedades exóticas que florecían con facilidad en el arenoso terreno holandés ganado al mar. </a:t>
            </a:r>
          </a:p>
        </p:txBody>
      </p:sp>
      <p:pic>
        <p:nvPicPr>
          <p:cNvPr id="36890" name="Picture 26" descr="http://us.cdn3.123rf.com/168nwm/invisiblev/invisiblev0803/invisiblev080300006/2966593-paarse-tulp-met-water-druppels.jpg"/>
          <p:cNvPicPr>
            <a:picLocks noChangeAspect="1" noChangeArrowheads="1"/>
          </p:cNvPicPr>
          <p:nvPr/>
        </p:nvPicPr>
        <p:blipFill>
          <a:blip r:embed="rId2" cstate="print"/>
          <a:srcRect/>
          <a:stretch>
            <a:fillRect/>
          </a:stretch>
        </p:blipFill>
        <p:spPr bwMode="auto">
          <a:xfrm>
            <a:off x="2517775" y="612775"/>
            <a:ext cx="3429000" cy="2286000"/>
          </a:xfrm>
          <a:prstGeom prst="rect">
            <a:avLst/>
          </a:prstGeom>
          <a:noFill/>
          <a:effectLst>
            <a:softEdge rad="635000"/>
          </a:effectLst>
        </p:spPr>
      </p:pic>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1030"/>
          <p:cNvSpPr txBox="1">
            <a:spLocks noChangeArrowheads="1"/>
          </p:cNvSpPr>
          <p:nvPr/>
        </p:nvSpPr>
        <p:spPr bwMode="auto">
          <a:xfrm>
            <a:off x="2051050" y="6308725"/>
            <a:ext cx="7092950" cy="366713"/>
          </a:xfrm>
          <a:prstGeom prst="rect">
            <a:avLst/>
          </a:prstGeom>
          <a:noFill/>
          <a:ln w="9525">
            <a:noFill/>
            <a:miter lim="800000"/>
            <a:headEnd/>
            <a:tailEnd/>
          </a:ln>
        </p:spPr>
        <p:txBody>
          <a:bodyPr>
            <a:spAutoFit/>
          </a:bodyPr>
          <a:lstStyle/>
          <a:p>
            <a:pPr>
              <a:spcBef>
                <a:spcPct val="50000"/>
              </a:spcBef>
            </a:pPr>
            <a:endParaRPr lang="en-US"/>
          </a:p>
        </p:txBody>
      </p:sp>
      <p:sp>
        <p:nvSpPr>
          <p:cNvPr id="15363" name="11 Rectángulo"/>
          <p:cNvSpPr>
            <a:spLocks noChangeArrowheads="1"/>
          </p:cNvSpPr>
          <p:nvPr/>
        </p:nvSpPr>
        <p:spPr bwMode="auto">
          <a:xfrm>
            <a:off x="685800" y="4876800"/>
            <a:ext cx="7924800" cy="1554163"/>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Pero robaron su jardín llevándose               varios bulbos y poco a poco el tulipán               se esparció por todo el territorio.</a:t>
            </a:r>
          </a:p>
        </p:txBody>
      </p:sp>
      <p:pic>
        <p:nvPicPr>
          <p:cNvPr id="15364" name="Picture 13" descr="http://desmond.imageshack.us/Himg530/scaled.php?server=530&amp;filename=clipimage001sk5.gif&amp;res=landing"/>
          <p:cNvPicPr>
            <a:picLocks noChangeAspect="1" noChangeArrowheads="1"/>
          </p:cNvPicPr>
          <p:nvPr/>
        </p:nvPicPr>
        <p:blipFill>
          <a:blip r:embed="rId2"/>
          <a:srcRect/>
          <a:stretch>
            <a:fillRect/>
          </a:stretch>
        </p:blipFill>
        <p:spPr bwMode="auto">
          <a:xfrm>
            <a:off x="3352800" y="838200"/>
            <a:ext cx="5068888" cy="3657600"/>
          </a:xfrm>
          <a:prstGeom prst="rect">
            <a:avLst/>
          </a:prstGeom>
          <a:noFill/>
          <a:ln w="9525">
            <a:noFill/>
            <a:miter lim="800000"/>
            <a:headEnd/>
            <a:tailEnd/>
          </a:ln>
        </p:spPr>
      </p:pic>
      <p:sp>
        <p:nvSpPr>
          <p:cNvPr id="6" name="5 Rectángulo"/>
          <p:cNvSpPr/>
          <p:nvPr/>
        </p:nvSpPr>
        <p:spPr bwMode="auto">
          <a:xfrm>
            <a:off x="4800600" y="1371600"/>
            <a:ext cx="3429000" cy="609600"/>
          </a:xfrm>
          <a:prstGeom prst="rect">
            <a:avLst/>
          </a:prstGeom>
          <a:solidFill>
            <a:schemeClr val="bg1"/>
          </a:solidFill>
          <a:ln w="9525" cap="flat" cmpd="sng" algn="ctr">
            <a:noFill/>
            <a:prstDash val="solid"/>
            <a:round/>
            <a:headEnd type="none" w="med" len="med"/>
            <a:tailEnd type="none" w="med" len="med"/>
          </a:ln>
          <a:effectLst>
            <a:softEdge rad="63500"/>
          </a:effectLst>
        </p:spPr>
        <p:txBody>
          <a:bodyPr/>
          <a:lstStyle/>
          <a:p>
            <a:pPr>
              <a:defRPr/>
            </a:pPr>
            <a:endParaRPr lang="es-ES" dirty="0"/>
          </a:p>
        </p:txBody>
      </p:sp>
      <p:sp>
        <p:nvSpPr>
          <p:cNvPr id="7" name="6 Rectángulo"/>
          <p:cNvSpPr/>
          <p:nvPr/>
        </p:nvSpPr>
        <p:spPr bwMode="auto">
          <a:xfrm>
            <a:off x="5334000" y="2819400"/>
            <a:ext cx="2895600" cy="609600"/>
          </a:xfrm>
          <a:prstGeom prst="rect">
            <a:avLst/>
          </a:prstGeom>
          <a:solidFill>
            <a:schemeClr val="bg1"/>
          </a:solidFill>
          <a:ln w="9525" cap="flat" cmpd="sng" algn="ctr">
            <a:noFill/>
            <a:prstDash val="solid"/>
            <a:round/>
            <a:headEnd type="none" w="med" len="med"/>
            <a:tailEnd type="none" w="med" len="med"/>
          </a:ln>
          <a:effectLst>
            <a:softEdge rad="63500"/>
          </a:effectLst>
        </p:spPr>
        <p:txBody>
          <a:bodyPr/>
          <a:lstStyle/>
          <a:p>
            <a:pPr>
              <a:defRPr/>
            </a:pPr>
            <a:endParaRPr lang="es-ES" dirty="0"/>
          </a:p>
        </p:txBody>
      </p:sp>
      <p:sp>
        <p:nvSpPr>
          <p:cNvPr id="8" name="7 Rectángulo"/>
          <p:cNvSpPr/>
          <p:nvPr/>
        </p:nvSpPr>
        <p:spPr bwMode="auto">
          <a:xfrm>
            <a:off x="5181600" y="3733800"/>
            <a:ext cx="2819400" cy="609600"/>
          </a:xfrm>
          <a:prstGeom prst="rect">
            <a:avLst/>
          </a:prstGeom>
          <a:solidFill>
            <a:schemeClr val="bg1"/>
          </a:solidFill>
          <a:ln w="9525" cap="flat" cmpd="sng" algn="ctr">
            <a:noFill/>
            <a:prstDash val="solid"/>
            <a:round/>
            <a:headEnd type="none" w="med" len="med"/>
            <a:tailEnd type="none" w="med" len="med"/>
          </a:ln>
          <a:effectLst>
            <a:softEdge rad="63500"/>
          </a:effectLst>
        </p:spPr>
        <p:txBody>
          <a:bodyPr/>
          <a:lstStyle/>
          <a:p>
            <a:pPr>
              <a:defRPr/>
            </a:pPr>
            <a:endParaRPr lang="es-ES" dirty="0"/>
          </a:p>
        </p:txBody>
      </p:sp>
      <p:sp>
        <p:nvSpPr>
          <p:cNvPr id="15374" name="8 Rectángulo"/>
          <p:cNvSpPr>
            <a:spLocks noChangeArrowheads="1"/>
          </p:cNvSpPr>
          <p:nvPr/>
        </p:nvSpPr>
        <p:spPr bwMode="auto">
          <a:xfrm>
            <a:off x="5638800" y="0"/>
            <a:ext cx="3124200" cy="4800600"/>
          </a:xfrm>
          <a:prstGeom prst="rect">
            <a:avLst/>
          </a:prstGeom>
          <a:solidFill>
            <a:srgbClr val="1F002A"/>
          </a:solidFill>
          <a:ln w="9525" algn="ctr">
            <a:noFill/>
            <a:round/>
            <a:headEnd/>
            <a:tailEnd/>
          </a:ln>
        </p:spPr>
        <p:txBody>
          <a:bodyPr/>
          <a:lstStyle/>
          <a:p>
            <a:endParaRPr lang="es-ES"/>
          </a:p>
        </p:txBody>
      </p:sp>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3 Imagen" descr="6.jpg"/>
          <p:cNvPicPr>
            <a:picLocks noChangeAspect="1"/>
          </p:cNvPicPr>
          <p:nvPr/>
        </p:nvPicPr>
        <p:blipFill>
          <a:blip r:embed="rId2"/>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ChangeArrowheads="1"/>
          </p:cNvSpPr>
          <p:nvPr/>
        </p:nvSpPr>
        <p:spPr bwMode="auto">
          <a:xfrm>
            <a:off x="1187450" y="4941888"/>
            <a:ext cx="184150" cy="396875"/>
          </a:xfrm>
          <a:prstGeom prst="rect">
            <a:avLst/>
          </a:prstGeom>
          <a:noFill/>
          <a:ln w="9525">
            <a:noFill/>
            <a:miter lim="800000"/>
            <a:headEnd/>
            <a:tailEnd/>
          </a:ln>
        </p:spPr>
        <p:txBody>
          <a:bodyPr wrap="none">
            <a:spAutoFit/>
          </a:bodyPr>
          <a:lstStyle/>
          <a:p>
            <a:pPr>
              <a:spcBef>
                <a:spcPct val="50000"/>
              </a:spcBef>
            </a:pPr>
            <a:endParaRPr lang="en-US" sz="2000">
              <a:solidFill>
                <a:schemeClr val="bg1"/>
              </a:solidFill>
              <a:ea typeface="標楷體" pitchFamily="65" charset="-120"/>
            </a:endParaRPr>
          </a:p>
        </p:txBody>
      </p:sp>
      <p:sp>
        <p:nvSpPr>
          <p:cNvPr id="17411" name="9 Rectángulo"/>
          <p:cNvSpPr>
            <a:spLocks noChangeArrowheads="1"/>
          </p:cNvSpPr>
          <p:nvPr/>
        </p:nvSpPr>
        <p:spPr bwMode="auto">
          <a:xfrm>
            <a:off x="0" y="3962400"/>
            <a:ext cx="9144000" cy="2654300"/>
          </a:xfrm>
          <a:prstGeom prst="rect">
            <a:avLst/>
          </a:prstGeom>
          <a:noFill/>
          <a:ln w="9525">
            <a:noFill/>
            <a:miter lim="800000"/>
            <a:headEnd/>
            <a:tailEnd/>
          </a:ln>
        </p:spPr>
        <p:txBody>
          <a:bodyPr>
            <a:spAutoFit/>
          </a:bodyPr>
          <a:lstStyle/>
          <a:p>
            <a:pPr algn="ctr"/>
            <a:r>
              <a:rPr lang="es-ES" sz="2800">
                <a:solidFill>
                  <a:schemeClr val="bg1"/>
                </a:solidFill>
                <a:effectLst>
                  <a:outerShdw blurRad="38100" dist="38100" dir="2700000" algn="tl">
                    <a:srgbClr val="000000"/>
                  </a:outerShdw>
                </a:effectLst>
                <a:latin typeface="Century" pitchFamily="18" charset="0"/>
              </a:rPr>
              <a:t>Mientras la mayoría de la población despreciaba la nueva planta al no ser medicinal, no tener un olor agradable y solo florecer un par de semanas al año, los jardineros de los nobles la plantaban en sus jardines por su exotismo, y los pintores comenzaron a pintarla en miles de lienzos desatando toda una moda.</a:t>
            </a:r>
          </a:p>
        </p:txBody>
      </p:sp>
      <p:pic>
        <p:nvPicPr>
          <p:cNvPr id="17412" name="12 Imagen" descr="d.png"/>
          <p:cNvPicPr>
            <a:picLocks noChangeAspect="1"/>
          </p:cNvPicPr>
          <p:nvPr/>
        </p:nvPicPr>
        <p:blipFill>
          <a:blip r:embed="rId2"/>
          <a:srcRect/>
          <a:stretch>
            <a:fillRect/>
          </a:stretch>
        </p:blipFill>
        <p:spPr bwMode="auto">
          <a:xfrm>
            <a:off x="2362200" y="304800"/>
            <a:ext cx="4430713" cy="33226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434" name="3 Rectángulo"/>
          <p:cNvSpPr>
            <a:spLocks noChangeArrowheads="1"/>
          </p:cNvSpPr>
          <p:nvPr/>
        </p:nvSpPr>
        <p:spPr bwMode="auto">
          <a:xfrm>
            <a:off x="609600" y="6019800"/>
            <a:ext cx="8001000" cy="641350"/>
          </a:xfrm>
          <a:prstGeom prst="rect">
            <a:avLst/>
          </a:prstGeom>
          <a:noFill/>
          <a:ln w="9525">
            <a:noFill/>
            <a:miter lim="800000"/>
            <a:headEnd/>
            <a:tailEnd/>
          </a:ln>
        </p:spPr>
        <p:txBody>
          <a:bodyPr>
            <a:spAutoFit/>
          </a:bodyPr>
          <a:lstStyle/>
          <a:p>
            <a:pPr algn="ctr"/>
            <a:r>
              <a:rPr lang="es-ES">
                <a:solidFill>
                  <a:schemeClr val="bg1"/>
                </a:solidFill>
                <a:effectLst>
                  <a:outerShdw blurRad="38100" dist="38100" dir="2700000" algn="tl">
                    <a:srgbClr val="808080"/>
                  </a:outerShdw>
                </a:effectLst>
                <a:latin typeface="Century" pitchFamily="18" charset="0"/>
              </a:rPr>
              <a:t>Naturaleza muerta con flores de Hans Bollongier,1639. </a:t>
            </a:r>
          </a:p>
          <a:p>
            <a:pPr algn="ctr"/>
            <a:r>
              <a:rPr lang="es-ES">
                <a:solidFill>
                  <a:schemeClr val="bg1"/>
                </a:solidFill>
                <a:effectLst>
                  <a:outerShdw blurRad="38100" dist="38100" dir="2700000" algn="tl">
                    <a:srgbClr val="808080"/>
                  </a:outerShdw>
                </a:effectLst>
                <a:latin typeface="Century" pitchFamily="18" charset="0"/>
              </a:rPr>
              <a:t> Muestra el preciado tulipán Semper Augustus</a:t>
            </a:r>
          </a:p>
        </p:txBody>
      </p:sp>
      <p:pic>
        <p:nvPicPr>
          <p:cNvPr id="18435" name="7 Imagen" descr="q.jpg"/>
          <p:cNvPicPr>
            <a:picLocks noChangeAspect="1"/>
          </p:cNvPicPr>
          <p:nvPr/>
        </p:nvPicPr>
        <p:blipFill>
          <a:blip r:embed="rId2"/>
          <a:srcRect/>
          <a:stretch>
            <a:fillRect/>
          </a:stretch>
        </p:blipFill>
        <p:spPr bwMode="auto">
          <a:xfrm>
            <a:off x="2362200" y="152400"/>
            <a:ext cx="4467225" cy="57340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9458" name="Picture 4" descr="http://www.britsattheirbest.com/ii_thornton_tulips.jpg"/>
          <p:cNvPicPr>
            <a:picLocks noChangeAspect="1" noChangeArrowheads="1"/>
          </p:cNvPicPr>
          <p:nvPr/>
        </p:nvPicPr>
        <p:blipFill>
          <a:blip r:embed="rId2"/>
          <a:srcRect/>
          <a:stretch>
            <a:fillRect/>
          </a:stretch>
        </p:blipFill>
        <p:spPr bwMode="auto">
          <a:xfrm>
            <a:off x="1752600" y="0"/>
            <a:ext cx="5562600" cy="68580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482" name="3 Imagen" descr="j.jpg"/>
          <p:cNvPicPr>
            <a:picLocks noChangeAspect="1"/>
          </p:cNvPicPr>
          <p:nvPr/>
        </p:nvPicPr>
        <p:blipFill>
          <a:blip r:embed="rId2"/>
          <a:srcRect/>
          <a:stretch>
            <a:fillRect/>
          </a:stretch>
        </p:blipFill>
        <p:spPr bwMode="auto">
          <a:xfrm>
            <a:off x="2162175" y="0"/>
            <a:ext cx="4819650" cy="6858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1506" name="8 Imagen" descr="Vincent Van Gogh - Tutt'Art@ (5).jpg"/>
          <p:cNvPicPr>
            <a:picLocks noChangeAspect="1"/>
          </p:cNvPicPr>
          <p:nvPr/>
        </p:nvPicPr>
        <p:blipFill>
          <a:blip r:embed="rId2"/>
          <a:srcRect/>
          <a:stretch>
            <a:fillRect/>
          </a:stretch>
        </p:blipFill>
        <p:spPr bwMode="auto">
          <a:xfrm>
            <a:off x="457200" y="228600"/>
            <a:ext cx="8251825" cy="6119813"/>
          </a:xfrm>
          <a:prstGeom prst="rect">
            <a:avLst/>
          </a:prstGeom>
          <a:noFill/>
          <a:ln w="9525">
            <a:noFill/>
            <a:miter lim="800000"/>
            <a:headEnd/>
            <a:tailEnd/>
          </a:ln>
        </p:spPr>
      </p:pic>
      <p:sp>
        <p:nvSpPr>
          <p:cNvPr id="21507" name="10 Rectángulo"/>
          <p:cNvSpPr>
            <a:spLocks noChangeArrowheads="1"/>
          </p:cNvSpPr>
          <p:nvPr/>
        </p:nvSpPr>
        <p:spPr bwMode="auto">
          <a:xfrm>
            <a:off x="0" y="6400800"/>
            <a:ext cx="9144000" cy="822325"/>
          </a:xfrm>
          <a:prstGeom prst="rect">
            <a:avLst/>
          </a:prstGeom>
          <a:noFill/>
          <a:ln w="9525">
            <a:noFill/>
            <a:miter lim="800000"/>
            <a:headEnd/>
            <a:tailEnd/>
          </a:ln>
        </p:spPr>
        <p:txBody>
          <a:bodyPr>
            <a:spAutoFit/>
          </a:bodyPr>
          <a:lstStyle/>
          <a:p>
            <a:pPr algn="ctr"/>
            <a:r>
              <a:rPr lang="es-ES" sz="2400">
                <a:solidFill>
                  <a:schemeClr val="bg1"/>
                </a:solidFill>
                <a:effectLst>
                  <a:outerShdw blurRad="38100" dist="38100" dir="2700000" algn="tl">
                    <a:srgbClr val="808080"/>
                  </a:outerShdw>
                </a:effectLst>
                <a:latin typeface="Century" pitchFamily="18" charset="0"/>
              </a:rPr>
              <a:t>Vincent Van Gogh, campo de tulipanes,1883</a:t>
            </a:r>
          </a:p>
          <a:p>
            <a:pPr algn="ctr"/>
            <a:endParaRPr lang="es-ES" sz="2400">
              <a:solidFill>
                <a:schemeClr val="bg1"/>
              </a:solidFill>
              <a:effectLst>
                <a:outerShdw blurRad="38100" dist="38100" dir="2700000" algn="tl">
                  <a:srgbClr val="808080"/>
                </a:outerShdw>
              </a:effectLst>
              <a:latin typeface="Century" pitchFamily="18" charset="0"/>
            </a:endParaRPr>
          </a:p>
        </p:txBody>
      </p:sp>
    </p:spTree>
  </p:cSld>
  <p:clrMapOvr>
    <a:masterClrMapping/>
  </p:clrMapOvr>
  <p:transition spd="slow">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2530" name="Picture 2" descr="http://farm5.staticflickr.com/4066/4297905342_6ed792c200_z.jpg"/>
          <p:cNvPicPr>
            <a:picLocks noChangeAspect="1" noChangeArrowheads="1"/>
          </p:cNvPicPr>
          <p:nvPr/>
        </p:nvPicPr>
        <p:blipFill>
          <a:blip r:embed="rId2"/>
          <a:srcRect/>
          <a:stretch>
            <a:fillRect/>
          </a:stretch>
        </p:blipFill>
        <p:spPr bwMode="auto">
          <a:xfrm>
            <a:off x="609600" y="228600"/>
            <a:ext cx="7829550" cy="6096000"/>
          </a:xfrm>
          <a:prstGeom prst="rect">
            <a:avLst/>
          </a:prstGeom>
          <a:noFill/>
          <a:ln w="9525">
            <a:noFill/>
            <a:miter lim="800000"/>
            <a:headEnd/>
            <a:tailEnd/>
          </a:ln>
        </p:spPr>
      </p:pic>
      <p:sp>
        <p:nvSpPr>
          <p:cNvPr id="22531" name="4 Rectángulo"/>
          <p:cNvSpPr>
            <a:spLocks noChangeArrowheads="1"/>
          </p:cNvSpPr>
          <p:nvPr/>
        </p:nvSpPr>
        <p:spPr bwMode="auto">
          <a:xfrm>
            <a:off x="0" y="6324600"/>
            <a:ext cx="9144000" cy="457200"/>
          </a:xfrm>
          <a:prstGeom prst="rect">
            <a:avLst/>
          </a:prstGeom>
          <a:noFill/>
          <a:ln w="9525">
            <a:noFill/>
            <a:miter lim="800000"/>
            <a:headEnd/>
            <a:tailEnd/>
          </a:ln>
        </p:spPr>
        <p:txBody>
          <a:bodyPr>
            <a:spAutoFit/>
          </a:bodyPr>
          <a:lstStyle/>
          <a:p>
            <a:pPr algn="ctr"/>
            <a:r>
              <a:rPr lang="es-ES" sz="2400">
                <a:solidFill>
                  <a:schemeClr val="bg1"/>
                </a:solidFill>
                <a:effectLst>
                  <a:outerShdw blurRad="38100" dist="38100" dir="2700000" algn="tl">
                    <a:srgbClr val="808080"/>
                  </a:outerShdw>
                </a:effectLst>
                <a:latin typeface="Century" pitchFamily="18" charset="0"/>
              </a:rPr>
              <a:t>Claude Monet, campo de tulipanes en Holanda 1886</a:t>
            </a:r>
          </a:p>
        </p:txBody>
      </p:sp>
    </p:spTree>
  </p:cSld>
  <p:clrMapOvr>
    <a:masterClrMapping/>
  </p:clrMapOvr>
  <p:transition spd="slow">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5"/>
          <p:cNvSpPr txBox="1">
            <a:spLocks noChangeArrowheads="1"/>
          </p:cNvSpPr>
          <p:nvPr/>
        </p:nvSpPr>
        <p:spPr bwMode="auto">
          <a:xfrm>
            <a:off x="1116013" y="5734050"/>
            <a:ext cx="6227762" cy="366713"/>
          </a:xfrm>
          <a:prstGeom prst="rect">
            <a:avLst/>
          </a:prstGeom>
          <a:noFill/>
          <a:ln w="9525">
            <a:noFill/>
            <a:miter lim="800000"/>
            <a:headEnd/>
            <a:tailEnd/>
          </a:ln>
        </p:spPr>
        <p:txBody>
          <a:bodyPr>
            <a:spAutoFit/>
          </a:bodyPr>
          <a:lstStyle/>
          <a:p>
            <a:pPr>
              <a:spcBef>
                <a:spcPct val="50000"/>
              </a:spcBef>
            </a:pPr>
            <a:r>
              <a:rPr lang="en-US" altLang="zh-TW">
                <a:solidFill>
                  <a:schemeClr val="bg1"/>
                </a:solidFill>
                <a:latin typeface="標楷體" pitchFamily="65" charset="-120"/>
                <a:ea typeface="標楷體" pitchFamily="65" charset="-120"/>
              </a:rPr>
              <a:t>  </a:t>
            </a:r>
          </a:p>
        </p:txBody>
      </p:sp>
      <p:sp>
        <p:nvSpPr>
          <p:cNvPr id="23555" name="4 Rectángulo"/>
          <p:cNvSpPr>
            <a:spLocks noChangeArrowheads="1"/>
          </p:cNvSpPr>
          <p:nvPr/>
        </p:nvSpPr>
        <p:spPr bwMode="auto">
          <a:xfrm>
            <a:off x="304800" y="1219200"/>
            <a:ext cx="8610600" cy="4965700"/>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Una moda que en solo unos pocos años </a:t>
            </a:r>
          </a:p>
          <a:p>
            <a:pPr algn="ctr"/>
            <a:r>
              <a:rPr lang="es-ES" sz="3200">
                <a:solidFill>
                  <a:schemeClr val="bg1"/>
                </a:solidFill>
                <a:effectLst>
                  <a:outerShdw blurRad="38100" dist="38100" dir="2700000" algn="tl">
                    <a:srgbClr val="000000"/>
                  </a:outerShdw>
                </a:effectLst>
                <a:latin typeface="Century" pitchFamily="18" charset="0"/>
              </a:rPr>
              <a:t>se convirtió en fiebre y en la famosa </a:t>
            </a:r>
            <a:r>
              <a:rPr lang="es-ES" sz="3200" b="1">
                <a:solidFill>
                  <a:schemeClr val="bg1"/>
                </a:solidFill>
                <a:effectLst>
                  <a:outerShdw blurRad="38100" dist="38100" dir="2700000" algn="tl">
                    <a:srgbClr val="000000"/>
                  </a:outerShdw>
                </a:effectLst>
                <a:latin typeface="Century" pitchFamily="18" charset="0"/>
              </a:rPr>
              <a:t>"Tulipomanía"</a:t>
            </a:r>
            <a:r>
              <a:rPr lang="es-ES" sz="3200">
                <a:solidFill>
                  <a:schemeClr val="bg1"/>
                </a:solidFill>
                <a:effectLst>
                  <a:outerShdw blurRad="38100" dist="38100" dir="2700000" algn="tl">
                    <a:srgbClr val="000000"/>
                  </a:outerShdw>
                </a:effectLst>
                <a:latin typeface="Century" pitchFamily="18" charset="0"/>
              </a:rPr>
              <a:t>, un período de euforia especulativa de masas, tal vez el primero de la historia, en la que el precio del tulipán alcanzó niveles descomunales, lo que provocó una espectacular burbuja económica y finalmente una igualmente espectacular crisis financiera que dejó a Holanda al borde de la quiebra.</a:t>
            </a:r>
          </a:p>
        </p:txBody>
      </p:sp>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5"/>
          <p:cNvSpPr txBox="1">
            <a:spLocks noChangeArrowheads="1"/>
          </p:cNvSpPr>
          <p:nvPr/>
        </p:nvSpPr>
        <p:spPr bwMode="auto">
          <a:xfrm>
            <a:off x="1116013" y="5734050"/>
            <a:ext cx="6227762" cy="366713"/>
          </a:xfrm>
          <a:prstGeom prst="rect">
            <a:avLst/>
          </a:prstGeom>
          <a:noFill/>
          <a:ln w="9525">
            <a:noFill/>
            <a:miter lim="800000"/>
            <a:headEnd/>
            <a:tailEnd/>
          </a:ln>
        </p:spPr>
        <p:txBody>
          <a:bodyPr>
            <a:spAutoFit/>
          </a:bodyPr>
          <a:lstStyle/>
          <a:p>
            <a:pPr>
              <a:spcBef>
                <a:spcPct val="50000"/>
              </a:spcBef>
            </a:pPr>
            <a:r>
              <a:rPr lang="en-US" altLang="zh-TW">
                <a:solidFill>
                  <a:schemeClr val="bg1"/>
                </a:solidFill>
                <a:latin typeface="標楷體" pitchFamily="65" charset="-120"/>
                <a:ea typeface="標楷體" pitchFamily="65" charset="-120"/>
              </a:rPr>
              <a:t>  </a:t>
            </a:r>
          </a:p>
        </p:txBody>
      </p:sp>
      <p:sp>
        <p:nvSpPr>
          <p:cNvPr id="24579" name="2 Rectángulo"/>
          <p:cNvSpPr>
            <a:spLocks noChangeArrowheads="1"/>
          </p:cNvSpPr>
          <p:nvPr/>
        </p:nvSpPr>
        <p:spPr bwMode="auto">
          <a:xfrm>
            <a:off x="228600" y="4876800"/>
            <a:ext cx="8610600" cy="1066800"/>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¿Pero como es posible que unos tulipanes produjeran esta locura colectiva?.</a:t>
            </a:r>
          </a:p>
        </p:txBody>
      </p:sp>
      <p:pic>
        <p:nvPicPr>
          <p:cNvPr id="24580" name="3 Imagen" descr="blogtulip2.jpg"/>
          <p:cNvPicPr>
            <a:picLocks noChangeAspect="1"/>
          </p:cNvPicPr>
          <p:nvPr/>
        </p:nvPicPr>
        <p:blipFill>
          <a:blip r:embed="rId2"/>
          <a:srcRect/>
          <a:stretch>
            <a:fillRect/>
          </a:stretch>
        </p:blipFill>
        <p:spPr bwMode="auto">
          <a:xfrm>
            <a:off x="457200" y="1630363"/>
            <a:ext cx="8229600" cy="2687637"/>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4 Imagen" descr="Imagen1.jpg"/>
          <p:cNvPicPr>
            <a:picLocks noChangeAspect="1"/>
          </p:cNvPicPr>
          <p:nvPr/>
        </p:nvPicPr>
        <p:blipFill>
          <a:blip r:embed="rId2"/>
          <a:srcRect/>
          <a:stretch>
            <a:fillRect/>
          </a:stretch>
        </p:blipFill>
        <p:spPr bwMode="auto">
          <a:xfrm>
            <a:off x="2281238" y="0"/>
            <a:ext cx="4581525" cy="68580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5"/>
          <p:cNvSpPr txBox="1">
            <a:spLocks noChangeArrowheads="1"/>
          </p:cNvSpPr>
          <p:nvPr/>
        </p:nvSpPr>
        <p:spPr bwMode="auto">
          <a:xfrm>
            <a:off x="1116013" y="5734050"/>
            <a:ext cx="6227762" cy="366713"/>
          </a:xfrm>
          <a:prstGeom prst="rect">
            <a:avLst/>
          </a:prstGeom>
          <a:noFill/>
          <a:ln w="9525">
            <a:noFill/>
            <a:miter lim="800000"/>
            <a:headEnd/>
            <a:tailEnd/>
          </a:ln>
        </p:spPr>
        <p:txBody>
          <a:bodyPr>
            <a:spAutoFit/>
          </a:bodyPr>
          <a:lstStyle/>
          <a:p>
            <a:pPr>
              <a:spcBef>
                <a:spcPct val="50000"/>
              </a:spcBef>
            </a:pPr>
            <a:r>
              <a:rPr lang="en-US" altLang="zh-TW">
                <a:solidFill>
                  <a:schemeClr val="bg1"/>
                </a:solidFill>
                <a:latin typeface="標楷體" pitchFamily="65" charset="-120"/>
                <a:ea typeface="標楷體" pitchFamily="65" charset="-120"/>
              </a:rPr>
              <a:t>  </a:t>
            </a:r>
          </a:p>
        </p:txBody>
      </p:sp>
      <p:sp>
        <p:nvSpPr>
          <p:cNvPr id="26627" name="2 Rectángulo"/>
          <p:cNvSpPr>
            <a:spLocks noChangeArrowheads="1"/>
          </p:cNvSpPr>
          <p:nvPr/>
        </p:nvSpPr>
        <p:spPr bwMode="auto">
          <a:xfrm>
            <a:off x="228600" y="4191000"/>
            <a:ext cx="8686800" cy="2528888"/>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El tulipán comenzó a convertirse en un símbolo de status social, y las habituales flores de un solo color dieron paso a otros           de varios colores que aumentaban su rareza y por consiguiente su precio. </a:t>
            </a:r>
          </a:p>
        </p:txBody>
      </p:sp>
      <p:pic>
        <p:nvPicPr>
          <p:cNvPr id="26628" name="Picture 4" descr="http://tikiti.com.do/tienda/images/P/Beige.png"/>
          <p:cNvPicPr>
            <a:picLocks noChangeAspect="1" noChangeArrowheads="1"/>
          </p:cNvPicPr>
          <p:nvPr/>
        </p:nvPicPr>
        <p:blipFill>
          <a:blip r:embed="rId2"/>
          <a:srcRect/>
          <a:stretch>
            <a:fillRect/>
          </a:stretch>
        </p:blipFill>
        <p:spPr bwMode="auto">
          <a:xfrm>
            <a:off x="3124200" y="1066800"/>
            <a:ext cx="2895600" cy="28956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5"/>
          <p:cNvSpPr txBox="1">
            <a:spLocks noChangeArrowheads="1"/>
          </p:cNvSpPr>
          <p:nvPr/>
        </p:nvSpPr>
        <p:spPr bwMode="auto">
          <a:xfrm>
            <a:off x="1116013" y="5734050"/>
            <a:ext cx="6227762" cy="366713"/>
          </a:xfrm>
          <a:prstGeom prst="rect">
            <a:avLst/>
          </a:prstGeom>
          <a:noFill/>
          <a:ln w="9525">
            <a:noFill/>
            <a:miter lim="800000"/>
            <a:headEnd/>
            <a:tailEnd/>
          </a:ln>
        </p:spPr>
        <p:txBody>
          <a:bodyPr>
            <a:spAutoFit/>
          </a:bodyPr>
          <a:lstStyle/>
          <a:p>
            <a:pPr>
              <a:spcBef>
                <a:spcPct val="50000"/>
              </a:spcBef>
            </a:pPr>
            <a:r>
              <a:rPr lang="en-US" altLang="zh-TW">
                <a:solidFill>
                  <a:schemeClr val="bg1"/>
                </a:solidFill>
                <a:latin typeface="標楷體" pitchFamily="65" charset="-120"/>
                <a:ea typeface="標楷體" pitchFamily="65" charset="-120"/>
              </a:rPr>
              <a:t>  </a:t>
            </a:r>
          </a:p>
        </p:txBody>
      </p:sp>
      <p:pic>
        <p:nvPicPr>
          <p:cNvPr id="27651" name="6 Imagen" descr="ccc.jpg"/>
          <p:cNvPicPr>
            <a:picLocks noChangeAspect="1"/>
          </p:cNvPicPr>
          <p:nvPr/>
        </p:nvPicPr>
        <p:blipFill>
          <a:blip r:embed="rId2"/>
          <a:srcRect/>
          <a:stretch>
            <a:fillRect/>
          </a:stretch>
        </p:blipFill>
        <p:spPr bwMode="auto">
          <a:xfrm>
            <a:off x="6350" y="0"/>
            <a:ext cx="91313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5 Imagen" descr="3t.jpg"/>
          <p:cNvPicPr>
            <a:picLocks noChangeAspect="1"/>
          </p:cNvPicPr>
          <p:nvPr/>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3 Rectángulo"/>
          <p:cNvSpPr>
            <a:spLocks noChangeArrowheads="1"/>
          </p:cNvSpPr>
          <p:nvPr/>
        </p:nvSpPr>
        <p:spPr bwMode="auto">
          <a:xfrm>
            <a:off x="228600" y="3505200"/>
            <a:ext cx="8763000" cy="3081338"/>
          </a:xfrm>
          <a:prstGeom prst="rect">
            <a:avLst/>
          </a:prstGeom>
          <a:noFill/>
          <a:ln w="9525">
            <a:noFill/>
            <a:miter lim="800000"/>
            <a:headEnd/>
            <a:tailEnd/>
          </a:ln>
        </p:spPr>
        <p:txBody>
          <a:bodyPr>
            <a:spAutoFit/>
          </a:bodyPr>
          <a:lstStyle/>
          <a:p>
            <a:pPr algn="ctr"/>
            <a:r>
              <a:rPr lang="es-ES" sz="2800">
                <a:solidFill>
                  <a:schemeClr val="bg1"/>
                </a:solidFill>
                <a:effectLst>
                  <a:outerShdw blurRad="38100" dist="38100" dir="2700000" algn="tl">
                    <a:srgbClr val="000000"/>
                  </a:outerShdw>
                </a:effectLst>
                <a:latin typeface="Century" pitchFamily="18" charset="0"/>
              </a:rPr>
              <a:t>Los horticultores se desvivían por conseguir                  las tonalidades de colores más extraños sin éxito                     ( hasta hace poco no se ha sabido que el responsable de esa tonalidad es un simple pulgón ), así que            esos bulbos de varias tonalidades comenzaron a alcanzar precios desorbitados, e incluso llevar nombres de personajes ilustres.</a:t>
            </a:r>
          </a:p>
        </p:txBody>
      </p:sp>
      <p:pic>
        <p:nvPicPr>
          <p:cNvPr id="29699" name="Picture 2" descr="http://blogs.lyceecfadumene.fr/tulipomania/files/2012/02/t-rembrandt2.jpg"/>
          <p:cNvPicPr>
            <a:picLocks noChangeAspect="1" noChangeArrowheads="1"/>
          </p:cNvPicPr>
          <p:nvPr/>
        </p:nvPicPr>
        <p:blipFill>
          <a:blip r:embed="rId2"/>
          <a:srcRect/>
          <a:stretch>
            <a:fillRect/>
          </a:stretch>
        </p:blipFill>
        <p:spPr bwMode="auto">
          <a:xfrm>
            <a:off x="2667000" y="609600"/>
            <a:ext cx="3810000" cy="26416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22" name="1 Imagen" descr="5886924215_0e75757aa8_z.jpg"/>
          <p:cNvPicPr>
            <a:picLocks noChangeAspect="1"/>
          </p:cNvPicPr>
          <p:nvPr/>
        </p:nvPicPr>
        <p:blipFill>
          <a:blip r:embed="rId2"/>
          <a:srcRect/>
          <a:stretch>
            <a:fillRect/>
          </a:stretch>
        </p:blipFill>
        <p:spPr bwMode="auto">
          <a:xfrm>
            <a:off x="0" y="381000"/>
            <a:ext cx="9144000" cy="6072188"/>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1746" name="2 Imagen" descr="Imagen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0" y="1219200"/>
            <a:ext cx="9144000" cy="4478338"/>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En 1620 comienzan las primeras transacciones comerciales desorbitadas de bulbos. Algunos ricos cambian sus mansiones, caballos o grandes posesiones por un solo bulbo.                    Para hacernos una idea de esta locura,                      en   1623 el precio de una variedad original estaba sobre los 1.000 florines holandeses,                   el sueldo de 15 años de un artesano, que                   solía ganar 150 florines al año.</a:t>
            </a:r>
          </a:p>
        </p:txBody>
      </p:sp>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a.jpg"/>
          <p:cNvPicPr>
            <a:picLocks noChangeAspect="1"/>
          </p:cNvPicPr>
          <p:nvPr/>
        </p:nvPicPr>
        <p:blipFill>
          <a:blip r:embed="rId2"/>
          <a:srcRect/>
          <a:stretch>
            <a:fillRect/>
          </a:stretch>
        </p:blipFill>
        <p:spPr bwMode="auto">
          <a:xfrm>
            <a:off x="228600" y="304800"/>
            <a:ext cx="4200525" cy="6300788"/>
          </a:xfrm>
          <a:prstGeom prst="rect">
            <a:avLst/>
          </a:prstGeom>
          <a:noFill/>
          <a:ln w="9525">
            <a:noFill/>
            <a:miter lim="800000"/>
            <a:headEnd/>
            <a:tailEnd/>
          </a:ln>
        </p:spPr>
      </p:pic>
      <p:pic>
        <p:nvPicPr>
          <p:cNvPr id="6" name="5 Imagen" descr="b.jpg"/>
          <p:cNvPicPr>
            <a:picLocks noChangeAspect="1"/>
          </p:cNvPicPr>
          <p:nvPr/>
        </p:nvPicPr>
        <p:blipFill>
          <a:blip r:embed="rId3"/>
          <a:srcRect/>
          <a:stretch>
            <a:fillRect/>
          </a:stretch>
        </p:blipFill>
        <p:spPr bwMode="auto">
          <a:xfrm>
            <a:off x="4648200" y="304800"/>
            <a:ext cx="4213225" cy="6300788"/>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strVal val="#ppt_w*0.7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animEffect transition="in" filter="fad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jpg"/>
          <p:cNvPicPr>
            <a:picLocks noChangeAspect="1"/>
          </p:cNvPicPr>
          <p:nvPr/>
        </p:nvPicPr>
        <p:blipFill>
          <a:blip r:embed="rId2"/>
          <a:srcRect/>
          <a:stretch>
            <a:fillRect/>
          </a:stretch>
        </p:blipFill>
        <p:spPr bwMode="auto">
          <a:xfrm>
            <a:off x="228600" y="228600"/>
            <a:ext cx="4203700" cy="6300788"/>
          </a:xfrm>
          <a:prstGeom prst="rect">
            <a:avLst/>
          </a:prstGeom>
          <a:noFill/>
          <a:ln w="9525">
            <a:noFill/>
            <a:miter lim="800000"/>
            <a:headEnd/>
            <a:tailEnd/>
          </a:ln>
        </p:spPr>
      </p:pic>
      <p:pic>
        <p:nvPicPr>
          <p:cNvPr id="7" name="6 Imagen" descr="d.jpg"/>
          <p:cNvPicPr>
            <a:picLocks noChangeAspect="1"/>
          </p:cNvPicPr>
          <p:nvPr/>
        </p:nvPicPr>
        <p:blipFill>
          <a:blip r:embed="rId3"/>
          <a:srcRect/>
          <a:stretch>
            <a:fillRect/>
          </a:stretch>
        </p:blipFill>
        <p:spPr bwMode="auto">
          <a:xfrm>
            <a:off x="4648200" y="228600"/>
            <a:ext cx="4191000" cy="6300788"/>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0.70"/>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2 Rectángulo"/>
          <p:cNvSpPr>
            <a:spLocks noChangeArrowheads="1"/>
          </p:cNvSpPr>
          <p:nvPr/>
        </p:nvSpPr>
        <p:spPr bwMode="auto">
          <a:xfrm>
            <a:off x="1219200" y="4419600"/>
            <a:ext cx="6781800" cy="2041525"/>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En 1635 hay datos que registran  la venta de 40 bulbos por 100.000 florines, ( un cerdo costaba 40 y una tonelada de mantequilla 100 ) </a:t>
            </a:r>
          </a:p>
        </p:txBody>
      </p:sp>
      <p:pic>
        <p:nvPicPr>
          <p:cNvPr id="35843" name="Picture 6" descr="http://www.mijardin.es/pub/imagenes/imagenes_Flores-184-4_ba556c37.gif"/>
          <p:cNvPicPr>
            <a:picLocks noChangeAspect="1" noChangeArrowheads="1"/>
          </p:cNvPicPr>
          <p:nvPr/>
        </p:nvPicPr>
        <p:blipFill>
          <a:blip r:embed="rId2"/>
          <a:srcRect/>
          <a:stretch>
            <a:fillRect/>
          </a:stretch>
        </p:blipFill>
        <p:spPr bwMode="auto">
          <a:xfrm>
            <a:off x="1828800" y="1284288"/>
            <a:ext cx="5410200" cy="307816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Rectángulo"/>
          <p:cNvSpPr>
            <a:spLocks noChangeArrowheads="1"/>
          </p:cNvSpPr>
          <p:nvPr/>
        </p:nvSpPr>
        <p:spPr bwMode="auto">
          <a:xfrm>
            <a:off x="228600" y="3733800"/>
            <a:ext cx="8686800" cy="3016250"/>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Esta fiebre por el tulipán se extendió a todas clases sociales, ya que muchas familias invirtieron todo cuanto tenían en el negocio, vendiendo incluso sus propias casas para comprar bulbos con los que supuestamente ganar dinero. </a:t>
            </a:r>
          </a:p>
        </p:txBody>
      </p:sp>
      <p:pic>
        <p:nvPicPr>
          <p:cNvPr id="4" name="3 Imagen" descr="gg.jpg"/>
          <p:cNvPicPr>
            <a:picLocks noChangeAspect="1"/>
          </p:cNvPicPr>
          <p:nvPr/>
        </p:nvPicPr>
        <p:blipFill>
          <a:blip r:embed="rId2" cstate="print"/>
          <a:stretch>
            <a:fillRect/>
          </a:stretch>
        </p:blipFill>
        <p:spPr>
          <a:xfrm>
            <a:off x="2520950" y="387350"/>
            <a:ext cx="3694421" cy="3356891"/>
          </a:xfrm>
          <a:prstGeom prst="rect">
            <a:avLst/>
          </a:prstGeom>
          <a:effectLst>
            <a:softEdge rad="317500"/>
          </a:effectLst>
        </p:spPr>
      </p:pic>
    </p:spTree>
  </p:cSld>
  <p:clrMapOvr>
    <a:masterClrMapping/>
  </p:clrMapOvr>
  <p:transition spd="slow">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6 Imagen" descr="Imagen3asw.jpg"/>
          <p:cNvPicPr>
            <a:picLocks noChangeAspect="1"/>
          </p:cNvPicPr>
          <p:nvPr/>
        </p:nvPicPr>
        <p:blipFill>
          <a:blip r:embed="rId2"/>
          <a:srcRect/>
          <a:stretch>
            <a:fillRect/>
          </a:stretch>
        </p:blipFill>
        <p:spPr bwMode="auto">
          <a:xfrm>
            <a:off x="4763" y="0"/>
            <a:ext cx="9134475" cy="6858000"/>
          </a:xfrm>
          <a:prstGeom prst="rect">
            <a:avLst/>
          </a:prstGeom>
          <a:noFill/>
          <a:ln w="9525">
            <a:noFill/>
            <a:miter lim="800000"/>
            <a:headEnd/>
            <a:tailEnd/>
          </a:ln>
        </p:spPr>
      </p:pic>
    </p:spTree>
  </p:cSld>
  <p:clrMapOvr>
    <a:masterClrMapping/>
  </p:clrMapOvr>
  <p:transition spd="slow">
    <p:wheel spokes="8"/>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Rectángulo"/>
          <p:cNvSpPr>
            <a:spLocks noChangeArrowheads="1"/>
          </p:cNvSpPr>
          <p:nvPr/>
        </p:nvSpPr>
        <p:spPr bwMode="auto">
          <a:xfrm>
            <a:off x="0" y="838200"/>
            <a:ext cx="9144000" cy="5453063"/>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Bulbos que muchas veces ni siquiera pasaban por sus manos, y que al final el comprador y              el vendedor no veían físicamente, ya que por              la rapidez con la que las flores cambiaban de manos, la venta se realizaba sobre un papel              o nota de crédito, a veces sobre bulbos que                 no había sido recolectados, y variando el                 precio entre el vendedor y el comprador final mas de un 500%, este tipo de venta era conocida como "venta al aire", y realizada               sobre todo en tabernas.</a:t>
            </a:r>
          </a:p>
        </p:txBody>
      </p:sp>
    </p:spTree>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Rectángulo"/>
          <p:cNvSpPr>
            <a:spLocks noChangeArrowheads="1"/>
          </p:cNvSpPr>
          <p:nvPr/>
        </p:nvSpPr>
        <p:spPr bwMode="auto">
          <a:xfrm>
            <a:off x="228600" y="4876800"/>
            <a:ext cx="8763000" cy="1800225"/>
          </a:xfrm>
          <a:prstGeom prst="rect">
            <a:avLst/>
          </a:prstGeom>
          <a:noFill/>
          <a:ln w="9525">
            <a:noFill/>
            <a:miter lim="800000"/>
            <a:headEnd/>
            <a:tailEnd/>
          </a:ln>
        </p:spPr>
        <p:txBody>
          <a:bodyPr>
            <a:spAutoFit/>
          </a:bodyPr>
          <a:lstStyle/>
          <a:p>
            <a:pPr algn="ctr"/>
            <a:r>
              <a:rPr lang="es-ES" sz="2800">
                <a:solidFill>
                  <a:schemeClr val="bg1"/>
                </a:solidFill>
                <a:effectLst>
                  <a:outerShdw blurRad="38100" dist="38100" dir="2700000" algn="tl">
                    <a:srgbClr val="000000"/>
                  </a:outerShdw>
                </a:effectLst>
                <a:latin typeface="Century" pitchFamily="18" charset="0"/>
              </a:rPr>
              <a:t>Otras veces, las flores simplemente no existían,             ya que el catálogo sobre el que compraban eran dibujos de acuarelas con flores que muchas veces            el artista había inventado para hacer el dibujo.</a:t>
            </a:r>
          </a:p>
        </p:txBody>
      </p:sp>
      <p:pic>
        <p:nvPicPr>
          <p:cNvPr id="39939" name="2 Imagen" descr="168916_1845428093831_1184491823_32274691_4977920_n.jpg"/>
          <p:cNvPicPr>
            <a:picLocks noChangeAspect="1"/>
          </p:cNvPicPr>
          <p:nvPr/>
        </p:nvPicPr>
        <p:blipFill>
          <a:blip r:embed="rId2"/>
          <a:srcRect/>
          <a:stretch>
            <a:fillRect/>
          </a:stretch>
        </p:blipFill>
        <p:spPr bwMode="auto">
          <a:xfrm>
            <a:off x="2895600" y="228600"/>
            <a:ext cx="3276600" cy="4551363"/>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aaaaaaaaaa.jpg"/>
          <p:cNvPicPr>
            <a:picLocks noChangeAspect="1"/>
          </p:cNvPicPr>
          <p:nvPr/>
        </p:nvPicPr>
        <p:blipFill>
          <a:blip r:embed="rId2"/>
          <a:srcRect/>
          <a:stretch>
            <a:fillRect/>
          </a:stretch>
        </p:blipFill>
        <p:spPr bwMode="auto">
          <a:xfrm>
            <a:off x="228600" y="304800"/>
            <a:ext cx="4203700" cy="6300788"/>
          </a:xfrm>
          <a:prstGeom prst="rect">
            <a:avLst/>
          </a:prstGeom>
          <a:noFill/>
          <a:ln w="9525">
            <a:noFill/>
            <a:miter lim="800000"/>
            <a:headEnd/>
            <a:tailEnd/>
          </a:ln>
        </p:spPr>
      </p:pic>
      <p:pic>
        <p:nvPicPr>
          <p:cNvPr id="8" name="7 Imagen" descr="bbb.jpg"/>
          <p:cNvPicPr>
            <a:picLocks noChangeAspect="1"/>
          </p:cNvPicPr>
          <p:nvPr/>
        </p:nvPicPr>
        <p:blipFill>
          <a:blip r:embed="rId3"/>
          <a:srcRect/>
          <a:stretch>
            <a:fillRect/>
          </a:stretch>
        </p:blipFill>
        <p:spPr bwMode="auto">
          <a:xfrm>
            <a:off x="4648200" y="304800"/>
            <a:ext cx="4208463" cy="6300788"/>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strVal val="#ppt_w*0.70"/>
                                          </p:val>
                                        </p:tav>
                                        <p:tav tm="100000">
                                          <p:val>
                                            <p:strVal val="#ppt_w"/>
                                          </p:val>
                                        </p:tav>
                                      </p:tavLst>
                                    </p:anim>
                                    <p:anim calcmode="lin" valueType="num">
                                      <p:cBhvr>
                                        <p:cTn id="14" dur="1000" fill="hold"/>
                                        <p:tgtEl>
                                          <p:spTgt spid="8"/>
                                        </p:tgtEl>
                                        <p:attrNameLst>
                                          <p:attrName>ppt_h</p:attrName>
                                        </p:attrNameLst>
                                      </p:cBhvr>
                                      <p:tavLst>
                                        <p:tav tm="0">
                                          <p:val>
                                            <p:strVal val="#ppt_h"/>
                                          </p:val>
                                        </p:tav>
                                        <p:tav tm="100000">
                                          <p:val>
                                            <p:strVal val="#ppt_h"/>
                                          </p:val>
                                        </p:tav>
                                      </p:tavLst>
                                    </p:anim>
                                    <p:animEffect transition="in" filter="fade">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4 Imagen" descr="1a.jpg"/>
          <p:cNvPicPr>
            <a:picLocks noChangeAspect="1"/>
          </p:cNvPicPr>
          <p:nvPr/>
        </p:nvPicPr>
        <p:blipFill>
          <a:blip r:embed="rId2"/>
          <a:srcRect/>
          <a:stretch>
            <a:fillRect/>
          </a:stretch>
        </p:blipFill>
        <p:spPr bwMode="auto">
          <a:xfrm>
            <a:off x="1827213" y="0"/>
            <a:ext cx="5489575" cy="68580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static6.businessinsider.com/image/4e00b30d4bd7c8a9110d0000-400-300/a-wall-st-was-created-during-a-bubble.jpg"/>
          <p:cNvPicPr>
            <a:picLocks noChangeAspect="1" noChangeArrowheads="1"/>
          </p:cNvPicPr>
          <p:nvPr/>
        </p:nvPicPr>
        <p:blipFill>
          <a:blip r:embed="rId2"/>
          <a:srcRect/>
          <a:stretch>
            <a:fillRect/>
          </a:stretch>
        </p:blipFill>
        <p:spPr bwMode="auto">
          <a:xfrm>
            <a:off x="685800" y="533400"/>
            <a:ext cx="7727950" cy="5795963"/>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3 Rectángulo"/>
          <p:cNvSpPr>
            <a:spLocks noChangeArrowheads="1"/>
          </p:cNvSpPr>
          <p:nvPr/>
        </p:nvSpPr>
        <p:spPr bwMode="auto">
          <a:xfrm>
            <a:off x="381000" y="1447800"/>
            <a:ext cx="8382000" cy="3990975"/>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En 1636, la peste asoló el país, diezmando la población, y subiendo los precios más. Este mismo año el negocio entra en bolsa, y un año después, los propios comerciantes piden al gobierno que se regule este comercio, incluso que se prohiba para frenar una locura que estaba amenazando la economía del país.</a:t>
            </a:r>
          </a:p>
        </p:txBody>
      </p:sp>
    </p:spTree>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2 Rectángulo"/>
          <p:cNvSpPr>
            <a:spLocks noChangeArrowheads="1"/>
          </p:cNvSpPr>
          <p:nvPr/>
        </p:nvSpPr>
        <p:spPr bwMode="auto">
          <a:xfrm>
            <a:off x="609600" y="4495800"/>
            <a:ext cx="7924800" cy="2041525"/>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En 1637, esa locura alcanzó su cenit cuando un solo bulbo de la variedad, "Semper Augustus", se cotizó a la increíble cifra de 6.000 florines</a:t>
            </a:r>
          </a:p>
        </p:txBody>
      </p:sp>
      <p:pic>
        <p:nvPicPr>
          <p:cNvPr id="45059" name="5 Imagen" descr="tulip5.jpg"/>
          <p:cNvPicPr>
            <a:picLocks noChangeAspect="1"/>
          </p:cNvPicPr>
          <p:nvPr/>
        </p:nvPicPr>
        <p:blipFill>
          <a:blip r:embed="rId2"/>
          <a:srcRect/>
          <a:stretch>
            <a:fillRect/>
          </a:stretch>
        </p:blipFill>
        <p:spPr bwMode="auto">
          <a:xfrm>
            <a:off x="2749550" y="609600"/>
            <a:ext cx="3590925" cy="36576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5 Imagen" descr="Imagen2.jpg"/>
          <p:cNvPicPr>
            <a:picLocks noChangeAspect="1"/>
          </p:cNvPicPr>
          <p:nvPr/>
        </p:nvPicPr>
        <p:blipFill>
          <a:blip r:embed="rId2"/>
          <a:srcRect/>
          <a:stretch>
            <a:fillRect/>
          </a:stretch>
        </p:blipFill>
        <p:spPr bwMode="auto">
          <a:xfrm>
            <a:off x="2357438" y="0"/>
            <a:ext cx="4429125" cy="6858000"/>
          </a:xfrm>
          <a:prstGeom prst="rect">
            <a:avLst/>
          </a:prstGeom>
          <a:noFill/>
          <a:ln w="9525">
            <a:noFill/>
            <a:miter lim="800000"/>
            <a:headEnd/>
            <a:tailEnd/>
          </a:ln>
        </p:spPr>
      </p:pic>
      <p:sp>
        <p:nvSpPr>
          <p:cNvPr id="46083" name="6 Rectángulo"/>
          <p:cNvSpPr>
            <a:spLocks noChangeArrowheads="1"/>
          </p:cNvSpPr>
          <p:nvPr/>
        </p:nvSpPr>
        <p:spPr bwMode="auto">
          <a:xfrm>
            <a:off x="2286000" y="5995988"/>
            <a:ext cx="2209800" cy="738187"/>
          </a:xfrm>
          <a:prstGeom prst="rect">
            <a:avLst/>
          </a:prstGeom>
          <a:noFill/>
          <a:ln w="9525">
            <a:noFill/>
            <a:miter lim="800000"/>
            <a:headEnd/>
            <a:tailEnd/>
          </a:ln>
        </p:spPr>
        <p:txBody>
          <a:bodyPr>
            <a:spAutoFit/>
          </a:bodyPr>
          <a:lstStyle/>
          <a:p>
            <a:pPr algn="ctr"/>
            <a:r>
              <a:rPr lang="es-ES" sz="1400">
                <a:solidFill>
                  <a:srgbClr val="C00000"/>
                </a:solidFill>
                <a:latin typeface="Century" pitchFamily="18" charset="0"/>
              </a:rPr>
              <a:t>Acuarela del siglo XVII </a:t>
            </a:r>
          </a:p>
          <a:p>
            <a:pPr algn="ctr"/>
            <a:r>
              <a:rPr lang="es-ES" sz="1400" i="1">
                <a:solidFill>
                  <a:srgbClr val="C00000"/>
                </a:solidFill>
                <a:latin typeface="Century" pitchFamily="18" charset="0"/>
              </a:rPr>
              <a:t>Semper Augustus</a:t>
            </a:r>
            <a:r>
              <a:rPr lang="es-ES" sz="1400">
                <a:solidFill>
                  <a:srgbClr val="C00000"/>
                </a:solidFill>
                <a:latin typeface="Century" pitchFamily="18" charset="0"/>
              </a:rPr>
              <a:t>,</a:t>
            </a:r>
          </a:p>
          <a:p>
            <a:pPr algn="ctr"/>
            <a:r>
              <a:rPr lang="es-ES" sz="1400">
                <a:solidFill>
                  <a:srgbClr val="C00000"/>
                </a:solidFill>
                <a:latin typeface="Century" pitchFamily="18" charset="0"/>
              </a:rPr>
              <a:t> el bulbo más famoso.</a:t>
            </a:r>
          </a:p>
        </p:txBody>
      </p:sp>
    </p:spTree>
  </p:cSld>
  <p:clrMapOvr>
    <a:masterClrMapping/>
  </p:clrMapOvr>
  <p:transition spd="slow">
    <p:wipe di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4 Rectángulo"/>
          <p:cNvSpPr>
            <a:spLocks noChangeArrowheads="1"/>
          </p:cNvSpPr>
          <p:nvPr/>
        </p:nvSpPr>
        <p:spPr bwMode="auto">
          <a:xfrm>
            <a:off x="304800" y="6019800"/>
            <a:ext cx="8382000" cy="641350"/>
          </a:xfrm>
          <a:prstGeom prst="rect">
            <a:avLst/>
          </a:prstGeom>
          <a:noFill/>
          <a:ln w="9525">
            <a:noFill/>
            <a:miter lim="800000"/>
            <a:headEnd/>
            <a:tailEnd/>
          </a:ln>
        </p:spPr>
        <p:txBody>
          <a:bodyPr>
            <a:spAutoFit/>
          </a:bodyPr>
          <a:lstStyle/>
          <a:p>
            <a:pPr algn="ctr"/>
            <a:r>
              <a:rPr lang="es-ES">
                <a:solidFill>
                  <a:schemeClr val="bg1"/>
                </a:solidFill>
                <a:effectLst>
                  <a:outerShdw blurRad="38100" dist="38100" dir="2700000" algn="tl">
                    <a:srgbClr val="000000"/>
                  </a:outerShdw>
                </a:effectLst>
                <a:latin typeface="Century" pitchFamily="18" charset="0"/>
              </a:rPr>
              <a:t>En esta escena, un noble guarda una flor, soldados pisotean macizos de flores en un vano intento de estabilizar el mercado del tulipán limitando la oferta.</a:t>
            </a:r>
          </a:p>
        </p:txBody>
      </p:sp>
      <p:sp>
        <p:nvSpPr>
          <p:cNvPr id="47107" name="5 Rectángulo"/>
          <p:cNvSpPr>
            <a:spLocks noChangeArrowheads="1"/>
          </p:cNvSpPr>
          <p:nvPr/>
        </p:nvSpPr>
        <p:spPr bwMode="auto">
          <a:xfrm>
            <a:off x="0" y="5715000"/>
            <a:ext cx="9144000" cy="366713"/>
          </a:xfrm>
          <a:prstGeom prst="rect">
            <a:avLst/>
          </a:prstGeom>
          <a:noFill/>
          <a:ln w="9525">
            <a:noFill/>
            <a:miter lim="800000"/>
            <a:headEnd/>
            <a:tailEnd/>
          </a:ln>
        </p:spPr>
        <p:txBody>
          <a:bodyPr>
            <a:spAutoFit/>
          </a:bodyPr>
          <a:lstStyle/>
          <a:p>
            <a:pPr algn="ctr"/>
            <a:r>
              <a:rPr lang="es-ES">
                <a:solidFill>
                  <a:schemeClr val="bg1"/>
                </a:solidFill>
                <a:effectLst>
                  <a:outerShdw blurRad="38100" dist="38100" dir="2700000" algn="tl">
                    <a:srgbClr val="000000"/>
                  </a:outerShdw>
                </a:effectLst>
                <a:latin typeface="Century" pitchFamily="18" charset="0"/>
              </a:rPr>
              <a:t>Jean-Léon Gérôme  La locura del tulipán</a:t>
            </a:r>
          </a:p>
        </p:txBody>
      </p:sp>
      <p:pic>
        <p:nvPicPr>
          <p:cNvPr id="47108" name="6 Imagen" descr="rt.jpg"/>
          <p:cNvPicPr>
            <a:picLocks noChangeAspect="1"/>
          </p:cNvPicPr>
          <p:nvPr/>
        </p:nvPicPr>
        <p:blipFill>
          <a:blip r:embed="rId2"/>
          <a:srcRect/>
          <a:stretch>
            <a:fillRect/>
          </a:stretch>
        </p:blipFill>
        <p:spPr bwMode="auto">
          <a:xfrm>
            <a:off x="304800" y="228600"/>
            <a:ext cx="8451850" cy="550862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descr="descarga.jpg"/>
          <p:cNvPicPr>
            <a:picLocks noChangeAspect="1"/>
          </p:cNvPicPr>
          <p:nvPr/>
        </p:nvPicPr>
        <p:blipFill>
          <a:blip r:embed="rId2"/>
          <a:srcRect/>
          <a:stretch>
            <a:fillRect/>
          </a:stretch>
        </p:blipFill>
        <p:spPr bwMode="auto">
          <a:xfrm>
            <a:off x="2057400" y="228600"/>
            <a:ext cx="4916488" cy="6019800"/>
          </a:xfrm>
          <a:prstGeom prst="rect">
            <a:avLst/>
          </a:prstGeom>
          <a:noFill/>
          <a:ln w="9525">
            <a:noFill/>
            <a:miter lim="800000"/>
            <a:headEnd/>
            <a:tailEnd/>
          </a:ln>
        </p:spPr>
      </p:pic>
      <p:sp>
        <p:nvSpPr>
          <p:cNvPr id="48131" name="2 Rectángulo"/>
          <p:cNvSpPr>
            <a:spLocks noChangeArrowheads="1"/>
          </p:cNvSpPr>
          <p:nvPr/>
        </p:nvSpPr>
        <p:spPr bwMode="auto">
          <a:xfrm>
            <a:off x="0" y="6324600"/>
            <a:ext cx="9144000" cy="457200"/>
          </a:xfrm>
          <a:prstGeom prst="rect">
            <a:avLst/>
          </a:prstGeom>
          <a:noFill/>
          <a:ln w="9525">
            <a:noFill/>
            <a:miter lim="800000"/>
            <a:headEnd/>
            <a:tailEnd/>
          </a:ln>
        </p:spPr>
        <p:txBody>
          <a:bodyPr>
            <a:spAutoFit/>
          </a:bodyPr>
          <a:lstStyle/>
          <a:p>
            <a:pPr algn="ctr"/>
            <a:r>
              <a:rPr lang="es-ES" sz="2400">
                <a:solidFill>
                  <a:schemeClr val="bg1"/>
                </a:solidFill>
                <a:effectLst>
                  <a:outerShdw blurRad="38100" dist="38100" dir="2700000" algn="tl">
                    <a:srgbClr val="000000"/>
                  </a:outerShdw>
                </a:effectLst>
                <a:latin typeface="Century" pitchFamily="18" charset="0"/>
              </a:rPr>
              <a:t>Panfleto acerca de la tulipomanía impreso en 1637</a:t>
            </a:r>
          </a:p>
        </p:txBody>
      </p:sp>
    </p:spTree>
  </p:cSld>
  <p:clrMapOvr>
    <a:masterClrMapping/>
  </p:clrMapOvr>
  <p:transition spd="slow">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tulipo.jpg"/>
          <p:cNvPicPr>
            <a:picLocks noChangeAspect="1"/>
          </p:cNvPicPr>
          <p:nvPr/>
        </p:nvPicPr>
        <p:blipFill>
          <a:blip r:embed="rId2"/>
          <a:srcRect/>
          <a:stretch>
            <a:fillRect/>
          </a:stretch>
        </p:blipFill>
        <p:spPr bwMode="auto">
          <a:xfrm>
            <a:off x="61913" y="104775"/>
            <a:ext cx="9020175" cy="6648450"/>
          </a:xfrm>
          <a:prstGeom prst="rect">
            <a:avLst/>
          </a:prstGeom>
          <a:noFill/>
          <a:ln w="9525">
            <a:noFill/>
            <a:miter lim="800000"/>
            <a:headEnd/>
            <a:tailEnd/>
          </a:ln>
        </p:spPr>
      </p:pic>
      <p:pic>
        <p:nvPicPr>
          <p:cNvPr id="4" name="Picture 2" descr="http://media.artfinder.com/works/r/bal/1/4/5/225541_full_570x466.jpg"/>
          <p:cNvPicPr>
            <a:picLocks noChangeAspect="1" noChangeArrowheads="1"/>
          </p:cNvPicPr>
          <p:nvPr/>
        </p:nvPicPr>
        <p:blipFill>
          <a:blip r:embed="rId3"/>
          <a:srcRect/>
          <a:stretch>
            <a:fillRect/>
          </a:stretch>
        </p:blipFill>
        <p:spPr bwMode="auto">
          <a:xfrm>
            <a:off x="381000" y="0"/>
            <a:ext cx="8382000" cy="68532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10" presetClass="exit" presetSubtype="0" fill="hold" nodeType="withEffect">
                                  <p:stCondLst>
                                    <p:cond delay="0"/>
                                  </p:stCondLst>
                                  <p:childTnLst>
                                    <p:animEffect transition="out" filter="fade">
                                      <p:cBhvr>
                                        <p:cTn id="11" dur="1000"/>
                                        <p:tgtEl>
                                          <p:spTgt spid="5"/>
                                        </p:tgtEl>
                                      </p:cBhvr>
                                    </p:animEffect>
                                    <p:set>
                                      <p:cBhvr>
                                        <p:cTn id="12"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0178" name="Picture 2" descr="http://www.thefastertimes.com/decorativearts/files/2012/02/93268_1324394379_bailly-hd.jpg"/>
          <p:cNvPicPr>
            <a:picLocks noChangeAspect="1" noChangeArrowheads="1"/>
          </p:cNvPicPr>
          <p:nvPr/>
        </p:nvPicPr>
        <p:blipFill>
          <a:blip r:embed="rId2"/>
          <a:srcRect/>
          <a:stretch>
            <a:fillRect/>
          </a:stretch>
        </p:blipFill>
        <p:spPr bwMode="auto">
          <a:xfrm>
            <a:off x="304800" y="152400"/>
            <a:ext cx="8448675" cy="5940425"/>
          </a:xfrm>
          <a:prstGeom prst="rect">
            <a:avLst/>
          </a:prstGeom>
          <a:noFill/>
          <a:ln w="9525">
            <a:noFill/>
            <a:miter lim="800000"/>
            <a:headEnd/>
            <a:tailEnd/>
          </a:ln>
        </p:spPr>
      </p:pic>
      <p:sp>
        <p:nvSpPr>
          <p:cNvPr id="50179" name="5 Rectángulo"/>
          <p:cNvSpPr>
            <a:spLocks noChangeArrowheads="1"/>
          </p:cNvSpPr>
          <p:nvPr/>
        </p:nvSpPr>
        <p:spPr bwMode="auto">
          <a:xfrm>
            <a:off x="0" y="6172200"/>
            <a:ext cx="9144000" cy="366713"/>
          </a:xfrm>
          <a:prstGeom prst="rect">
            <a:avLst/>
          </a:prstGeom>
          <a:noFill/>
          <a:ln w="9525">
            <a:noFill/>
            <a:miter lim="800000"/>
            <a:headEnd/>
            <a:tailEnd/>
          </a:ln>
        </p:spPr>
        <p:txBody>
          <a:bodyPr>
            <a:spAutoFit/>
          </a:bodyPr>
          <a:lstStyle/>
          <a:p>
            <a:pPr algn="ctr"/>
            <a:r>
              <a:rPr lang="es-ES">
                <a:solidFill>
                  <a:schemeClr val="bg1"/>
                </a:solidFill>
                <a:effectLst>
                  <a:outerShdw blurRad="38100" dist="38100" dir="2700000" algn="tl">
                    <a:srgbClr val="808080"/>
                  </a:outerShdw>
                </a:effectLst>
                <a:latin typeface="Century" pitchFamily="18" charset="0"/>
              </a:rPr>
              <a:t>‘Tulipanomanía’ por Jan Brueghel el Joven.</a:t>
            </a:r>
          </a:p>
        </p:txBody>
      </p:sp>
      <p:sp>
        <p:nvSpPr>
          <p:cNvPr id="50180" name="6 Rectángulo"/>
          <p:cNvSpPr>
            <a:spLocks noChangeArrowheads="1"/>
          </p:cNvSpPr>
          <p:nvPr/>
        </p:nvSpPr>
        <p:spPr bwMode="auto">
          <a:xfrm>
            <a:off x="0" y="6477000"/>
            <a:ext cx="9144000" cy="366713"/>
          </a:xfrm>
          <a:prstGeom prst="rect">
            <a:avLst/>
          </a:prstGeom>
          <a:noFill/>
          <a:ln w="9525">
            <a:noFill/>
            <a:miter lim="800000"/>
            <a:headEnd/>
            <a:tailEnd/>
          </a:ln>
        </p:spPr>
        <p:txBody>
          <a:bodyPr>
            <a:spAutoFit/>
          </a:bodyPr>
          <a:lstStyle/>
          <a:p>
            <a:pPr algn="ctr"/>
            <a:r>
              <a:rPr lang="es-ES">
                <a:solidFill>
                  <a:schemeClr val="bg1"/>
                </a:solidFill>
                <a:effectLst>
                  <a:outerShdw blurRad="38100" dist="38100" dir="2700000" algn="tl">
                    <a:srgbClr val="808080"/>
                  </a:outerShdw>
                </a:effectLst>
                <a:latin typeface="Century" pitchFamily="18" charset="0"/>
              </a:rPr>
              <a:t>Monos imitando aristócratas y comerciantes que especulan con los tulipanes</a:t>
            </a:r>
          </a:p>
        </p:txBody>
      </p:sp>
    </p:spTree>
  </p:cSld>
  <p:clrMapOvr>
    <a:masterClrMapping/>
  </p:clrMapOvr>
  <p:transition spd="slow">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02" name="3 Imagen" descr="Flora's_Malle-wagen_van_Hendrik_Pot_1640.jpg"/>
          <p:cNvPicPr>
            <a:picLocks noChangeAspect="1"/>
          </p:cNvPicPr>
          <p:nvPr/>
        </p:nvPicPr>
        <p:blipFill>
          <a:blip r:embed="rId2"/>
          <a:srcRect/>
          <a:stretch>
            <a:fillRect/>
          </a:stretch>
        </p:blipFill>
        <p:spPr bwMode="auto">
          <a:xfrm>
            <a:off x="304800" y="228600"/>
            <a:ext cx="8534400" cy="6146800"/>
          </a:xfrm>
          <a:prstGeom prst="rect">
            <a:avLst/>
          </a:prstGeom>
          <a:noFill/>
          <a:ln w="9525">
            <a:noFill/>
            <a:miter lim="800000"/>
            <a:headEnd/>
            <a:tailEnd/>
          </a:ln>
        </p:spPr>
      </p:pic>
      <p:sp>
        <p:nvSpPr>
          <p:cNvPr id="51203" name="4 Rectángulo"/>
          <p:cNvSpPr>
            <a:spLocks noChangeArrowheads="1"/>
          </p:cNvSpPr>
          <p:nvPr/>
        </p:nvSpPr>
        <p:spPr bwMode="auto">
          <a:xfrm>
            <a:off x="3200400" y="5486400"/>
            <a:ext cx="5562600" cy="825500"/>
          </a:xfrm>
          <a:prstGeom prst="rect">
            <a:avLst/>
          </a:prstGeom>
          <a:noFill/>
          <a:ln w="9525">
            <a:noFill/>
            <a:miter lim="800000"/>
            <a:headEnd/>
            <a:tailEnd/>
          </a:ln>
        </p:spPr>
        <p:txBody>
          <a:bodyPr>
            <a:spAutoFit/>
          </a:bodyPr>
          <a:lstStyle/>
          <a:p>
            <a:pPr algn="ctr"/>
            <a:r>
              <a:rPr lang="es-ES" sz="1600">
                <a:solidFill>
                  <a:schemeClr val="bg1"/>
                </a:solidFill>
                <a:effectLst>
                  <a:outerShdw blurRad="38100" dist="38100" dir="2700000" algn="tl">
                    <a:srgbClr val="808080"/>
                  </a:outerShdw>
                </a:effectLst>
                <a:latin typeface="Century" pitchFamily="18" charset="0"/>
              </a:rPr>
              <a:t>El pintor representa una "nave de los locos" que navegan con un carrito de la Diosa de las Flores. El destino del coche se muestra en el fondo: desaparecerá en el mar.</a:t>
            </a:r>
          </a:p>
        </p:txBody>
      </p:sp>
      <p:sp>
        <p:nvSpPr>
          <p:cNvPr id="51204" name="6 Rectángulo"/>
          <p:cNvSpPr>
            <a:spLocks noChangeArrowheads="1"/>
          </p:cNvSpPr>
          <p:nvPr/>
        </p:nvSpPr>
        <p:spPr bwMode="auto">
          <a:xfrm>
            <a:off x="0" y="6400800"/>
            <a:ext cx="9144000" cy="457200"/>
          </a:xfrm>
          <a:prstGeom prst="rect">
            <a:avLst/>
          </a:prstGeom>
          <a:noFill/>
          <a:ln w="9525">
            <a:noFill/>
            <a:miter lim="800000"/>
            <a:headEnd/>
            <a:tailEnd/>
          </a:ln>
        </p:spPr>
        <p:txBody>
          <a:bodyPr>
            <a:spAutoFit/>
          </a:bodyPr>
          <a:lstStyle/>
          <a:p>
            <a:pPr algn="ctr"/>
            <a:r>
              <a:rPr lang="es-ES" sz="2400">
                <a:solidFill>
                  <a:schemeClr val="bg1"/>
                </a:solidFill>
                <a:effectLst>
                  <a:outerShdw blurRad="38100" dist="38100" dir="2700000" algn="tl">
                    <a:srgbClr val="808080"/>
                  </a:outerShdw>
                </a:effectLst>
                <a:latin typeface="Century" pitchFamily="18" charset="0"/>
              </a:rPr>
              <a:t>Vagón de los locos por Hendrik Gerritsz Pot, 1637.</a:t>
            </a:r>
          </a:p>
        </p:txBody>
      </p:sp>
    </p:spTree>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5 Rectángulo"/>
          <p:cNvSpPr>
            <a:spLocks noChangeArrowheads="1"/>
          </p:cNvSpPr>
          <p:nvPr/>
        </p:nvSpPr>
        <p:spPr bwMode="auto">
          <a:xfrm>
            <a:off x="533400" y="3962400"/>
            <a:ext cx="8001000" cy="2654300"/>
          </a:xfrm>
          <a:prstGeom prst="rect">
            <a:avLst/>
          </a:prstGeom>
          <a:noFill/>
          <a:ln w="9525">
            <a:noFill/>
            <a:miter lim="800000"/>
            <a:headEnd/>
            <a:tailEnd/>
          </a:ln>
        </p:spPr>
        <p:txBody>
          <a:bodyPr>
            <a:spAutoFit/>
          </a:bodyPr>
          <a:lstStyle/>
          <a:p>
            <a:pPr algn="ctr"/>
            <a:r>
              <a:rPr lang="es-ES" sz="2800">
                <a:solidFill>
                  <a:schemeClr val="bg1"/>
                </a:solidFill>
                <a:effectLst>
                  <a:outerShdw blurRad="38100" dist="38100" dir="2700000" algn="tl">
                    <a:srgbClr val="000000"/>
                  </a:outerShdw>
                </a:effectLst>
                <a:latin typeface="Century" pitchFamily="18" charset="0"/>
              </a:rPr>
              <a:t>Un historiador de la época cuenta como un marinero hambriento confundió uno de estos bulbos con una cebolla y se lo comió. Ese fatal error que le costó seis meses de cárcel al ser denunciado por el noble que había pagado por esa "extraña cebolla" 3.000 florines.</a:t>
            </a:r>
          </a:p>
        </p:txBody>
      </p:sp>
      <p:pic>
        <p:nvPicPr>
          <p:cNvPr id="52227" name="Picture 2" descr="http://i0.gmx.net/images/768/13898768,pd=2,mxw=720,mxh=528.jpg"/>
          <p:cNvPicPr>
            <a:picLocks noChangeAspect="1" noChangeArrowheads="1"/>
          </p:cNvPicPr>
          <p:nvPr/>
        </p:nvPicPr>
        <p:blipFill>
          <a:blip r:embed="rId2"/>
          <a:srcRect/>
          <a:stretch>
            <a:fillRect/>
          </a:stretch>
        </p:blipFill>
        <p:spPr bwMode="auto">
          <a:xfrm>
            <a:off x="2438400" y="914400"/>
            <a:ext cx="4206875" cy="28019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2 Rectángulo"/>
          <p:cNvSpPr>
            <a:spLocks noChangeArrowheads="1"/>
          </p:cNvSpPr>
          <p:nvPr/>
        </p:nvSpPr>
        <p:spPr bwMode="auto">
          <a:xfrm>
            <a:off x="304800" y="914400"/>
            <a:ext cx="8610600" cy="5453063"/>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El 5 de febrero de 1637, un centenar de tulipanes  se vendieron por una fortuna, 90.000 florines, pero esa sería la última venta, al día siguiente, como por arte de magia, la gran burbuja explotó y en el mercado no se vendió ningún lote, y los vendedores alarmados bajaron el precio, pero ya era tarde, miles de fortunas se habían desvanecido, todas clases sociales resultaron afectadas, el pánico cundió y                la economía holandesa quedó en quiebra.</a:t>
            </a:r>
          </a:p>
        </p:txBody>
      </p:sp>
    </p:spTree>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CC99FF"/>
        </a:solidFill>
        <a:effectLst/>
      </p:bgPr>
    </p:bg>
    <p:spTree>
      <p:nvGrpSpPr>
        <p:cNvPr id="1" name=""/>
        <p:cNvGrpSpPr/>
        <p:nvPr/>
      </p:nvGrpSpPr>
      <p:grpSpPr>
        <a:xfrm>
          <a:off x="0" y="0"/>
          <a:ext cx="0" cy="0"/>
          <a:chOff x="0" y="0"/>
          <a:chExt cx="0" cy="0"/>
        </a:xfrm>
      </p:grpSpPr>
      <p:sp>
        <p:nvSpPr>
          <p:cNvPr id="3" name="2 Rectángulo"/>
          <p:cNvSpPr/>
          <p:nvPr/>
        </p:nvSpPr>
        <p:spPr>
          <a:xfrm>
            <a:off x="0" y="5867400"/>
            <a:ext cx="9144000" cy="822325"/>
          </a:xfrm>
          <a:prstGeom prst="rect">
            <a:avLst/>
          </a:prstGeom>
        </p:spPr>
        <p:txBody>
          <a:bodyPr>
            <a:spAutoFit/>
          </a:bodyPr>
          <a:lstStyle/>
          <a:p>
            <a:pPr algn="ctr"/>
            <a:r>
              <a:rPr lang="es-ES" sz="2400" b="1">
                <a:solidFill>
                  <a:srgbClr val="0000FF"/>
                </a:solidFill>
                <a:effectLst>
                  <a:outerShdw blurRad="38100" dist="38100" dir="2700000" algn="tl">
                    <a:srgbClr val="000000"/>
                  </a:outerShdw>
                </a:effectLst>
                <a:latin typeface="Century" pitchFamily="18" charset="0"/>
              </a:rPr>
              <a:t>Gráfica de la evolución del precio del tulipán en un año.</a:t>
            </a:r>
          </a:p>
          <a:p>
            <a:pPr algn="ctr"/>
            <a:r>
              <a:rPr lang="es-ES" sz="2400" b="1">
                <a:solidFill>
                  <a:srgbClr val="0000FF"/>
                </a:solidFill>
                <a:effectLst>
                  <a:outerShdw blurRad="38100" dist="38100" dir="2700000" algn="tl">
                    <a:srgbClr val="000000"/>
                  </a:outerShdw>
                </a:effectLst>
                <a:latin typeface="Century" pitchFamily="18" charset="0"/>
              </a:rPr>
              <a:t>Entre 1636 y 1637</a:t>
            </a:r>
          </a:p>
        </p:txBody>
      </p:sp>
      <p:pic>
        <p:nvPicPr>
          <p:cNvPr id="54275" name="4 Imagen" descr="wall_street.png"/>
          <p:cNvPicPr>
            <a:picLocks noChangeAspect="1"/>
          </p:cNvPicPr>
          <p:nvPr/>
        </p:nvPicPr>
        <p:blipFill>
          <a:blip r:embed="rId2"/>
          <a:srcRect/>
          <a:stretch>
            <a:fillRect/>
          </a:stretch>
        </p:blipFill>
        <p:spPr bwMode="auto">
          <a:xfrm>
            <a:off x="762000" y="381000"/>
            <a:ext cx="7620000" cy="53911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2 Imagen" descr="20_ ''TIME - TULIPOMANIA'', olio su tela (100x150) 201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3 Rectángulo"/>
          <p:cNvSpPr>
            <a:spLocks noChangeArrowheads="1"/>
          </p:cNvSpPr>
          <p:nvPr/>
        </p:nvSpPr>
        <p:spPr bwMode="auto">
          <a:xfrm>
            <a:off x="304800" y="1219200"/>
            <a:ext cx="8610600" cy="4965700"/>
          </a:xfrm>
          <a:prstGeom prst="rect">
            <a:avLst/>
          </a:prstGeom>
          <a:noFill/>
          <a:ln w="9525">
            <a:noFill/>
            <a:miter lim="800000"/>
            <a:headEnd/>
            <a:tailEnd/>
          </a:ln>
        </p:spPr>
        <p:txBody>
          <a:bodyPr>
            <a:spAutoFit/>
          </a:bodyPr>
          <a:lstStyle/>
          <a:p>
            <a:pPr algn="ctr"/>
            <a:r>
              <a:rPr lang="es-ES" sz="3200">
                <a:solidFill>
                  <a:schemeClr val="bg1"/>
                </a:solidFill>
                <a:effectLst>
                  <a:outerShdw blurRad="38100" dist="38100" dir="2700000" algn="tl">
                    <a:srgbClr val="000000"/>
                  </a:outerShdw>
                </a:effectLst>
                <a:latin typeface="Century" pitchFamily="18" charset="0"/>
              </a:rPr>
              <a:t>Los holandeses sin embargo cambiaron el rumbo del mercado y comenzaron a exportar fuera de sus fronteras la flor que tantas alegrías y quebraderos de cabezas les habían dado, y comenzaron a recuperarse convirtiéndose en el principal exportador mundial de flores, y saneando así su maltrecha economía, de hecho hoy en día             se siguen cultivando miles de hectáreas de esta colorida y simbólica flor.</a:t>
            </a:r>
          </a:p>
        </p:txBody>
      </p:sp>
    </p:spTree>
  </p:cSld>
  <p:clrMapOvr>
    <a:masterClrMapping/>
  </p:clrMapOvr>
  <p:transition spd="slow">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4" descr="http://3.bp.blogspot.com/-UDQExzLLhak/Txl9iTsGUVI/AAAAAAAAFiM/zdG60INzbGE/s1600/bulbo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2 Imagen" descr="1.jpg"/>
          <p:cNvPicPr>
            <a:picLocks noChangeAspect="1"/>
          </p:cNvPicPr>
          <p:nvPr/>
        </p:nvPicPr>
        <p:blipFill>
          <a:blip r:embed="rId2"/>
          <a:srcRect/>
          <a:stretch>
            <a:fillRect/>
          </a:stretch>
        </p:blipFill>
        <p:spPr bwMode="auto">
          <a:xfrm>
            <a:off x="7938" y="0"/>
            <a:ext cx="9128125"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3 Imagen" descr="ams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0418" name="5 Imagen" descr="Holland-Tulip-Fields-12.jpg"/>
          <p:cNvPicPr>
            <a:picLocks noChangeAspect="1"/>
          </p:cNvPicPr>
          <p:nvPr/>
        </p:nvPicPr>
        <p:blipFill>
          <a:blip r:embed="rId2"/>
          <a:srcRect/>
          <a:stretch>
            <a:fillRect/>
          </a:stretch>
        </p:blipFill>
        <p:spPr bwMode="auto">
          <a:xfrm>
            <a:off x="0" y="228600"/>
            <a:ext cx="9144000" cy="637540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442" name="2 Imagen" descr="oferta.jpg"/>
          <p:cNvPicPr>
            <a:picLocks noChangeAspect="1"/>
          </p:cNvPicPr>
          <p:nvPr/>
        </p:nvPicPr>
        <p:blipFill>
          <a:blip r:embed="rId2"/>
          <a:srcRect/>
          <a:stretch>
            <a:fillRect/>
          </a:stretch>
        </p:blipFill>
        <p:spPr bwMode="auto">
          <a:xfrm>
            <a:off x="0" y="304800"/>
            <a:ext cx="9144000" cy="6164263"/>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2466" name="Picture 2" descr="http://3.bp.blogspot.com/_AfD_41GlxH4/S9XXch-tPlI/AAAAAAAAAC0/QICuEdnRGm0/s1600/tulip-field1.jpg"/>
          <p:cNvPicPr>
            <a:picLocks noChangeAspect="1" noChangeArrowheads="1"/>
          </p:cNvPicPr>
          <p:nvPr/>
        </p:nvPicPr>
        <p:blipFill>
          <a:blip r:embed="rId2"/>
          <a:srcRect/>
          <a:stretch>
            <a:fillRect/>
          </a:stretch>
        </p:blipFill>
        <p:spPr bwMode="auto">
          <a:xfrm>
            <a:off x="0" y="381000"/>
            <a:ext cx="9144000" cy="60912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3490" name="1 Imagen" descr="plantacion.jpg"/>
          <p:cNvPicPr>
            <a:picLocks noChangeAspect="1"/>
          </p:cNvPicPr>
          <p:nvPr/>
        </p:nvPicPr>
        <p:blipFill>
          <a:blip r:embed="rId2"/>
          <a:srcRect/>
          <a:stretch>
            <a:fillRect/>
          </a:stretch>
        </p:blipFill>
        <p:spPr bwMode="auto">
          <a:xfrm>
            <a:off x="0" y="533400"/>
            <a:ext cx="9144000" cy="585152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2 Imagen" descr="3.jpg"/>
          <p:cNvPicPr>
            <a:picLocks noChangeAspect="1"/>
          </p:cNvPicPr>
          <p:nvPr/>
        </p:nvPicPr>
        <p:blipFill>
          <a:blip r:embed="rId2"/>
          <a:srcRect/>
          <a:stretch>
            <a:fillRect/>
          </a:stretch>
        </p:blipFill>
        <p:spPr bwMode="auto">
          <a:xfrm>
            <a:off x="7938" y="0"/>
            <a:ext cx="9128125"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5538" name="Picture 2" descr="http://www.vuelosalmundo.es/wp-content/uploads/flores.jpg"/>
          <p:cNvPicPr>
            <a:picLocks noChangeAspect="1" noChangeArrowheads="1"/>
          </p:cNvPicPr>
          <p:nvPr/>
        </p:nvPicPr>
        <p:blipFill>
          <a:blip r:embed="rId2"/>
          <a:srcRect/>
          <a:stretch>
            <a:fillRect/>
          </a:stretch>
        </p:blipFill>
        <p:spPr bwMode="auto">
          <a:xfrm>
            <a:off x="0" y="381000"/>
            <a:ext cx="9097963" cy="609600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1 Imagen" descr="2.jpg"/>
          <p:cNvPicPr>
            <a:picLocks noChangeAspect="1"/>
          </p:cNvPicPr>
          <p:nvPr/>
        </p:nvPicPr>
        <p:blipFill>
          <a:blip r:embed="rId2"/>
          <a:srcRect/>
          <a:stretch>
            <a:fillRect/>
          </a:stretch>
        </p:blipFill>
        <p:spPr bwMode="auto">
          <a:xfrm>
            <a:off x="7938" y="0"/>
            <a:ext cx="9128125" cy="6858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WordArt 2" descr="tulipe5"/>
          <p:cNvSpPr>
            <a:spLocks noChangeArrowheads="1" noChangeShapeType="1" noTextEdit="1"/>
          </p:cNvSpPr>
          <p:nvPr/>
        </p:nvSpPr>
        <p:spPr bwMode="auto">
          <a:xfrm>
            <a:off x="2133600" y="1828800"/>
            <a:ext cx="4648200" cy="3505200"/>
          </a:xfrm>
          <a:prstGeom prst="rect">
            <a:avLst/>
          </a:prstGeom>
        </p:spPr>
        <p:txBody>
          <a:bodyPr wrap="none" fromWordArt="1">
            <a:prstTxWarp prst="textPlain">
              <a:avLst>
                <a:gd name="adj" fmla="val 50000"/>
              </a:avLst>
            </a:prstTxWarp>
          </a:bodyPr>
          <a:lstStyle/>
          <a:p>
            <a:pPr algn="ctr"/>
            <a:r>
              <a:rPr lang="es-ES" sz="3600" kern="10">
                <a:ln w="9525">
                  <a:solidFill>
                    <a:schemeClr val="bg1"/>
                  </a:solidFill>
                  <a:round/>
                  <a:headEnd/>
                  <a:tailEnd/>
                </a:ln>
                <a:blipFill dpi="0" rotWithShape="0">
                  <a:blip r:embed="rId2"/>
                  <a:srcRect/>
                  <a:stretch>
                    <a:fillRect/>
                  </a:stretch>
                </a:blipFill>
                <a:latin typeface="Berlin Sans FB"/>
              </a:rPr>
              <a:t>FIN</a:t>
            </a:r>
          </a:p>
        </p:txBody>
      </p:sp>
    </p:spTree>
  </p:cSld>
  <p:clrMapOvr>
    <a:masterClrMapping/>
  </p:clrMapOvr>
  <p:transition spd="slow">
    <p:zo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ULIPOMANIA">
  <a:themeElements>
    <a:clrScheme name="Tulips of Hollan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ulips of Holland">
      <a:majorFont>
        <a:latin typeface="Arial"/>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PMingLiU"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PMingLiU" pitchFamily="18" charset="-120"/>
          </a:defRPr>
        </a:defPPr>
      </a:lstStyle>
    </a:lnDef>
  </a:objectDefaults>
  <a:extraClrSchemeLst>
    <a:extraClrScheme>
      <a:clrScheme name="Tulips of Hollan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ulips of Holland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ulips of Holland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ulips of Holland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ulips of Holland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ulips of Holland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ulips of Holland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ulips of Holland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ulips of Holland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ulips of Holland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ulips of Holland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ulips of Holland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TULIPOMANIA</Template>
  <TotalTime>4</TotalTime>
  <Words>1225</Words>
  <Application>Microsoft Office PowerPoint</Application>
  <PresentationFormat>Presentación en pantalla (4:3)</PresentationFormat>
  <Paragraphs>54</Paragraphs>
  <Slides>66</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66</vt:i4>
      </vt:variant>
    </vt:vector>
  </HeadingPairs>
  <TitlesOfParts>
    <vt:vector size="74" baseType="lpstr">
      <vt:lpstr>Arial</vt:lpstr>
      <vt:lpstr>PMingLiU</vt:lpstr>
      <vt:lpstr>標楷體</vt:lpstr>
      <vt:lpstr>Calibri</vt:lpstr>
      <vt:lpstr>Berlin Sans FB</vt:lpstr>
      <vt:lpstr>Century</vt:lpstr>
      <vt:lpstr>TULIPOMANIA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www.laboutiquedelpowerpoint.com</dc:subject>
  <dc:creator>Jose Luis</dc:creator>
  <cp:lastModifiedBy>Jose Luis</cp:lastModifiedBy>
  <cp:revision>4</cp:revision>
  <dcterms:created xsi:type="dcterms:W3CDTF">2016-04-20T09:28:53Z</dcterms:created>
  <dcterms:modified xsi:type="dcterms:W3CDTF">2016-04-20T09:33:37Z</dcterms:modified>
</cp:coreProperties>
</file>