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59" r:id="rId5"/>
    <p:sldId id="260" r:id="rId6"/>
    <p:sldId id="267" r:id="rId7"/>
    <p:sldId id="268" r:id="rId8"/>
    <p:sldId id="266" r:id="rId9"/>
    <p:sldId id="271" r:id="rId10"/>
    <p:sldId id="269" r:id="rId11"/>
    <p:sldId id="279" r:id="rId12"/>
    <p:sldId id="282" r:id="rId13"/>
    <p:sldId id="295" r:id="rId14"/>
    <p:sldId id="297" r:id="rId15"/>
    <p:sldId id="286" r:id="rId16"/>
    <p:sldId id="287" r:id="rId17"/>
    <p:sldId id="288" r:id="rId18"/>
    <p:sldId id="298" r:id="rId19"/>
    <p:sldId id="273" r:id="rId20"/>
    <p:sldId id="299" r:id="rId2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EylHqaAEfVKeVxPd4DkMA" hashData="7xXH016nnUb/haBqaUmPKWAvPg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3300"/>
    <a:srgbClr val="FFE1E1"/>
    <a:srgbClr val="FFCC99"/>
    <a:srgbClr val="FFCCFF"/>
    <a:srgbClr val="FFCCCC"/>
    <a:srgbClr val="FFCC00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BCFA2A03-9B0A-48A7-A265-CC35AEEEDDD6}" type="datetimeFigureOut">
              <a:rPr lang="es-ES"/>
              <a:pPr/>
              <a:t>17/02/2014</a:t>
            </a:fld>
            <a:endParaRPr lang="es-ES"/>
          </a:p>
        </p:txBody>
      </p:sp>
      <p:sp>
        <p:nvSpPr>
          <p:cNvPr id="307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s-ES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3EB67AD8-3A61-43E1-A6CA-0136819591B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5A9BC8D-F6A3-4ABA-A91F-A32D8937E4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222B78C-5A2F-4184-BCDE-53694FE7A9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9220101-9554-4DD6-A57A-23C6197104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2630772-B9FE-4B9A-8333-59F8C9DA07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024E786-5F1C-41CF-9189-368D837A153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7D6116D-FDEC-4C03-81F5-5F35302EF8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15007A-BAE3-47B3-A547-229B57B78B0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E4FF190-0CFC-48B3-9F6E-58D0A3B667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384DC47-D31D-4581-AB3C-96A49A79EF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9F559DC-9B0F-45B0-942D-0A6C6DF4F61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399E315-A269-466E-8A67-40A0A07B09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 advClick="0" advTm="8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E053D3-43AF-44A0-A865-8E45D05EE7B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7228683D-75F9-4256-A447-0B9748E3EE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8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9B9686F-892A-4665-A7D7-A2545435E0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1" name="Astronomia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839200" y="63817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10" descr="Noite estrelada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WordArt 6"/>
          <p:cNvSpPr>
            <a:spLocks noChangeArrowheads="1" noChangeShapeType="1" noTextEdit="1"/>
          </p:cNvSpPr>
          <p:nvPr/>
        </p:nvSpPr>
        <p:spPr bwMode="auto">
          <a:xfrm>
            <a:off x="1403350" y="1773238"/>
            <a:ext cx="6462713" cy="24479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Arial Black"/>
              </a:rPr>
              <a:t>¿Sabes a qué velocidad estás viajando?</a:t>
            </a: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1403350" y="3357563"/>
            <a:ext cx="6408738" cy="1368425"/>
          </a:xfrm>
          <a:prstGeom prst="rect">
            <a:avLst/>
          </a:prstGeom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endParaRPr lang="es-ES" sz="28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</a:endParaRPr>
          </a:p>
          <a:p>
            <a:pPr algn="ctr"/>
            <a:endParaRPr lang="es-ES" sz="28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/>
            </a:endParaRPr>
          </a:p>
          <a:p>
            <a:pPr algn="ctr"/>
            <a:r>
              <a:rPr lang="es-ES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Arial Black"/>
              </a:rPr>
              <a:t>Calculemos</a:t>
            </a:r>
          </a:p>
        </p:txBody>
      </p:sp>
      <p:pic>
        <p:nvPicPr>
          <p:cNvPr id="2054" name="Picture 8" descr="animaplanetagiran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2420938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7524750" y="6308725"/>
            <a:ext cx="1593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b="1">
                <a:solidFill>
                  <a:srgbClr val="FFCC00"/>
                </a:solidFill>
              </a:rPr>
              <a:t>Clic con el m</a:t>
            </a:r>
            <a:endParaRPr lang="es-BO" b="1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3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9"/>
                </p:tgtEl>
              </p:cMediaNode>
            </p:audio>
          </p:childTnLst>
        </p:cTn>
      </p:par>
    </p:tnLst>
    <p:bldLst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3" descr="animaplanetagirand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1773238"/>
            <a:ext cx="29527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Line 5"/>
          <p:cNvSpPr>
            <a:spLocks noChangeShapeType="1"/>
          </p:cNvSpPr>
          <p:nvPr/>
        </p:nvSpPr>
        <p:spPr bwMode="auto">
          <a:xfrm>
            <a:off x="4629150" y="3213100"/>
            <a:ext cx="1455738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3076" name="Oval 6"/>
          <p:cNvSpPr>
            <a:spLocks noChangeArrowheads="1"/>
          </p:cNvSpPr>
          <p:nvPr/>
        </p:nvSpPr>
        <p:spPr bwMode="auto">
          <a:xfrm>
            <a:off x="4543425" y="3141663"/>
            <a:ext cx="144463" cy="142875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BO"/>
          </a:p>
        </p:txBody>
      </p:sp>
      <p:sp>
        <p:nvSpPr>
          <p:cNvPr id="3077" name="Text Box 7"/>
          <p:cNvSpPr txBox="1">
            <a:spLocks noChangeArrowheads="1"/>
          </p:cNvSpPr>
          <p:nvPr/>
        </p:nvSpPr>
        <p:spPr bwMode="auto">
          <a:xfrm>
            <a:off x="4427538" y="2967038"/>
            <a:ext cx="1873250" cy="274637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200" b="1">
                <a:solidFill>
                  <a:srgbClr val="FFCC00"/>
                </a:solidFill>
              </a:rPr>
              <a:t>Radio de la Tierra</a:t>
            </a:r>
          </a:p>
        </p:txBody>
      </p:sp>
      <p:sp>
        <p:nvSpPr>
          <p:cNvPr id="3078" name="Text Box 8"/>
          <p:cNvSpPr txBox="1">
            <a:spLocks noChangeArrowheads="1"/>
          </p:cNvSpPr>
          <p:nvPr/>
        </p:nvSpPr>
        <p:spPr bwMode="auto">
          <a:xfrm>
            <a:off x="6156325" y="2997200"/>
            <a:ext cx="1728788" cy="368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b="1">
                <a:solidFill>
                  <a:srgbClr val="FF9900"/>
                </a:solidFill>
              </a:rPr>
              <a:t>r = 6.400 km</a:t>
            </a:r>
          </a:p>
        </p:txBody>
      </p:sp>
      <p:sp>
        <p:nvSpPr>
          <p:cNvPr id="3079" name="Text Box 12"/>
          <p:cNvSpPr txBox="1">
            <a:spLocks noChangeArrowheads="1"/>
          </p:cNvSpPr>
          <p:nvPr/>
        </p:nvSpPr>
        <p:spPr bwMode="auto">
          <a:xfrm>
            <a:off x="1835150" y="5084763"/>
            <a:ext cx="5329238" cy="82232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FF9900"/>
                </a:solidFill>
              </a:rPr>
              <a:t>Perímetro: 2 x Pi x r = 40.192 km</a:t>
            </a:r>
          </a:p>
          <a:p>
            <a:pPr algn="ctr"/>
            <a:r>
              <a:rPr lang="pt-BR" sz="2400" b="1" i="1">
                <a:solidFill>
                  <a:srgbClr val="FF9900"/>
                </a:solidFill>
              </a:rPr>
              <a:t> (aproximádamente)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395288" y="4724400"/>
            <a:ext cx="8353425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>
                <a:solidFill>
                  <a:srgbClr val="FF9900"/>
                </a:solidFill>
              </a:rPr>
              <a:t> </a:t>
            </a:r>
            <a:r>
              <a:rPr lang="pt-BR" sz="2400" b="1">
                <a:solidFill>
                  <a:srgbClr val="FF9900"/>
                </a:solidFill>
              </a:rPr>
              <a:t>La tierra tarda 24 hs. para completar una vuelta... </a:t>
            </a:r>
            <a:endParaRPr lang="pt-BR" sz="2400">
              <a:solidFill>
                <a:srgbClr val="FF9900"/>
              </a:solidFill>
            </a:endParaRPr>
          </a:p>
        </p:txBody>
      </p:sp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3348038" y="5084763"/>
            <a:ext cx="9715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solidFill>
                  <a:srgbClr val="FF9900"/>
                </a:solidFill>
              </a:rPr>
              <a:t>                                      40.192</a:t>
            </a:r>
            <a:endParaRPr lang="pt-BR" sz="2000">
              <a:solidFill>
                <a:srgbClr val="FF9900"/>
              </a:solidFill>
            </a:endParaRPr>
          </a:p>
        </p:txBody>
      </p:sp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0" y="5805488"/>
            <a:ext cx="62277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rgbClr val="FF9900"/>
                </a:solidFill>
              </a:rPr>
              <a:t>                                                                           </a:t>
            </a:r>
            <a:r>
              <a:rPr lang="pt-BR" sz="2000" b="1">
                <a:solidFill>
                  <a:srgbClr val="FF9900"/>
                </a:solidFill>
              </a:rPr>
              <a:t>24</a:t>
            </a:r>
            <a:endParaRPr lang="pt-BR" sz="2000">
              <a:solidFill>
                <a:srgbClr val="FF9900"/>
              </a:solidFill>
            </a:endParaRPr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36513" y="5564188"/>
            <a:ext cx="9107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 b="1">
                <a:solidFill>
                  <a:srgbClr val="FF9900"/>
                </a:solidFill>
              </a:rPr>
              <a:t>             =  </a:t>
            </a:r>
            <a:r>
              <a:rPr lang="pt-BR" sz="2000" b="1">
                <a:solidFill>
                  <a:srgbClr val="FF9900"/>
                </a:solidFill>
              </a:rPr>
              <a:t>1.674,67</a:t>
            </a:r>
            <a:endParaRPr lang="pt-BR" sz="2000">
              <a:solidFill>
                <a:srgbClr val="FF9900"/>
              </a:solidFill>
            </a:endParaRPr>
          </a:p>
        </p:txBody>
      </p:sp>
      <p:sp>
        <p:nvSpPr>
          <p:cNvPr id="4102" name="Line 7"/>
          <p:cNvSpPr>
            <a:spLocks noChangeShapeType="1"/>
          </p:cNvSpPr>
          <p:nvPr/>
        </p:nvSpPr>
        <p:spPr bwMode="auto">
          <a:xfrm>
            <a:off x="3563938" y="5805488"/>
            <a:ext cx="647700" cy="0"/>
          </a:xfrm>
          <a:prstGeom prst="line">
            <a:avLst/>
          </a:prstGeom>
          <a:noFill/>
          <a:ln w="28575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4103" name="Picture 8" descr="americas"/>
          <p:cNvPicPr>
            <a:picLocks noChangeAspect="1" noChangeArrowheads="1"/>
          </p:cNvPicPr>
          <p:nvPr/>
        </p:nvPicPr>
        <p:blipFill>
          <a:blip r:embed="rId2"/>
          <a:srcRect r="81561" b="87540"/>
          <a:stretch>
            <a:fillRect/>
          </a:stretch>
        </p:blipFill>
        <p:spPr bwMode="auto">
          <a:xfrm>
            <a:off x="2195513" y="1773238"/>
            <a:ext cx="1296987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9" descr="TIERRA-GIRAND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1628775"/>
            <a:ext cx="2879725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79388" y="4941888"/>
            <a:ext cx="8785225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FFCC00"/>
                </a:solidFill>
              </a:rPr>
              <a:t>¡Quiere decir que estamos girando a 1.675 kms. por hora!</a:t>
            </a:r>
            <a:r>
              <a:rPr lang="pt-BR">
                <a:solidFill>
                  <a:srgbClr val="FFCC00"/>
                </a:solidFill>
              </a:rPr>
              <a:t> 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50825" y="5661025"/>
            <a:ext cx="8569325" cy="6413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 i="1">
                <a:solidFill>
                  <a:srgbClr val="FF9900"/>
                </a:solidFill>
              </a:rPr>
              <a:t>(Recemos para que la Tierra nunca dé un frenazo, porque,</a:t>
            </a:r>
          </a:p>
          <a:p>
            <a:pPr algn="ctr"/>
            <a:r>
              <a:rPr lang="pt-BR" b="1" i="1">
                <a:solidFill>
                  <a:srgbClr val="FF9900"/>
                </a:solidFill>
              </a:rPr>
              <a:t>saldríamos volando por la tangente inercial..., y nos haríamos polvo ..</a:t>
            </a:r>
            <a:endParaRPr lang="pt-BR" i="1">
              <a:solidFill>
                <a:srgbClr val="FF9900"/>
              </a:solidFill>
            </a:endParaRPr>
          </a:p>
        </p:txBody>
      </p:sp>
      <p:pic>
        <p:nvPicPr>
          <p:cNvPr id="5124" name="Picture 8" descr="animaplanetagirand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1801813"/>
            <a:ext cx="2952750" cy="281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nimBg="1"/>
      <p:bldP spid="410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IAU_Plane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7"/>
          <p:cNvSpPr txBox="1">
            <a:spLocks noChangeArrowheads="1"/>
          </p:cNvSpPr>
          <p:nvPr/>
        </p:nvSpPr>
        <p:spPr bwMode="auto">
          <a:xfrm>
            <a:off x="0" y="4935538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CC00"/>
                </a:solidFill>
              </a:rPr>
              <a:t>             ...</a:t>
            </a:r>
            <a:r>
              <a:rPr lang="pt-BR" sz="2400" b="1">
                <a:solidFill>
                  <a:srgbClr val="FFCC00"/>
                </a:solidFill>
              </a:rPr>
              <a:t> sin contar el movimiento de traslación</a:t>
            </a:r>
          </a:p>
          <a:p>
            <a:pPr algn="ctr"/>
            <a:r>
              <a:rPr lang="pt-BR" sz="2400" b="1" i="1">
                <a:solidFill>
                  <a:srgbClr val="FFCC00"/>
                </a:solidFill>
              </a:rPr>
              <a:t>       (</a:t>
            </a:r>
            <a:r>
              <a:rPr lang="pt-BR" sz="2000" b="1" i="1">
                <a:solidFill>
                  <a:srgbClr val="FFCC00"/>
                </a:solidFill>
              </a:rPr>
              <a:t>El giro en torno del Sol, por 365,26 días)</a:t>
            </a:r>
          </a:p>
        </p:txBody>
      </p:sp>
      <p:pic>
        <p:nvPicPr>
          <p:cNvPr id="14345" name="Picture 9" descr="arrow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5400000">
            <a:off x="2794001" y="3665537"/>
            <a:ext cx="571500" cy="9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Box 6"/>
          <p:cNvSpPr txBox="1">
            <a:spLocks noChangeArrowheads="1"/>
          </p:cNvSpPr>
          <p:nvPr/>
        </p:nvSpPr>
        <p:spPr bwMode="auto">
          <a:xfrm rot="-3215825">
            <a:off x="2694782" y="2216944"/>
            <a:ext cx="755650" cy="36988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>
                <a:solidFill>
                  <a:srgbClr val="00B0F0"/>
                </a:solidFill>
                <a:latin typeface="Impact" pitchFamily="34" charset="0"/>
              </a:rPr>
              <a:t>Tierra</a:t>
            </a:r>
            <a:endParaRPr lang="es-BO">
              <a:solidFill>
                <a:srgbClr val="00B0F0"/>
              </a:solidFill>
              <a:latin typeface="Impact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sistema%20sol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3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0" y="5876925"/>
            <a:ext cx="9144000" cy="4572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 i="1">
                <a:solidFill>
                  <a:srgbClr val="FFCC00"/>
                </a:solidFill>
              </a:rPr>
              <a:t>... en el cual viajamos a 107.000 kms por hora!</a:t>
            </a:r>
          </a:p>
        </p:txBody>
      </p:sp>
      <p:pic>
        <p:nvPicPr>
          <p:cNvPr id="16393" name="Picture 9" descr="arrow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4834197">
            <a:off x="7596982" y="3394868"/>
            <a:ext cx="431800" cy="7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via-lactea-200909141132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3860800"/>
            <a:ext cx="9144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FFCC00"/>
                </a:solidFill>
              </a:rPr>
              <a:t>Eso no es nada, comparado con la </a:t>
            </a:r>
            <a:r>
              <a:rPr lang="pt-BR" sz="2400" b="1">
                <a:solidFill>
                  <a:srgbClr val="FF0000"/>
                </a:solidFill>
              </a:rPr>
              <a:t>rotación galáctica</a:t>
            </a:r>
            <a:r>
              <a:rPr lang="pt-BR" sz="2400" b="1">
                <a:solidFill>
                  <a:srgbClr val="FFCC00"/>
                </a:solidFill>
              </a:rPr>
              <a:t>,</a:t>
            </a:r>
          </a:p>
          <a:p>
            <a:pPr algn="ctr"/>
            <a:r>
              <a:rPr lang="pt-BR" sz="2400" b="1">
                <a:solidFill>
                  <a:srgbClr val="FFCC00"/>
                </a:solidFill>
              </a:rPr>
              <a:t>girando en una imensidad de sistemas estelares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ViaLacte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619250" y="4508500"/>
            <a:ext cx="5905500" cy="519113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800" b="1" i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... a 810.000 Kilómetros por hora!</a:t>
            </a:r>
            <a:r>
              <a:rPr lang="pt-BR" sz="28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19462" name="Oval 6"/>
          <p:cNvSpPr>
            <a:spLocks noChangeArrowheads="1"/>
          </p:cNvSpPr>
          <p:nvPr/>
        </p:nvSpPr>
        <p:spPr bwMode="auto">
          <a:xfrm>
            <a:off x="7956550" y="5876925"/>
            <a:ext cx="71438" cy="73025"/>
          </a:xfrm>
          <a:prstGeom prst="ellipse">
            <a:avLst/>
          </a:prstGeom>
          <a:solidFill>
            <a:srgbClr val="FF3300"/>
          </a:solidFill>
          <a:ln w="952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BO"/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7524750" y="5949950"/>
            <a:ext cx="1008063" cy="214313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800" b="1">
                <a:solidFill>
                  <a:srgbClr val="FFFF00"/>
                </a:solidFill>
              </a:rPr>
              <a:t>Sistema Solar</a:t>
            </a:r>
          </a:p>
        </p:txBody>
      </p:sp>
      <p:pic>
        <p:nvPicPr>
          <p:cNvPr id="19464" name="Picture 8" descr="arrow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856154">
            <a:off x="7577932" y="5750719"/>
            <a:ext cx="565150" cy="9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animBg="1"/>
      <p:bldP spid="1946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vialacte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6"/>
          <p:cNvSpPr txBox="1">
            <a:spLocks noChangeArrowheads="1"/>
          </p:cNvSpPr>
          <p:nvPr/>
        </p:nvSpPr>
        <p:spPr bwMode="auto">
          <a:xfrm>
            <a:off x="0" y="5661025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FF9900"/>
                </a:solidFill>
              </a:rPr>
              <a:t>El Sol está a 27.000 años-luz del centro de la galaxia,</a:t>
            </a:r>
          </a:p>
          <a:p>
            <a:pPr algn="ctr"/>
            <a:r>
              <a:rPr lang="pt-BR" sz="2400" b="1" i="1">
                <a:solidFill>
                  <a:srgbClr val="FF9900"/>
                </a:solidFill>
              </a:rPr>
              <a:t>y tarda 200 millones de años en esa traslación.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raco3_heutz_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4797425"/>
            <a:ext cx="9144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 </a:t>
            </a:r>
            <a:r>
              <a:rPr lang="pt-BR" sz="2800" b="1">
                <a:solidFill>
                  <a:srgbClr val="FFFF00"/>
                </a:solidFill>
              </a:rPr>
              <a:t>Y la Vía Láctea está suelta en el espacio,</a:t>
            </a:r>
          </a:p>
          <a:p>
            <a:pPr algn="ctr"/>
            <a:r>
              <a:rPr lang="pt-BR" sz="2800" b="1">
                <a:solidFill>
                  <a:srgbClr val="FFFF00"/>
                </a:solidFill>
              </a:rPr>
              <a:t> en el movimento de expansión del Universo.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7" descr="geminisur2ll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0" y="5373688"/>
            <a:ext cx="9144000" cy="1250950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rgbClr val="FFFF00"/>
                </a:solidFill>
              </a:rPr>
              <a:t>... en rumbo de colisión con Andrómeda,</a:t>
            </a:r>
          </a:p>
          <a:p>
            <a:pPr algn="ctr"/>
            <a:r>
              <a:rPr lang="pt-BR" sz="2800" b="1">
                <a:solidFill>
                  <a:srgbClr val="FFFF00"/>
                </a:solidFill>
              </a:rPr>
              <a:t>a una velocidad de 230.000 kms por hora.</a:t>
            </a:r>
          </a:p>
          <a:p>
            <a:pPr algn="ctr"/>
            <a:r>
              <a:rPr lang="pt-BR" sz="2000" b="1">
                <a:solidFill>
                  <a:srgbClr val="FFFF00"/>
                </a:solidFill>
              </a:rPr>
              <a:t>(actualmente a 2,3 millones de años-luz de distancia)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1 light year (10^^16 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89150" y="0"/>
            <a:ext cx="7054850" cy="700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0" y="115888"/>
            <a:ext cx="9144000" cy="830262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O" sz="2400" b="1">
                <a:solidFill>
                  <a:srgbClr val="FFC000"/>
                </a:solidFill>
              </a:rPr>
              <a:t>“Somos parte de un universo, en evolución, de cambios constantes y nuestra existencia es una aventura”</a:t>
            </a:r>
            <a:endParaRPr lang="es-BO" sz="2400" b="1">
              <a:solidFill>
                <a:srgbClr val="FFC000"/>
              </a:solidFill>
            </a:endParaRPr>
          </a:p>
        </p:txBody>
      </p:sp>
      <p:sp>
        <p:nvSpPr>
          <p:cNvPr id="50185" name="Text Box 7"/>
          <p:cNvSpPr txBox="1">
            <a:spLocks noChangeArrowheads="1"/>
          </p:cNvSpPr>
          <p:nvPr/>
        </p:nvSpPr>
        <p:spPr bwMode="auto">
          <a:xfrm>
            <a:off x="5076825" y="3933825"/>
            <a:ext cx="1727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>
                <a:solidFill>
                  <a:srgbClr val="FF0000"/>
                </a:solidFill>
              </a:rPr>
              <a:t>Aqui vivo por el momento</a:t>
            </a:r>
          </a:p>
        </p:txBody>
      </p:sp>
      <p:pic>
        <p:nvPicPr>
          <p:cNvPr id="3" name="Picture 8" descr="arrow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8193916" flipV="1">
            <a:off x="5508625" y="2924175"/>
            <a:ext cx="565150" cy="10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100 light years (10^^18 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5663" y="0"/>
            <a:ext cx="7018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765175"/>
            <a:ext cx="9144000" cy="822325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BO">
                <a:solidFill>
                  <a:srgbClr val="FF0000"/>
                </a:solidFill>
              </a:rPr>
              <a:t> </a:t>
            </a:r>
            <a:r>
              <a:rPr lang="es-BO" sz="2400">
                <a:solidFill>
                  <a:srgbClr val="FFC000"/>
                </a:solidFill>
              </a:rPr>
              <a:t>“Lo que sabemos es una gota, lo que ignoramos un inmenso océano. </a:t>
            </a:r>
            <a:r>
              <a:rPr lang="es-BO" sz="2400">
                <a:solidFill>
                  <a:srgbClr val="FF3300"/>
                </a:solidFill>
              </a:rPr>
              <a:t>Isaac Newton (1643-1727)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3648075" y="3233738"/>
            <a:ext cx="1847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rgbClr val="66FF33"/>
                </a:solidFill>
              </a:rPr>
              <a:t>Héla aquí, pues:</a:t>
            </a:r>
          </a:p>
        </p:txBody>
      </p:sp>
      <p:pic>
        <p:nvPicPr>
          <p:cNvPr id="32771" name="Picture 3" descr="earth2_cassini 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0"/>
            <a:ext cx="6013450" cy="6858000"/>
          </a:xfrm>
          <a:prstGeom prst="rect">
            <a:avLst/>
          </a:prstGeom>
          <a:noFill/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304800" y="4724400"/>
            <a:ext cx="2438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Contempla esta foto unos instantes.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228600" y="5624513"/>
            <a:ext cx="48641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Fue tomada por Cassini-Juygens,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Una nave espacial automática, 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en 2004, lal llegar a los anillos de Saturno.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Book Antiqua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3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9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2" grpId="0"/>
      <p:bldP spid="3277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earth2_cassini 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5275" y="0"/>
            <a:ext cx="6013450" cy="6858000"/>
          </a:xfrm>
          <a:prstGeom prst="rect">
            <a:avLst/>
          </a:prstGeom>
          <a:noFill/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228600" y="2438400"/>
            <a:ext cx="6461125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En ese puntito azul, estamos todos.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Todas nuestras guerras…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Todos nuestros problemas…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Toda nuestra grandeza y toda nuestra miseria…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Toda nuestra tecnología, nuestro arte, nuestros logros…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Todas las civilizaciones, toda la fauna y la flora…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Todas las razas, todas las religiones…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Todos los gobiernos, países y estados…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Todos nuestros pensamientos…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Todo nuestro amor…y nuestro odio…</a:t>
            </a:r>
          </a:p>
          <a:p>
            <a:endParaRPr lang="en-US" sz="2000">
              <a:solidFill>
                <a:schemeClr val="bg1"/>
              </a:solidFill>
              <a:latin typeface="Book Antiqua" pitchFamily="18" charset="0"/>
            </a:endParaRP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Siete mil millones de almas en convulsión constante…</a:t>
            </a:r>
          </a:p>
        </p:txBody>
      </p:sp>
      <p:grpSp>
        <p:nvGrpSpPr>
          <p:cNvPr id="34820" name="Group 4"/>
          <p:cNvGrpSpPr>
            <a:grpSpLocks/>
          </p:cNvGrpSpPr>
          <p:nvPr/>
        </p:nvGrpSpPr>
        <p:grpSpPr bwMode="auto">
          <a:xfrm>
            <a:off x="2514600" y="442913"/>
            <a:ext cx="3276600" cy="1766887"/>
            <a:chOff x="1584" y="279"/>
            <a:chExt cx="2064" cy="1113"/>
          </a:xfrm>
        </p:grpSpPr>
        <p:sp>
          <p:nvSpPr>
            <p:cNvPr id="34821" name="Text Box 5"/>
            <p:cNvSpPr txBox="1">
              <a:spLocks noChangeArrowheads="1"/>
            </p:cNvSpPr>
            <p:nvPr/>
          </p:nvSpPr>
          <p:spPr bwMode="auto">
            <a:xfrm>
              <a:off x="1584" y="279"/>
              <a:ext cx="158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solidFill>
                    <a:schemeClr val="bg1"/>
                  </a:solidFill>
                  <a:latin typeface="Book Antiqua" pitchFamily="18" charset="0"/>
                </a:rPr>
                <a:t>Aquí está tu planeta.</a:t>
              </a:r>
            </a:p>
          </p:txBody>
        </p:sp>
        <p:sp>
          <p:nvSpPr>
            <p:cNvPr id="34822" name="Line 6"/>
            <p:cNvSpPr>
              <a:spLocks noChangeShapeType="1"/>
            </p:cNvSpPr>
            <p:nvPr/>
          </p:nvSpPr>
          <p:spPr bwMode="auto">
            <a:xfrm>
              <a:off x="3120" y="528"/>
              <a:ext cx="528" cy="864"/>
            </a:xfrm>
            <a:prstGeom prst="line">
              <a:avLst/>
            </a:prstGeom>
            <a:noFill/>
            <a:ln w="38100">
              <a:solidFill>
                <a:srgbClr val="66FF33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earth2_cassini 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5275" y="0"/>
            <a:ext cx="6013450" cy="6858000"/>
          </a:xfrm>
          <a:prstGeom prst="rect">
            <a:avLst/>
          </a:prstGeom>
          <a:noFill/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0" y="3124200"/>
            <a:ext cx="7004050" cy="3140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Si quisiéramos, podríamos tomar esta fotografía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como una lección de humildad…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Y como un doble mensaje:  por un lado, </a:t>
            </a:r>
            <a:r>
              <a:rPr lang="en-US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de nuestra </a:t>
            </a:r>
            <a:br>
              <a:rPr lang="en-US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</a:br>
            <a:r>
              <a:rPr lang="en-US" sz="2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pequeñez en el universo,</a:t>
            </a:r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 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de lo irrelevantes que son nuestros problemas y diferencias, 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cuando los vemos a esta escala…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Pero por otro lado,  de lo frágil que nuestro planeta parece, y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lo importante que es que cuidemos este puntito azul,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Para cuidarlo, tenemos que conocerlo</a:t>
            </a:r>
          </a:p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…pues es el único hogar que tenemos.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0" y="2590800"/>
            <a:ext cx="3048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Book Antiqua" pitchFamily="18" charset="0"/>
              </a:rPr>
              <a:t> Da qué pensar, ¿no?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5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terra_sxc plane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14525"/>
            <a:ext cx="9144000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-468313" y="836613"/>
            <a:ext cx="9109076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FFCC00"/>
                </a:solidFill>
              </a:rPr>
              <a:t>Pero ¡qué grande es el hombre</a:t>
            </a:r>
          </a:p>
          <a:p>
            <a:pPr algn="ctr"/>
            <a:r>
              <a:rPr lang="pt-BR" sz="2400" b="1">
                <a:solidFill>
                  <a:srgbClr val="FFCC00"/>
                </a:solidFill>
              </a:rPr>
              <a:t>que desde este rincón maravilloso</a:t>
            </a:r>
          </a:p>
          <a:p>
            <a:pPr algn="ctr"/>
            <a:r>
              <a:rPr lang="pt-BR" sz="2400" b="1">
                <a:solidFill>
                  <a:srgbClr val="FFCC00"/>
                </a:solidFill>
              </a:rPr>
              <a:t>puede ir descubriendo y admirando</a:t>
            </a:r>
          </a:p>
          <a:p>
            <a:pPr algn="ctr"/>
            <a:r>
              <a:rPr lang="pt-BR" sz="2400" b="1">
                <a:solidFill>
                  <a:srgbClr val="FFCC00"/>
                </a:solidFill>
              </a:rPr>
              <a:t>este INMENSO UNIVERSO.!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igban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WordArt 7"/>
          <p:cNvSpPr>
            <a:spLocks noChangeArrowheads="1" noChangeShapeType="1" noTextEdit="1"/>
          </p:cNvSpPr>
          <p:nvPr/>
        </p:nvSpPr>
        <p:spPr bwMode="auto">
          <a:xfrm>
            <a:off x="1187450" y="4149725"/>
            <a:ext cx="7086600" cy="8636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Arial Black"/>
              </a:rPr>
              <a:t>Que tengas una semana excelente </a:t>
            </a:r>
          </a:p>
        </p:txBody>
      </p:sp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468313" y="6092825"/>
            <a:ext cx="81835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A099F790-A153-4052-B921-C1281D945DF9}" type="datetime2">
              <a:rPr lang="es-MX" sz="2800" b="1" i="1">
                <a:solidFill>
                  <a:srgbClr val="FFCCCC"/>
                </a:solidFill>
                <a:latin typeface="Arial Black" pitchFamily="34" charset="0"/>
              </a:rPr>
              <a:pPr/>
              <a:t>Lunes, 17 de Febrero de 2014</a:t>
            </a:fld>
            <a:endParaRPr lang="es-ES" sz="2800" b="1" i="1">
              <a:solidFill>
                <a:srgbClr val="FFCCCC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nimBg="1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994.-_!Que_pequenos_y_que_GRANDES_somos! (2)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994.-_!Que_pequenos_y_que_GRANDES_somos! (2)</Template>
  <TotalTime>2</TotalTime>
  <Words>504</Words>
  <Application>Microsoft Office PowerPoint</Application>
  <PresentationFormat>Presentación en pantalla (4:3)</PresentationFormat>
  <Paragraphs>96</Paragraphs>
  <Slides>19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</vt:lpstr>
      <vt:lpstr>Calibri</vt:lpstr>
      <vt:lpstr>Impact</vt:lpstr>
      <vt:lpstr>Book Antiqua</vt:lpstr>
      <vt:lpstr>Arial Black</vt:lpstr>
      <vt:lpstr>994.-_!Que_pequenos_y_que_GRANDES_somos! (2)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2014-02-17T21:46:06Z</dcterms:created>
  <dcterms:modified xsi:type="dcterms:W3CDTF">2014-02-17T21:49:06Z</dcterms:modified>
</cp:coreProperties>
</file>