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7" r:id="rId4"/>
    <p:sldId id="271" r:id="rId5"/>
    <p:sldId id="272" r:id="rId6"/>
    <p:sldId id="273" r:id="rId7"/>
    <p:sldId id="274" r:id="rId8"/>
    <p:sldId id="275" r:id="rId9"/>
    <p:sldId id="276" r:id="rId10"/>
    <p:sldId id="278" r:id="rId11"/>
    <p:sldId id="279" r:id="rId12"/>
    <p:sldId id="281" r:id="rId13"/>
    <p:sldId id="280" r:id="rId14"/>
    <p:sldId id="282" r:id="rId15"/>
    <p:sldId id="283" r:id="rId16"/>
    <p:sldId id="284" r:id="rId17"/>
    <p:sldId id="285" r:id="rId18"/>
    <p:sldId id="258" r:id="rId19"/>
    <p:sldId id="259" r:id="rId20"/>
    <p:sldId id="260" r:id="rId21"/>
    <p:sldId id="261" r:id="rId22"/>
    <p:sldId id="262" r:id="rId23"/>
    <p:sldId id="263" r:id="rId24"/>
    <p:sldId id="264" r:id="rId25"/>
    <p:sldId id="265" r:id="rId26"/>
    <p:sldId id="266" r:id="rId27"/>
    <p:sldId id="267" r:id="rId28"/>
    <p:sldId id="268" r:id="rId29"/>
    <p:sldId id="269" r:id="rId30"/>
    <p:sldId id="270" r:id="rId31"/>
    <p:sldId id="286" r:id="rId32"/>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50000" saltData="tulGrCiajM3NwujN8aoO+Q" hashData="AQDQv6lzuZXrCoI1WeiH8ZOTTvU"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99"/>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varScale="1">
        <p:scale>
          <a:sx n="75" d="100"/>
          <a:sy n="75" d="100"/>
        </p:scale>
        <p:origin x="-846" y="-8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FBAB42A6-2114-4FBA-B8B5-CE69E1768FC1}" type="datetimeFigureOut">
              <a:rPr lang="es-ES"/>
              <a:pPr>
                <a:defRPr/>
              </a:pPr>
              <a:t>21/04/2014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D80488FD-8770-4567-B847-4211CC0B9427}" type="slidenum">
              <a:rPr lang="es-ES"/>
              <a:pPr>
                <a:defRPr/>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2A648B1F-692B-402D-870E-EED2BDF890CC}" type="datetimeFigureOut">
              <a:rPr lang="es-ES"/>
              <a:pPr>
                <a:defRPr/>
              </a:pPr>
              <a:t>21/04/2014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A9386218-F651-4699-A1E8-D2BC77446F75}" type="slidenum">
              <a:rPr lang="es-ES"/>
              <a:pPr>
                <a:defRPr/>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10E78ABE-06D1-4614-8FE6-A81B6A1B2877}" type="datetimeFigureOut">
              <a:rPr lang="es-ES"/>
              <a:pPr>
                <a:defRPr/>
              </a:pPr>
              <a:t>21/04/2014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49404342-48FF-4888-AC58-5504B197CD59}" type="slidenum">
              <a:rPr lang="es-ES"/>
              <a:pPr>
                <a:defRPr/>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E2A69021-63A5-4224-99CD-8638F3014834}" type="datetimeFigureOut">
              <a:rPr lang="es-ES"/>
              <a:pPr>
                <a:defRPr/>
              </a:pPr>
              <a:t>21/04/2014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E1CA7550-A3C3-4C79-93AF-E65833BB1D56}" type="slidenum">
              <a:rPr lang="es-ES"/>
              <a:pPr>
                <a:defRPr/>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37BAEF6A-DDE5-45C8-9B74-A85327C6C906}" type="datetimeFigureOut">
              <a:rPr lang="es-ES"/>
              <a:pPr>
                <a:defRPr/>
              </a:pPr>
              <a:t>21/04/2014</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C2F02A45-D221-4267-9CA2-2FC8431F0493}" type="slidenum">
              <a:rPr lang="es-ES"/>
              <a:pPr>
                <a:defRPr/>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F55A1D5D-5B1D-47F3-AB92-9AEBAE08D966}" type="datetimeFigureOut">
              <a:rPr lang="es-ES"/>
              <a:pPr>
                <a:defRPr/>
              </a:pPr>
              <a:t>21/04/2014</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16A4C0B6-AA54-4E9B-B185-8649CD550985}" type="slidenum">
              <a:rPr lang="es-ES"/>
              <a:pPr>
                <a:defRPr/>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9AA081EF-B865-48B5-B429-0D5F288D0B4F}" type="datetimeFigureOut">
              <a:rPr lang="es-ES"/>
              <a:pPr>
                <a:defRPr/>
              </a:pPr>
              <a:t>21/04/2014</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C3CEFDCC-0C07-4022-8AD7-91D58BA1EB20}" type="slidenum">
              <a:rPr lang="es-ES"/>
              <a:pPr>
                <a:defRPr/>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795C3D27-6C27-49EA-BEA1-3C65EA594E31}" type="datetimeFigureOut">
              <a:rPr lang="es-ES"/>
              <a:pPr>
                <a:defRPr/>
              </a:pPr>
              <a:t>21/04/2014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C84D4DD1-3635-4386-BE3C-0D97D0A1809A}" type="slidenum">
              <a:rPr lang="es-ES"/>
              <a:pPr>
                <a:defRPr/>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smtClean="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7C3C5E2D-056F-4E6E-9A8C-56D32CC32032}" type="datetimeFigureOut">
              <a:rPr lang="es-ES"/>
              <a:pPr>
                <a:defRPr/>
              </a:pPr>
              <a:t>21/04/2014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46F2489D-ED34-4514-A88D-DABEEC42163C}" type="slidenum">
              <a:rPr lang="es-ES"/>
              <a:pPr>
                <a:defRPr/>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BBFFC3FD-E9A7-45F7-A898-E06924FB01B7}" type="datetimeFigureOut">
              <a:rPr lang="es-ES"/>
              <a:pPr>
                <a:defRPr/>
              </a:pPr>
              <a:t>21/04/2014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A646C26C-2B9E-452F-A38B-7BF2A2F6E894}" type="slidenum">
              <a:rPr lang="es-ES"/>
              <a:pPr>
                <a:defRPr/>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737EBB81-DCC3-481F-97FC-8E0FCE418962}" type="datetimeFigureOut">
              <a:rPr lang="es-ES"/>
              <a:pPr>
                <a:defRPr/>
              </a:pPr>
              <a:t>21/04/2014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A4E057D9-B626-4634-A41D-707D1AC3C6AC}" type="slidenum">
              <a:rPr lang="es-ES"/>
              <a:pPr>
                <a:defRPr/>
              </a:pPr>
              <a:t>‹Nº›</a:t>
            </a:fld>
            <a:endParaRPr lang="es-E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7B7ED720-0D7E-42AC-A315-D088E41E0372}"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DC398EFD-81AC-46C5-9325-2EC88F25FBC1}" type="datetimeFigureOut">
              <a:rPr lang="es-ES"/>
              <a:pPr>
                <a:defRPr/>
              </a:pPr>
              <a:t>21/04/2014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2A636B61-0841-488F-B290-4A59443D79F9}" type="slidenum">
              <a:rPr lang="es-ES"/>
              <a:pPr>
                <a:defRPr/>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8AA91FB8-9F0C-4A0C-8753-11FFA58AF677}"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16.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17.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18.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1 Título"/>
          <p:cNvSpPr>
            <a:spLocks noGrp="1"/>
          </p:cNvSpPr>
          <p:nvPr>
            <p:ph type="ctrTitle"/>
          </p:nvPr>
        </p:nvSpPr>
        <p:spPr/>
        <p:txBody>
          <a:bodyPr/>
          <a:lstStyle/>
          <a:p>
            <a:pPr eaLnBrk="1" hangingPunct="1"/>
            <a:endParaRPr lang="es-ES" smtClean="0"/>
          </a:p>
        </p:txBody>
      </p:sp>
      <p:sp>
        <p:nvSpPr>
          <p:cNvPr id="3" name="2 Subtítulo"/>
          <p:cNvSpPr>
            <a:spLocks noGrp="1"/>
          </p:cNvSpPr>
          <p:nvPr>
            <p:ph type="subTitle" idx="1"/>
          </p:nvPr>
        </p:nvSpPr>
        <p:spPr/>
        <p:txBody>
          <a:bodyPr rtlCol="0">
            <a:normAutofit/>
          </a:bodyPr>
          <a:lstStyle/>
          <a:p>
            <a:pPr eaLnBrk="1" fontAlgn="auto" hangingPunct="1">
              <a:spcAft>
                <a:spcPts val="0"/>
              </a:spcAft>
              <a:buFont typeface="Arial" pitchFamily="34" charset="0"/>
              <a:buNone/>
              <a:defRPr/>
            </a:pPr>
            <a:endParaRPr lang="es-ES" smtClean="0"/>
          </a:p>
        </p:txBody>
      </p:sp>
      <p:pic>
        <p:nvPicPr>
          <p:cNvPr id="2052" name="3 Imagen" descr="0.jpg"/>
          <p:cNvPicPr>
            <a:picLocks noChangeAspect="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
        <p:nvSpPr>
          <p:cNvPr id="5" name="4 Rectángulo"/>
          <p:cNvSpPr/>
          <p:nvPr/>
        </p:nvSpPr>
        <p:spPr>
          <a:xfrm>
            <a:off x="0" y="2996952"/>
            <a:ext cx="9143999" cy="1754326"/>
          </a:xfrm>
          <a:prstGeom prst="rect">
            <a:avLst/>
          </a:prstGeom>
          <a:noFill/>
        </p:spPr>
        <p:txBody>
          <a:bodyPr>
            <a:spAutoFit/>
          </a:bodyPr>
          <a:lstStyle/>
          <a:p>
            <a:pPr algn="ctr" fontAlgn="auto">
              <a:spcBef>
                <a:spcPts val="0"/>
              </a:spcBef>
              <a:spcAft>
                <a:spcPts val="0"/>
              </a:spcAft>
              <a:defRPr/>
            </a:pPr>
            <a:r>
              <a:rPr lang="es-ES" sz="5400" b="1" dirty="0" smtClean="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latin typeface="Franklin Gothic Heavy" pitchFamily="34" charset="0"/>
                <a:cs typeface="+mn-cs"/>
              </a:rPr>
              <a:t>PREDICCIONES</a:t>
            </a:r>
          </a:p>
          <a:p>
            <a:pPr algn="ctr" fontAlgn="auto">
              <a:spcBef>
                <a:spcPts val="0"/>
              </a:spcBef>
              <a:spcAft>
                <a:spcPts val="0"/>
              </a:spcAft>
              <a:defRPr/>
            </a:pPr>
            <a:r>
              <a:rPr lang="es-ES" sz="5400" b="1" dirty="0" smtClean="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latin typeface="Franklin Gothic Heavy" pitchFamily="34" charset="0"/>
                <a:cs typeface="+mn-cs"/>
              </a:rPr>
              <a:t>DE  FUTURO</a:t>
            </a:r>
            <a:endParaRPr lang="es-ES" sz="5400" b="1"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latin typeface="Franklin Gothic Heavy" pitchFamily="34" charset="0"/>
              <a:cs typeface="+mn-cs"/>
            </a:endParaRPr>
          </a:p>
        </p:txBody>
      </p:sp>
    </p:spTree>
  </p:cSld>
  <p:clrMapOvr>
    <a:masterClrMapping/>
  </p:clrMapOvr>
  <p:transition>
    <p:sndAc>
      <p:stSnd loop="1">
        <p:snd r:embed="rId2" name="Love Story.wav"/>
      </p:stSnd>
    </p:sndAc>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1 Título"/>
          <p:cNvSpPr>
            <a:spLocks noGrp="1"/>
          </p:cNvSpPr>
          <p:nvPr>
            <p:ph type="title"/>
          </p:nvPr>
        </p:nvSpPr>
        <p:spPr/>
        <p:txBody>
          <a:bodyPr/>
          <a:lstStyle/>
          <a:p>
            <a:pPr eaLnBrk="1" hangingPunct="1"/>
            <a:endParaRPr lang="es-ES" smtClean="0"/>
          </a:p>
        </p:txBody>
      </p:sp>
      <p:pic>
        <p:nvPicPr>
          <p:cNvPr id="3075" name="3 Marcador de contenido" descr="0.jpg"/>
          <p:cNvPicPr>
            <a:picLocks noGrp="1" noChangeAspect="1"/>
          </p:cNvPicPr>
          <p:nvPr>
            <p:ph idx="1"/>
          </p:nvPr>
        </p:nvPicPr>
        <p:blipFill>
          <a:blip r:embed="rId2"/>
          <a:srcRect/>
          <a:stretch>
            <a:fillRect/>
          </a:stretch>
        </p:blipFill>
        <p:spPr>
          <a:xfrm>
            <a:off x="0" y="0"/>
            <a:ext cx="9144000" cy="6858000"/>
          </a:xfrm>
        </p:spPr>
      </p:pic>
      <p:sp>
        <p:nvSpPr>
          <p:cNvPr id="5" name="4 Rectángulo"/>
          <p:cNvSpPr/>
          <p:nvPr/>
        </p:nvSpPr>
        <p:spPr>
          <a:xfrm>
            <a:off x="4303337" y="2967335"/>
            <a:ext cx="537327" cy="923330"/>
          </a:xfrm>
          <a:prstGeom prst="rect">
            <a:avLst/>
          </a:prstGeom>
          <a:noFill/>
        </p:spPr>
        <p:txBody>
          <a:bodyPr wrap="none">
            <a:spAutoFit/>
            <a:scene3d>
              <a:camera prst="orthographicFront"/>
              <a:lightRig rig="soft" dir="t">
                <a:rot lat="0" lon="0" rev="10800000"/>
              </a:lightRig>
            </a:scene3d>
            <a:sp3d>
              <a:bevelT w="27940" h="12700"/>
              <a:contourClr>
                <a:srgbClr val="DDDDDD"/>
              </a:contourClr>
            </a:sp3d>
          </a:bodyPr>
          <a:lstStyle/>
          <a:p>
            <a:pPr algn="ctr" fontAlgn="auto">
              <a:spcBef>
                <a:spcPts val="0"/>
              </a:spcBef>
              <a:spcAft>
                <a:spcPts val="0"/>
              </a:spcAft>
              <a:defRPr/>
            </a:pPr>
            <a:r>
              <a:rPr lang="es-ES" sz="5400" b="1" spc="150" dirty="0">
                <a:ln w="11430"/>
                <a:solidFill>
                  <a:srgbClr val="F8F8F8"/>
                </a:solidFill>
                <a:effectLst>
                  <a:outerShdw blurRad="25400" algn="tl" rotWithShape="0">
                    <a:srgbClr val="000000">
                      <a:alpha val="43000"/>
                    </a:srgbClr>
                  </a:outerShdw>
                </a:effectLst>
                <a:latin typeface="+mn-lt"/>
                <a:cs typeface="+mn-cs"/>
              </a:rPr>
              <a:t>  </a:t>
            </a:r>
          </a:p>
        </p:txBody>
      </p:sp>
      <p:sp>
        <p:nvSpPr>
          <p:cNvPr id="6" name="5 CuadroTexto"/>
          <p:cNvSpPr txBox="1"/>
          <p:nvPr/>
        </p:nvSpPr>
        <p:spPr>
          <a:xfrm>
            <a:off x="539750" y="2133600"/>
            <a:ext cx="8064500" cy="2862263"/>
          </a:xfrm>
          <a:prstGeom prst="rect">
            <a:avLst/>
          </a:prstGeom>
          <a:noFill/>
        </p:spPr>
        <p:txBody>
          <a:bodyPr>
            <a:spAutoFit/>
          </a:bodyPr>
          <a:lstStyle/>
          <a:p>
            <a:pPr algn="ctr" fontAlgn="auto">
              <a:spcBef>
                <a:spcPts val="0"/>
              </a:spcBef>
              <a:spcAft>
                <a:spcPts val="0"/>
              </a:spcAft>
              <a:defRPr/>
            </a:pPr>
            <a:r>
              <a:rPr lang="es-ES" sz="3600" b="1" dirty="0">
                <a:solidFill>
                  <a:schemeClr val="bg1"/>
                </a:solidFill>
                <a:effectLst>
                  <a:outerShdw blurRad="38100" dist="38100" dir="2700000" algn="tl">
                    <a:srgbClr val="000000">
                      <a:alpha val="43137"/>
                    </a:srgbClr>
                  </a:outerShdw>
                </a:effectLst>
                <a:latin typeface="+mn-lt"/>
                <a:cs typeface="+mn-cs"/>
              </a:rPr>
              <a:t>El fin de año propicia balances y pronósticos </a:t>
            </a:r>
            <a:r>
              <a:rPr lang="es-ES" sz="3600" b="1" dirty="0">
                <a:solidFill>
                  <a:schemeClr val="bg1"/>
                </a:solidFill>
                <a:effectLst>
                  <a:outerShdw blurRad="38100" dist="38100" dir="2700000" algn="tl">
                    <a:srgbClr val="000000">
                      <a:alpha val="43137"/>
                    </a:srgbClr>
                  </a:outerShdw>
                </a:effectLst>
                <a:latin typeface="+mn-lt"/>
                <a:cs typeface="+mn-cs"/>
              </a:rPr>
              <a:t>futuristas, </a:t>
            </a:r>
            <a:r>
              <a:rPr lang="es-ES" sz="3600" b="1" dirty="0">
                <a:solidFill>
                  <a:schemeClr val="bg1"/>
                </a:solidFill>
                <a:effectLst>
                  <a:outerShdw blurRad="38100" dist="38100" dir="2700000" algn="tl">
                    <a:srgbClr val="000000">
                      <a:alpha val="43137"/>
                    </a:srgbClr>
                  </a:outerShdw>
                </a:effectLst>
              </a:rPr>
              <a:t>de la mano de </a:t>
            </a:r>
            <a:r>
              <a:rPr lang="es-ES" sz="3600" b="1" dirty="0">
                <a:solidFill>
                  <a:schemeClr val="bg1"/>
                </a:solidFill>
                <a:effectLst>
                  <a:outerShdw blurRad="38100" dist="38100" dir="2700000" algn="tl">
                    <a:srgbClr val="000000">
                      <a:alpha val="43137"/>
                    </a:srgbClr>
                  </a:outerShdw>
                </a:effectLst>
              </a:rPr>
              <a:t>grandes </a:t>
            </a:r>
            <a:r>
              <a:rPr lang="es-ES" sz="3600" b="1" dirty="0">
                <a:solidFill>
                  <a:schemeClr val="bg1"/>
                </a:solidFill>
                <a:effectLst>
                  <a:outerShdw blurRad="38100" dist="38100" dir="2700000" algn="tl">
                    <a:srgbClr val="000000">
                      <a:alpha val="43137"/>
                    </a:srgbClr>
                  </a:outerShdw>
                </a:effectLst>
              </a:rPr>
              <a:t>visionarios del </a:t>
            </a:r>
            <a:r>
              <a:rPr lang="es-ES" sz="3600" b="1" dirty="0">
                <a:solidFill>
                  <a:schemeClr val="bg1"/>
                </a:solidFill>
                <a:effectLst>
                  <a:outerShdw blurRad="38100" dist="38100" dir="2700000" algn="tl">
                    <a:srgbClr val="000000">
                      <a:alpha val="43137"/>
                    </a:srgbClr>
                  </a:outerShdw>
                </a:effectLst>
              </a:rPr>
              <a:t>momento, </a:t>
            </a:r>
            <a:r>
              <a:rPr lang="es-ES" sz="3600" b="1" dirty="0">
                <a:solidFill>
                  <a:schemeClr val="bg1"/>
                </a:solidFill>
                <a:effectLst>
                  <a:outerShdw blurRad="38100" dist="38100" dir="2700000" algn="tl">
                    <a:srgbClr val="000000">
                      <a:alpha val="43137"/>
                    </a:srgbClr>
                  </a:outerShdw>
                </a:effectLst>
                <a:latin typeface="+mn-lt"/>
                <a:cs typeface="+mn-cs"/>
              </a:rPr>
              <a:t>como </a:t>
            </a:r>
            <a:r>
              <a:rPr lang="es-ES" sz="3600" b="1" dirty="0">
                <a:solidFill>
                  <a:schemeClr val="bg1"/>
                </a:solidFill>
                <a:effectLst>
                  <a:outerShdw blurRad="38100" dist="38100" dir="2700000" algn="tl">
                    <a:srgbClr val="000000">
                      <a:alpha val="43137"/>
                    </a:srgbClr>
                  </a:outerShdw>
                </a:effectLst>
                <a:latin typeface="+mn-lt"/>
                <a:cs typeface="+mn-cs"/>
              </a:rPr>
              <a:t>los que se presentan a continuación</a:t>
            </a:r>
            <a:r>
              <a:rPr lang="es-ES" sz="3600" b="1" dirty="0">
                <a:solidFill>
                  <a:schemeClr val="bg1"/>
                </a:solidFill>
                <a:effectLst>
                  <a:outerShdw blurRad="38100" dist="38100" dir="2700000" algn="tl">
                    <a:srgbClr val="000000">
                      <a:alpha val="43137"/>
                    </a:srgbClr>
                  </a:outerShdw>
                </a:effectLst>
                <a:latin typeface="+mn-lt"/>
                <a:cs typeface="+mn-cs"/>
              </a:rPr>
              <a:t>.</a:t>
            </a:r>
            <a:endParaRPr lang="es-ES" sz="3600" b="1" dirty="0">
              <a:solidFill>
                <a:schemeClr val="bg1"/>
              </a:solidFill>
              <a:effectLst>
                <a:outerShdw blurRad="38100" dist="38100" dir="2700000" algn="tl">
                  <a:srgbClr val="000000">
                    <a:alpha val="43137"/>
                  </a:srgbClr>
                </a:outerShdw>
              </a:effectLst>
              <a:latin typeface="+mn-lt"/>
              <a:cs typeface="+mn-cs"/>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3 Marcador de contenido" descr="1.jpg"/>
          <p:cNvPicPr>
            <a:picLocks noGrp="1" noChangeAspect="1"/>
          </p:cNvPicPr>
          <p:nvPr>
            <p:ph idx="1"/>
          </p:nvPr>
        </p:nvPicPr>
        <p:blipFill>
          <a:blip r:embed="rId2"/>
          <a:srcRect/>
          <a:stretch>
            <a:fillRect/>
          </a:stretch>
        </p:blipFill>
        <p:spPr>
          <a:xfrm>
            <a:off x="0" y="1720850"/>
            <a:ext cx="9144000" cy="5137150"/>
          </a:xfrm>
        </p:spPr>
      </p:pic>
      <p:sp>
        <p:nvSpPr>
          <p:cNvPr id="4099" name="4 CuadroTexto"/>
          <p:cNvSpPr txBox="1">
            <a:spLocks noChangeArrowheads="1"/>
          </p:cNvSpPr>
          <p:nvPr/>
        </p:nvSpPr>
        <p:spPr bwMode="auto">
          <a:xfrm>
            <a:off x="0" y="549275"/>
            <a:ext cx="9144000" cy="584200"/>
          </a:xfrm>
          <a:prstGeom prst="rect">
            <a:avLst/>
          </a:prstGeom>
          <a:noFill/>
          <a:ln w="9525">
            <a:noFill/>
            <a:miter lim="800000"/>
            <a:headEnd/>
            <a:tailEnd/>
          </a:ln>
        </p:spPr>
        <p:txBody>
          <a:bodyPr>
            <a:spAutoFit/>
          </a:bodyPr>
          <a:lstStyle/>
          <a:p>
            <a:pPr algn="ctr"/>
            <a:r>
              <a:rPr lang="es-ES" sz="3200" b="1">
                <a:solidFill>
                  <a:schemeClr val="bg1"/>
                </a:solidFill>
              </a:rPr>
              <a:t>El trabajo lo harán los ordenadores.</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1 Título"/>
          <p:cNvSpPr>
            <a:spLocks noGrp="1"/>
          </p:cNvSpPr>
          <p:nvPr>
            <p:ph type="title"/>
          </p:nvPr>
        </p:nvSpPr>
        <p:spPr/>
        <p:txBody>
          <a:bodyPr/>
          <a:lstStyle/>
          <a:p>
            <a:pPr eaLnBrk="1" hangingPunct="1"/>
            <a:endParaRPr lang="es-ES" smtClean="0"/>
          </a:p>
        </p:txBody>
      </p:sp>
      <p:sp>
        <p:nvSpPr>
          <p:cNvPr id="5123" name="5 CuadroTexto"/>
          <p:cNvSpPr txBox="1">
            <a:spLocks noChangeArrowheads="1"/>
          </p:cNvSpPr>
          <p:nvPr/>
        </p:nvSpPr>
        <p:spPr bwMode="auto">
          <a:xfrm>
            <a:off x="539750" y="2420938"/>
            <a:ext cx="8135938" cy="1938337"/>
          </a:xfrm>
          <a:prstGeom prst="rect">
            <a:avLst/>
          </a:prstGeom>
          <a:noFill/>
          <a:ln w="9525">
            <a:noFill/>
            <a:miter lim="800000"/>
            <a:headEnd/>
            <a:tailEnd/>
          </a:ln>
        </p:spPr>
        <p:txBody>
          <a:bodyPr>
            <a:spAutoFit/>
          </a:bodyPr>
          <a:lstStyle/>
          <a:p>
            <a:pPr algn="just"/>
            <a:r>
              <a:rPr lang="es-ES" sz="2400" b="1">
                <a:solidFill>
                  <a:schemeClr val="bg1"/>
                </a:solidFill>
              </a:rPr>
              <a:t>The Washington Post situó a la cabeza de las cosas más interesantes sobre el futuro, que se han dicho en los últimos doce meses, la de que los ordenadores y la inteligencia artificial reemplazarán el 45 % de los trabajos que existen en EE.UU. </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3 Marcador de contenido" descr="2.jpg"/>
          <p:cNvPicPr>
            <a:picLocks noGrp="1" noChangeAspect="1"/>
          </p:cNvPicPr>
          <p:nvPr>
            <p:ph idx="1"/>
          </p:nvPr>
        </p:nvPicPr>
        <p:blipFill>
          <a:blip r:embed="rId2"/>
          <a:srcRect/>
          <a:stretch>
            <a:fillRect/>
          </a:stretch>
        </p:blipFill>
        <p:spPr>
          <a:xfrm>
            <a:off x="0" y="1720850"/>
            <a:ext cx="9144000" cy="5137150"/>
          </a:xfrm>
        </p:spPr>
      </p:pic>
      <p:sp>
        <p:nvSpPr>
          <p:cNvPr id="6147" name="4 CuadroTexto"/>
          <p:cNvSpPr txBox="1">
            <a:spLocks noChangeArrowheads="1"/>
          </p:cNvSpPr>
          <p:nvPr/>
        </p:nvSpPr>
        <p:spPr bwMode="auto">
          <a:xfrm>
            <a:off x="1763713" y="549275"/>
            <a:ext cx="5545137" cy="584200"/>
          </a:xfrm>
          <a:prstGeom prst="rect">
            <a:avLst/>
          </a:prstGeom>
          <a:noFill/>
          <a:ln w="9525">
            <a:noFill/>
            <a:miter lim="800000"/>
            <a:headEnd/>
            <a:tailEnd/>
          </a:ln>
        </p:spPr>
        <p:txBody>
          <a:bodyPr>
            <a:spAutoFit/>
          </a:bodyPr>
          <a:lstStyle/>
          <a:p>
            <a:pPr algn="ctr"/>
            <a:r>
              <a:rPr lang="es-ES" sz="3200" b="1">
                <a:solidFill>
                  <a:schemeClr val="bg1"/>
                </a:solidFill>
              </a:rPr>
              <a:t>Comeremos algas</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1 Título"/>
          <p:cNvSpPr>
            <a:spLocks noGrp="1"/>
          </p:cNvSpPr>
          <p:nvPr>
            <p:ph type="title"/>
          </p:nvPr>
        </p:nvSpPr>
        <p:spPr/>
        <p:txBody>
          <a:bodyPr/>
          <a:lstStyle/>
          <a:p>
            <a:pPr eaLnBrk="1" hangingPunct="1"/>
            <a:endParaRPr lang="es-ES" smtClean="0"/>
          </a:p>
        </p:txBody>
      </p:sp>
      <p:sp>
        <p:nvSpPr>
          <p:cNvPr id="7171" name="3 CuadroTexto"/>
          <p:cNvSpPr txBox="1">
            <a:spLocks noChangeArrowheads="1"/>
          </p:cNvSpPr>
          <p:nvPr/>
        </p:nvSpPr>
        <p:spPr bwMode="auto">
          <a:xfrm>
            <a:off x="468313" y="2781300"/>
            <a:ext cx="8064500" cy="1200150"/>
          </a:xfrm>
          <a:prstGeom prst="rect">
            <a:avLst/>
          </a:prstGeom>
          <a:noFill/>
          <a:ln w="9525">
            <a:noFill/>
            <a:miter lim="800000"/>
            <a:headEnd/>
            <a:tailEnd/>
          </a:ln>
        </p:spPr>
        <p:txBody>
          <a:bodyPr>
            <a:spAutoFit/>
          </a:bodyPr>
          <a:lstStyle/>
          <a:p>
            <a:pPr algn="just"/>
            <a:r>
              <a:rPr lang="es-ES" sz="2400" b="1">
                <a:solidFill>
                  <a:schemeClr val="bg1"/>
                </a:solidFill>
              </a:rPr>
              <a:t>El profesor Jason Quinn, de la Universidad Estatal de Utah, pronostica un cultivo masivo de algas para la alimentación y generación de combustible. </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3 Marcador de contenido" descr="3.jpg"/>
          <p:cNvPicPr>
            <a:picLocks noGrp="1" noChangeAspect="1"/>
          </p:cNvPicPr>
          <p:nvPr>
            <p:ph idx="1"/>
          </p:nvPr>
        </p:nvPicPr>
        <p:blipFill>
          <a:blip r:embed="rId2"/>
          <a:srcRect/>
          <a:stretch>
            <a:fillRect/>
          </a:stretch>
        </p:blipFill>
        <p:spPr>
          <a:xfrm>
            <a:off x="0" y="1720850"/>
            <a:ext cx="9144000" cy="5137150"/>
          </a:xfrm>
        </p:spPr>
      </p:pic>
      <p:sp>
        <p:nvSpPr>
          <p:cNvPr id="8195" name="4 CuadroTexto"/>
          <p:cNvSpPr txBox="1">
            <a:spLocks noChangeArrowheads="1"/>
          </p:cNvSpPr>
          <p:nvPr/>
        </p:nvSpPr>
        <p:spPr bwMode="auto">
          <a:xfrm>
            <a:off x="1979613" y="620713"/>
            <a:ext cx="5184775" cy="584200"/>
          </a:xfrm>
          <a:prstGeom prst="rect">
            <a:avLst/>
          </a:prstGeom>
          <a:noFill/>
          <a:ln w="9525">
            <a:noFill/>
            <a:miter lim="800000"/>
            <a:headEnd/>
            <a:tailEnd/>
          </a:ln>
        </p:spPr>
        <p:txBody>
          <a:bodyPr>
            <a:spAutoFit/>
          </a:bodyPr>
          <a:lstStyle/>
          <a:p>
            <a:pPr algn="ctr"/>
            <a:r>
              <a:rPr lang="es-ES" sz="3200" b="1">
                <a:solidFill>
                  <a:schemeClr val="bg1"/>
                </a:solidFill>
              </a:rPr>
              <a:t>Adiós a los antibióticos</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1 Título"/>
          <p:cNvSpPr>
            <a:spLocks noGrp="1"/>
          </p:cNvSpPr>
          <p:nvPr>
            <p:ph type="title"/>
          </p:nvPr>
        </p:nvSpPr>
        <p:spPr/>
        <p:txBody>
          <a:bodyPr/>
          <a:lstStyle/>
          <a:p>
            <a:pPr eaLnBrk="1" hangingPunct="1"/>
            <a:endParaRPr lang="es-ES" smtClean="0"/>
          </a:p>
        </p:txBody>
      </p:sp>
      <p:sp>
        <p:nvSpPr>
          <p:cNvPr id="9219" name="3 CuadroTexto"/>
          <p:cNvSpPr txBox="1">
            <a:spLocks noChangeArrowheads="1"/>
          </p:cNvSpPr>
          <p:nvPr/>
        </p:nvSpPr>
        <p:spPr bwMode="auto">
          <a:xfrm>
            <a:off x="468313" y="2133600"/>
            <a:ext cx="8207375" cy="3046413"/>
          </a:xfrm>
          <a:prstGeom prst="rect">
            <a:avLst/>
          </a:prstGeom>
          <a:noFill/>
          <a:ln w="9525">
            <a:noFill/>
            <a:miter lim="800000"/>
            <a:headEnd/>
            <a:tailEnd/>
          </a:ln>
        </p:spPr>
        <p:txBody>
          <a:bodyPr>
            <a:spAutoFit/>
          </a:bodyPr>
          <a:lstStyle/>
          <a:p>
            <a:pPr algn="just"/>
            <a:r>
              <a:rPr lang="es-ES" sz="2400" b="1">
                <a:solidFill>
                  <a:schemeClr val="bg1"/>
                </a:solidFill>
              </a:rPr>
              <a:t>Thomas Frieden, director de los Centros para la Prevención y Control de Enfermedades (CDC), afirma que se aproxima una era "post antibiótica". Cada año, 2 millones de personas enferman y, de ellas, unas 23.000 mueren a causa de infecciones resistentes a los antibióticos, de modo que el uso excesivo de estos medicamentos se encuentra tras este pernicioso efecto.</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3 Marcador de contenido" descr="4.jpg"/>
          <p:cNvPicPr>
            <a:picLocks noGrp="1" noChangeAspect="1"/>
          </p:cNvPicPr>
          <p:nvPr>
            <p:ph idx="1"/>
          </p:nvPr>
        </p:nvPicPr>
        <p:blipFill>
          <a:blip r:embed="rId2"/>
          <a:srcRect/>
          <a:stretch>
            <a:fillRect/>
          </a:stretch>
        </p:blipFill>
        <p:spPr>
          <a:xfrm>
            <a:off x="0" y="1720850"/>
            <a:ext cx="9144000" cy="5137150"/>
          </a:xfrm>
        </p:spPr>
      </p:pic>
      <p:sp>
        <p:nvSpPr>
          <p:cNvPr id="11267" name="4 CuadroTexto"/>
          <p:cNvSpPr txBox="1">
            <a:spLocks noChangeArrowheads="1"/>
          </p:cNvSpPr>
          <p:nvPr/>
        </p:nvSpPr>
        <p:spPr bwMode="auto">
          <a:xfrm>
            <a:off x="1763713" y="692150"/>
            <a:ext cx="5472112" cy="585788"/>
          </a:xfrm>
          <a:prstGeom prst="rect">
            <a:avLst/>
          </a:prstGeom>
          <a:noFill/>
          <a:ln w="9525">
            <a:noFill/>
            <a:miter lim="800000"/>
            <a:headEnd/>
            <a:tailEnd/>
          </a:ln>
        </p:spPr>
        <p:txBody>
          <a:bodyPr>
            <a:spAutoFit/>
          </a:bodyPr>
          <a:lstStyle/>
          <a:p>
            <a:pPr algn="ctr"/>
            <a:r>
              <a:rPr lang="es-ES" sz="3200" b="1">
                <a:solidFill>
                  <a:schemeClr val="bg1"/>
                </a:solidFill>
              </a:rPr>
              <a:t>El hombre llegará a Marte</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1 Título"/>
          <p:cNvSpPr>
            <a:spLocks noGrp="1"/>
          </p:cNvSpPr>
          <p:nvPr>
            <p:ph type="title"/>
          </p:nvPr>
        </p:nvSpPr>
        <p:spPr/>
        <p:txBody>
          <a:bodyPr/>
          <a:lstStyle/>
          <a:p>
            <a:pPr eaLnBrk="1" hangingPunct="1"/>
            <a:endParaRPr lang="es-ES" smtClean="0"/>
          </a:p>
        </p:txBody>
      </p:sp>
      <p:sp>
        <p:nvSpPr>
          <p:cNvPr id="12291" name="3 CuadroTexto"/>
          <p:cNvSpPr txBox="1">
            <a:spLocks noChangeArrowheads="1"/>
          </p:cNvSpPr>
          <p:nvPr/>
        </p:nvSpPr>
        <p:spPr bwMode="auto">
          <a:xfrm>
            <a:off x="468313" y="2276475"/>
            <a:ext cx="8064500" cy="2308225"/>
          </a:xfrm>
          <a:prstGeom prst="rect">
            <a:avLst/>
          </a:prstGeom>
          <a:noFill/>
          <a:ln w="9525">
            <a:noFill/>
            <a:miter lim="800000"/>
            <a:headEnd/>
            <a:tailEnd/>
          </a:ln>
        </p:spPr>
        <p:txBody>
          <a:bodyPr>
            <a:spAutoFit/>
          </a:bodyPr>
          <a:lstStyle/>
          <a:p>
            <a:pPr algn="just"/>
            <a:r>
              <a:rPr lang="es-ES" sz="2400" b="1">
                <a:solidFill>
                  <a:schemeClr val="bg1"/>
                </a:solidFill>
              </a:rPr>
              <a:t>El director de la División de Sistemas de Exploración Avanzada de la NASA, Jason Crusan, prevé que los astronautas podrán explorar los remotos valles de Marte gracias a la capacidad para manufacturar aire, combustible y agua, lo que puede cambiar para siempre la exploración espacial.</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3 Marcador de contenido" descr="5.jpg"/>
          <p:cNvPicPr>
            <a:picLocks noGrp="1" noChangeAspect="1"/>
          </p:cNvPicPr>
          <p:nvPr>
            <p:ph idx="1"/>
          </p:nvPr>
        </p:nvPicPr>
        <p:blipFill>
          <a:blip r:embed="rId2"/>
          <a:srcRect/>
          <a:stretch>
            <a:fillRect/>
          </a:stretch>
        </p:blipFill>
        <p:spPr>
          <a:xfrm>
            <a:off x="0" y="1720850"/>
            <a:ext cx="9144000" cy="5137150"/>
          </a:xfrm>
        </p:spPr>
      </p:pic>
      <p:sp>
        <p:nvSpPr>
          <p:cNvPr id="13315" name="4 CuadroTexto"/>
          <p:cNvSpPr txBox="1">
            <a:spLocks noChangeArrowheads="1"/>
          </p:cNvSpPr>
          <p:nvPr/>
        </p:nvSpPr>
        <p:spPr bwMode="auto">
          <a:xfrm>
            <a:off x="0" y="549275"/>
            <a:ext cx="9144000" cy="584200"/>
          </a:xfrm>
          <a:prstGeom prst="rect">
            <a:avLst/>
          </a:prstGeom>
          <a:noFill/>
          <a:ln w="9525">
            <a:noFill/>
            <a:miter lim="800000"/>
            <a:headEnd/>
            <a:tailEnd/>
          </a:ln>
        </p:spPr>
        <p:txBody>
          <a:bodyPr>
            <a:spAutoFit/>
          </a:bodyPr>
          <a:lstStyle/>
          <a:p>
            <a:pPr algn="ctr"/>
            <a:r>
              <a:rPr lang="es-ES" sz="3200" b="1">
                <a:solidFill>
                  <a:schemeClr val="bg1"/>
                </a:solidFill>
              </a:rPr>
              <a:t>Las decisiones no las tomará una persona</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1 Título"/>
          <p:cNvSpPr>
            <a:spLocks noGrp="1"/>
          </p:cNvSpPr>
          <p:nvPr>
            <p:ph type="title"/>
          </p:nvPr>
        </p:nvSpPr>
        <p:spPr/>
        <p:txBody>
          <a:bodyPr/>
          <a:lstStyle/>
          <a:p>
            <a:pPr eaLnBrk="1" hangingPunct="1"/>
            <a:endParaRPr lang="es-ES" smtClean="0"/>
          </a:p>
        </p:txBody>
      </p:sp>
      <p:sp>
        <p:nvSpPr>
          <p:cNvPr id="14339" name="3 CuadroTexto"/>
          <p:cNvSpPr txBox="1">
            <a:spLocks noChangeArrowheads="1"/>
          </p:cNvSpPr>
          <p:nvPr/>
        </p:nvSpPr>
        <p:spPr bwMode="auto">
          <a:xfrm>
            <a:off x="539750" y="2492375"/>
            <a:ext cx="7920038" cy="1939925"/>
          </a:xfrm>
          <a:prstGeom prst="rect">
            <a:avLst/>
          </a:prstGeom>
          <a:noFill/>
          <a:ln w="9525">
            <a:noFill/>
            <a:miter lim="800000"/>
            <a:headEnd/>
            <a:tailEnd/>
          </a:ln>
        </p:spPr>
        <p:txBody>
          <a:bodyPr>
            <a:spAutoFit/>
          </a:bodyPr>
          <a:lstStyle/>
          <a:p>
            <a:pPr algn="just"/>
            <a:r>
              <a:rPr lang="es-ES" sz="2400" b="1">
                <a:solidFill>
                  <a:schemeClr val="bg1"/>
                </a:solidFill>
              </a:rPr>
              <a:t>Entre los vaticinios seleccionados está también el de que las grandes decisiones empresariales ya no las tomarán expertos, sino unos sistemas analíticos predictivos basados en grandes volúmenes de datos.</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3 Marcador de contenido" descr="6.jpg"/>
          <p:cNvPicPr>
            <a:picLocks noGrp="1" noChangeAspect="1"/>
          </p:cNvPicPr>
          <p:nvPr>
            <p:ph idx="1"/>
          </p:nvPr>
        </p:nvPicPr>
        <p:blipFill>
          <a:blip r:embed="rId2"/>
          <a:srcRect/>
          <a:stretch>
            <a:fillRect/>
          </a:stretch>
        </p:blipFill>
        <p:spPr>
          <a:xfrm>
            <a:off x="0" y="1714500"/>
            <a:ext cx="9144000" cy="5143500"/>
          </a:xfrm>
        </p:spPr>
      </p:pic>
      <p:sp>
        <p:nvSpPr>
          <p:cNvPr id="15363" name="4 CuadroTexto"/>
          <p:cNvSpPr txBox="1">
            <a:spLocks noChangeArrowheads="1"/>
          </p:cNvSpPr>
          <p:nvPr/>
        </p:nvSpPr>
        <p:spPr bwMode="auto">
          <a:xfrm>
            <a:off x="0" y="333375"/>
            <a:ext cx="9144000" cy="1076325"/>
          </a:xfrm>
          <a:prstGeom prst="rect">
            <a:avLst/>
          </a:prstGeom>
          <a:noFill/>
          <a:ln w="9525">
            <a:noFill/>
            <a:miter lim="800000"/>
            <a:headEnd/>
            <a:tailEnd/>
          </a:ln>
        </p:spPr>
        <p:txBody>
          <a:bodyPr>
            <a:spAutoFit/>
          </a:bodyPr>
          <a:lstStyle/>
          <a:p>
            <a:pPr algn="ctr"/>
            <a:r>
              <a:rPr lang="es-ES" sz="3200" b="1">
                <a:solidFill>
                  <a:schemeClr val="bg1"/>
                </a:solidFill>
              </a:rPr>
              <a:t>Coches autodirigidos circularán por las carreteras</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1 Título"/>
          <p:cNvSpPr>
            <a:spLocks noGrp="1"/>
          </p:cNvSpPr>
          <p:nvPr>
            <p:ph type="title"/>
          </p:nvPr>
        </p:nvSpPr>
        <p:spPr/>
        <p:txBody>
          <a:bodyPr/>
          <a:lstStyle/>
          <a:p>
            <a:pPr eaLnBrk="1" hangingPunct="1"/>
            <a:endParaRPr lang="es-ES" smtClean="0"/>
          </a:p>
        </p:txBody>
      </p:sp>
      <p:sp>
        <p:nvSpPr>
          <p:cNvPr id="16387" name="2 Marcador de contenido"/>
          <p:cNvSpPr>
            <a:spLocks noGrp="1"/>
          </p:cNvSpPr>
          <p:nvPr>
            <p:ph idx="1"/>
          </p:nvPr>
        </p:nvSpPr>
        <p:spPr/>
        <p:txBody>
          <a:bodyPr/>
          <a:lstStyle/>
          <a:p>
            <a:pPr eaLnBrk="1" hangingPunct="1"/>
            <a:endParaRPr lang="es-ES" smtClean="0"/>
          </a:p>
        </p:txBody>
      </p:sp>
      <p:sp>
        <p:nvSpPr>
          <p:cNvPr id="16388" name="3 CuadroTexto"/>
          <p:cNvSpPr txBox="1">
            <a:spLocks noChangeArrowheads="1"/>
          </p:cNvSpPr>
          <p:nvPr/>
        </p:nvSpPr>
        <p:spPr bwMode="auto">
          <a:xfrm>
            <a:off x="539750" y="2492375"/>
            <a:ext cx="7993063" cy="1570038"/>
          </a:xfrm>
          <a:prstGeom prst="rect">
            <a:avLst/>
          </a:prstGeom>
          <a:noFill/>
          <a:ln w="9525">
            <a:noFill/>
            <a:miter lim="800000"/>
            <a:headEnd/>
            <a:tailEnd/>
          </a:ln>
        </p:spPr>
        <p:txBody>
          <a:bodyPr>
            <a:spAutoFit/>
          </a:bodyPr>
          <a:lstStyle/>
          <a:p>
            <a:pPr algn="just"/>
            <a:r>
              <a:rPr lang="es-ES" sz="2400" b="1">
                <a:solidFill>
                  <a:schemeClr val="bg1"/>
                </a:solidFill>
              </a:rPr>
              <a:t>En el terreno de la automoción, 2020 marcará un hito, a juzgar por las palabras del vicepresidente ejecutivo de Nissan, quien prevé que la firma venderá automóviles autodirigidos a gran escala. </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3 Marcador de contenido" descr="7.jpg"/>
          <p:cNvPicPr>
            <a:picLocks noGrp="1" noChangeAspect="1"/>
          </p:cNvPicPr>
          <p:nvPr>
            <p:ph idx="1"/>
          </p:nvPr>
        </p:nvPicPr>
        <p:blipFill>
          <a:blip r:embed="rId2"/>
          <a:srcRect/>
          <a:stretch>
            <a:fillRect/>
          </a:stretch>
        </p:blipFill>
        <p:spPr>
          <a:xfrm>
            <a:off x="0" y="1720850"/>
            <a:ext cx="9144000" cy="5137150"/>
          </a:xfrm>
        </p:spPr>
      </p:pic>
      <p:sp>
        <p:nvSpPr>
          <p:cNvPr id="17411" name="4 CuadroTexto"/>
          <p:cNvSpPr txBox="1">
            <a:spLocks noChangeArrowheads="1"/>
          </p:cNvSpPr>
          <p:nvPr/>
        </p:nvSpPr>
        <p:spPr bwMode="auto">
          <a:xfrm>
            <a:off x="0" y="333375"/>
            <a:ext cx="9144000" cy="1076325"/>
          </a:xfrm>
          <a:prstGeom prst="rect">
            <a:avLst/>
          </a:prstGeom>
          <a:noFill/>
          <a:ln w="9525">
            <a:noFill/>
            <a:miter lim="800000"/>
            <a:headEnd/>
            <a:tailEnd/>
          </a:ln>
        </p:spPr>
        <p:txBody>
          <a:bodyPr>
            <a:spAutoFit/>
          </a:bodyPr>
          <a:lstStyle/>
          <a:p>
            <a:pPr algn="ctr"/>
            <a:r>
              <a:rPr lang="es-ES" sz="3200" b="1">
                <a:solidFill>
                  <a:schemeClr val="bg1"/>
                </a:solidFill>
              </a:rPr>
              <a:t>Los estudiantes serán controlados por su pulso</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1 Título"/>
          <p:cNvSpPr>
            <a:spLocks noGrp="1"/>
          </p:cNvSpPr>
          <p:nvPr>
            <p:ph type="title"/>
          </p:nvPr>
        </p:nvSpPr>
        <p:spPr/>
        <p:txBody>
          <a:bodyPr/>
          <a:lstStyle/>
          <a:p>
            <a:pPr eaLnBrk="1" hangingPunct="1"/>
            <a:endParaRPr lang="es-ES" smtClean="0"/>
          </a:p>
        </p:txBody>
      </p:sp>
      <p:sp>
        <p:nvSpPr>
          <p:cNvPr id="18435" name="2 Marcador de contenido"/>
          <p:cNvSpPr>
            <a:spLocks noGrp="1"/>
          </p:cNvSpPr>
          <p:nvPr>
            <p:ph idx="1"/>
          </p:nvPr>
        </p:nvSpPr>
        <p:spPr/>
        <p:txBody>
          <a:bodyPr/>
          <a:lstStyle/>
          <a:p>
            <a:pPr eaLnBrk="1" hangingPunct="1"/>
            <a:endParaRPr lang="es-ES" smtClean="0"/>
          </a:p>
        </p:txBody>
      </p:sp>
      <p:sp>
        <p:nvSpPr>
          <p:cNvPr id="18436" name="3 CuadroTexto"/>
          <p:cNvSpPr txBox="1">
            <a:spLocks noChangeArrowheads="1"/>
          </p:cNvSpPr>
          <p:nvPr/>
        </p:nvSpPr>
        <p:spPr bwMode="auto">
          <a:xfrm>
            <a:off x="539750" y="1989138"/>
            <a:ext cx="8135938" cy="3046412"/>
          </a:xfrm>
          <a:prstGeom prst="rect">
            <a:avLst/>
          </a:prstGeom>
          <a:noFill/>
          <a:ln w="9525">
            <a:noFill/>
            <a:miter lim="800000"/>
            <a:headEnd/>
            <a:tailEnd/>
          </a:ln>
        </p:spPr>
        <p:txBody>
          <a:bodyPr>
            <a:spAutoFit/>
          </a:bodyPr>
          <a:lstStyle/>
          <a:p>
            <a:pPr algn="just"/>
            <a:r>
              <a:rPr lang="es-ES" sz="2400" b="1">
                <a:solidFill>
                  <a:schemeClr val="bg1"/>
                </a:solidFill>
              </a:rPr>
              <a:t>En 2028, los ojos y el pulso de un estudiante serán barómetros utilizados por los profesores para determinar si sus alumnos están o no aprendiendo. Eso es lo que augura Terry Heick, exprofesor y director de la organización TeachThought.com, quien cree que los maestros medirán las respuestas biológicas de sus estudiantes para conocer cómo interactúan con el material educativo. </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3 Marcador de contenido" descr="1.jpg"/>
          <p:cNvPicPr>
            <a:picLocks noGrp="1" noChangeAspect="1"/>
          </p:cNvPicPr>
          <p:nvPr>
            <p:ph idx="1"/>
          </p:nvPr>
        </p:nvPicPr>
        <p:blipFill>
          <a:blip r:embed="rId2"/>
          <a:srcRect/>
          <a:stretch>
            <a:fillRect/>
          </a:stretch>
        </p:blipFill>
        <p:spPr>
          <a:xfrm>
            <a:off x="-36513" y="1700213"/>
            <a:ext cx="9180513" cy="5157787"/>
          </a:xfrm>
        </p:spPr>
      </p:pic>
      <p:sp>
        <p:nvSpPr>
          <p:cNvPr id="19459" name="5 CuadroTexto"/>
          <p:cNvSpPr txBox="1">
            <a:spLocks noChangeArrowheads="1"/>
          </p:cNvSpPr>
          <p:nvPr/>
        </p:nvSpPr>
        <p:spPr bwMode="auto">
          <a:xfrm>
            <a:off x="0" y="476250"/>
            <a:ext cx="9144000" cy="585788"/>
          </a:xfrm>
          <a:prstGeom prst="rect">
            <a:avLst/>
          </a:prstGeom>
          <a:noFill/>
          <a:ln w="9525">
            <a:noFill/>
            <a:miter lim="800000"/>
            <a:headEnd/>
            <a:tailEnd/>
          </a:ln>
        </p:spPr>
        <p:txBody>
          <a:bodyPr>
            <a:spAutoFit/>
          </a:bodyPr>
          <a:lstStyle/>
          <a:p>
            <a:pPr algn="ctr"/>
            <a:r>
              <a:rPr lang="es-ES" sz="3200" b="1">
                <a:solidFill>
                  <a:schemeClr val="bg1"/>
                </a:solidFill>
                <a:latin typeface="Calibri" pitchFamily="34" charset="0"/>
              </a:rPr>
              <a:t>Tu mejor amigo será un ordenador.</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1 Título"/>
          <p:cNvSpPr>
            <a:spLocks noGrp="1"/>
          </p:cNvSpPr>
          <p:nvPr>
            <p:ph type="title"/>
          </p:nvPr>
        </p:nvSpPr>
        <p:spPr/>
        <p:txBody>
          <a:bodyPr/>
          <a:lstStyle/>
          <a:p>
            <a:pPr eaLnBrk="1" hangingPunct="1"/>
            <a:endParaRPr lang="es-ES" smtClean="0"/>
          </a:p>
        </p:txBody>
      </p:sp>
      <p:sp>
        <p:nvSpPr>
          <p:cNvPr id="20483" name="3 CuadroTexto"/>
          <p:cNvSpPr txBox="1">
            <a:spLocks noChangeArrowheads="1"/>
          </p:cNvSpPr>
          <p:nvPr/>
        </p:nvSpPr>
        <p:spPr bwMode="auto">
          <a:xfrm>
            <a:off x="468313" y="2349500"/>
            <a:ext cx="8207375" cy="2308225"/>
          </a:xfrm>
          <a:prstGeom prst="rect">
            <a:avLst/>
          </a:prstGeom>
          <a:noFill/>
          <a:ln w="9525">
            <a:noFill/>
            <a:miter lim="800000"/>
            <a:headEnd/>
            <a:tailEnd/>
          </a:ln>
        </p:spPr>
        <p:txBody>
          <a:bodyPr>
            <a:spAutoFit/>
          </a:bodyPr>
          <a:lstStyle/>
          <a:p>
            <a:pPr algn="just"/>
            <a:r>
              <a:rPr lang="es-ES" sz="2400" b="1">
                <a:solidFill>
                  <a:schemeClr val="bg1"/>
                </a:solidFill>
                <a:latin typeface="Calibri" pitchFamily="34" charset="0"/>
              </a:rPr>
              <a:t>Según Steve Wozniak, confundador de Apple, en 40 años tendremos ordenadores conscientes, dotados de sentimientos, de su propia personalidad. Tu mejor amigo será un ordenador. Hablarás con él. Te mirará a la cara y sabrá reconocer tu estado de ánimo. Conocerá tu alma y tu corazón mejor que nada ni nadie.</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3 Marcador de contenido" descr="2.jpg"/>
          <p:cNvPicPr>
            <a:picLocks noGrp="1" noChangeAspect="1"/>
          </p:cNvPicPr>
          <p:nvPr>
            <p:ph idx="1"/>
          </p:nvPr>
        </p:nvPicPr>
        <p:blipFill>
          <a:blip r:embed="rId2"/>
          <a:srcRect/>
          <a:stretch>
            <a:fillRect/>
          </a:stretch>
        </p:blipFill>
        <p:spPr>
          <a:xfrm>
            <a:off x="0" y="1720850"/>
            <a:ext cx="9144000" cy="5137150"/>
          </a:xfrm>
        </p:spPr>
      </p:pic>
      <p:sp>
        <p:nvSpPr>
          <p:cNvPr id="21507" name="4 CuadroTexto"/>
          <p:cNvSpPr txBox="1">
            <a:spLocks noChangeArrowheads="1"/>
          </p:cNvSpPr>
          <p:nvPr/>
        </p:nvSpPr>
        <p:spPr bwMode="auto">
          <a:xfrm>
            <a:off x="0" y="549275"/>
            <a:ext cx="9144000" cy="584200"/>
          </a:xfrm>
          <a:prstGeom prst="rect">
            <a:avLst/>
          </a:prstGeom>
          <a:noFill/>
          <a:ln w="9525">
            <a:noFill/>
            <a:miter lim="800000"/>
            <a:headEnd/>
            <a:tailEnd/>
          </a:ln>
        </p:spPr>
        <p:txBody>
          <a:bodyPr>
            <a:spAutoFit/>
          </a:bodyPr>
          <a:lstStyle/>
          <a:p>
            <a:pPr algn="ctr"/>
            <a:r>
              <a:rPr lang="es-ES" sz="3200" b="1">
                <a:solidFill>
                  <a:schemeClr val="bg1"/>
                </a:solidFill>
                <a:latin typeface="Calibri" pitchFamily="34" charset="0"/>
              </a:rPr>
              <a:t>Seremos jóvenes hasta la muerte.</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1 Título"/>
          <p:cNvSpPr>
            <a:spLocks noGrp="1"/>
          </p:cNvSpPr>
          <p:nvPr>
            <p:ph type="title"/>
          </p:nvPr>
        </p:nvSpPr>
        <p:spPr/>
        <p:txBody>
          <a:bodyPr/>
          <a:lstStyle/>
          <a:p>
            <a:pPr eaLnBrk="1" hangingPunct="1"/>
            <a:endParaRPr lang="es-ES" smtClean="0"/>
          </a:p>
        </p:txBody>
      </p:sp>
      <p:sp>
        <p:nvSpPr>
          <p:cNvPr id="22531" name="3 CuadroTexto"/>
          <p:cNvSpPr txBox="1">
            <a:spLocks noChangeArrowheads="1"/>
          </p:cNvSpPr>
          <p:nvPr/>
        </p:nvSpPr>
        <p:spPr bwMode="auto">
          <a:xfrm>
            <a:off x="468313" y="1700213"/>
            <a:ext cx="8280400" cy="3786187"/>
          </a:xfrm>
          <a:prstGeom prst="rect">
            <a:avLst/>
          </a:prstGeom>
          <a:noFill/>
          <a:ln w="9525">
            <a:noFill/>
            <a:miter lim="800000"/>
            <a:headEnd/>
            <a:tailEnd/>
          </a:ln>
        </p:spPr>
        <p:txBody>
          <a:bodyPr>
            <a:spAutoFit/>
          </a:bodyPr>
          <a:lstStyle/>
          <a:p>
            <a:pPr algn="just"/>
            <a:r>
              <a:rPr lang="es-ES" sz="2400" b="1">
                <a:solidFill>
                  <a:schemeClr val="bg1"/>
                </a:solidFill>
                <a:latin typeface="Calibri" pitchFamily="34" charset="0"/>
              </a:rPr>
              <a:t>George Church, genetista de Harvard, cree que en 2050 habremos logrado parar el envejecimiento. El ser humano será diferente. Hoy en día se produce un gran desperdicio desde un punto de vista económico: pasamos mucho tiempo formándonos y a los 50 años, cuando alcanzamos la cima de la experiencia, el cuerpo empieza a fallar. Esto cambiará cuando podamos revertir el envejecimiento. Hoy, ya se puede invertir el envejecimiento de una célula en el laboratorio. Cuando logremos hacerlo en el interior del cuerpo, seremos jóvenes hasta que muramos. </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3 Marcador de contenido" descr="3.jpg"/>
          <p:cNvPicPr>
            <a:picLocks noGrp="1" noChangeAspect="1"/>
          </p:cNvPicPr>
          <p:nvPr>
            <p:ph idx="1"/>
          </p:nvPr>
        </p:nvPicPr>
        <p:blipFill>
          <a:blip r:embed="rId2"/>
          <a:srcRect/>
          <a:stretch>
            <a:fillRect/>
          </a:stretch>
        </p:blipFill>
        <p:spPr>
          <a:xfrm>
            <a:off x="0" y="1720850"/>
            <a:ext cx="9144000" cy="5137150"/>
          </a:xfrm>
        </p:spPr>
      </p:pic>
      <p:sp>
        <p:nvSpPr>
          <p:cNvPr id="23555" name="4 CuadroTexto"/>
          <p:cNvSpPr txBox="1">
            <a:spLocks noChangeArrowheads="1"/>
          </p:cNvSpPr>
          <p:nvPr/>
        </p:nvSpPr>
        <p:spPr bwMode="auto">
          <a:xfrm>
            <a:off x="0" y="333375"/>
            <a:ext cx="9144000" cy="1076325"/>
          </a:xfrm>
          <a:prstGeom prst="rect">
            <a:avLst/>
          </a:prstGeom>
          <a:noFill/>
          <a:ln w="9525">
            <a:noFill/>
            <a:miter lim="800000"/>
            <a:headEnd/>
            <a:tailEnd/>
          </a:ln>
        </p:spPr>
        <p:txBody>
          <a:bodyPr>
            <a:spAutoFit/>
          </a:bodyPr>
          <a:lstStyle/>
          <a:p>
            <a:pPr algn="ctr"/>
            <a:r>
              <a:rPr lang="es-ES" sz="3200" b="1">
                <a:solidFill>
                  <a:schemeClr val="bg1"/>
                </a:solidFill>
                <a:latin typeface="Calibri" pitchFamily="34" charset="0"/>
              </a:rPr>
              <a:t>Aprenderás un idioma cargando una aplicación en </a:t>
            </a:r>
          </a:p>
          <a:p>
            <a:pPr algn="ctr"/>
            <a:r>
              <a:rPr lang="es-ES" sz="3200" b="1">
                <a:solidFill>
                  <a:schemeClr val="bg1"/>
                </a:solidFill>
                <a:latin typeface="Calibri" pitchFamily="34" charset="0"/>
              </a:rPr>
              <a:t>tu cerebro.</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1 Título"/>
          <p:cNvSpPr>
            <a:spLocks noGrp="1"/>
          </p:cNvSpPr>
          <p:nvPr>
            <p:ph type="title"/>
          </p:nvPr>
        </p:nvSpPr>
        <p:spPr/>
        <p:txBody>
          <a:bodyPr/>
          <a:lstStyle/>
          <a:p>
            <a:pPr eaLnBrk="1" hangingPunct="1"/>
            <a:endParaRPr lang="es-ES" smtClean="0"/>
          </a:p>
        </p:txBody>
      </p:sp>
      <p:sp>
        <p:nvSpPr>
          <p:cNvPr id="24579" name="3 CuadroTexto"/>
          <p:cNvSpPr txBox="1">
            <a:spLocks noChangeArrowheads="1"/>
          </p:cNvSpPr>
          <p:nvPr/>
        </p:nvSpPr>
        <p:spPr bwMode="auto">
          <a:xfrm>
            <a:off x="468313" y="2205038"/>
            <a:ext cx="8207375" cy="2308225"/>
          </a:xfrm>
          <a:prstGeom prst="rect">
            <a:avLst/>
          </a:prstGeom>
          <a:noFill/>
          <a:ln w="9525">
            <a:noFill/>
            <a:miter lim="800000"/>
            <a:headEnd/>
            <a:tailEnd/>
          </a:ln>
        </p:spPr>
        <p:txBody>
          <a:bodyPr>
            <a:spAutoFit/>
          </a:bodyPr>
          <a:lstStyle/>
          <a:p>
            <a:pPr algn="just"/>
            <a:r>
              <a:rPr lang="es-ES" sz="2400" b="1">
                <a:solidFill>
                  <a:schemeClr val="bg1"/>
                </a:solidFill>
                <a:latin typeface="Calibri" pitchFamily="34" charset="0"/>
              </a:rPr>
              <a:t>Evan Henshaw-Plath contribuyó a crear una de las mayores revoluciones de internet, Twitter. Según él, en 2050 Internet estará en nuestras cabezas. Por ello, cuando puedas instalar una lengua nueva como instalas una aplicación en tu teléfono, lo harás. La línea divisoria entre personas y ordenadores tenderá a desaparecer. </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3 Marcador de contenido" descr="4.jpg"/>
          <p:cNvPicPr>
            <a:picLocks noGrp="1" noChangeAspect="1"/>
          </p:cNvPicPr>
          <p:nvPr>
            <p:ph idx="1"/>
          </p:nvPr>
        </p:nvPicPr>
        <p:blipFill>
          <a:blip r:embed="rId2"/>
          <a:srcRect/>
          <a:stretch>
            <a:fillRect/>
          </a:stretch>
        </p:blipFill>
        <p:spPr>
          <a:xfrm>
            <a:off x="0" y="1720850"/>
            <a:ext cx="9144000" cy="5137150"/>
          </a:xfrm>
        </p:spPr>
      </p:pic>
      <p:sp>
        <p:nvSpPr>
          <p:cNvPr id="25603" name="4 CuadroTexto"/>
          <p:cNvSpPr txBox="1">
            <a:spLocks noChangeArrowheads="1"/>
          </p:cNvSpPr>
          <p:nvPr/>
        </p:nvSpPr>
        <p:spPr bwMode="auto">
          <a:xfrm>
            <a:off x="0" y="260350"/>
            <a:ext cx="9144000" cy="1077913"/>
          </a:xfrm>
          <a:prstGeom prst="rect">
            <a:avLst/>
          </a:prstGeom>
          <a:noFill/>
          <a:ln w="9525">
            <a:noFill/>
            <a:miter lim="800000"/>
            <a:headEnd/>
            <a:tailEnd/>
          </a:ln>
        </p:spPr>
        <p:txBody>
          <a:bodyPr>
            <a:spAutoFit/>
          </a:bodyPr>
          <a:lstStyle/>
          <a:p>
            <a:pPr algn="ctr"/>
            <a:r>
              <a:rPr lang="es-ES" sz="3200" b="1">
                <a:solidFill>
                  <a:schemeClr val="bg1"/>
                </a:solidFill>
                <a:latin typeface="Calibri" pitchFamily="34" charset="0"/>
              </a:rPr>
              <a:t>Descubriremos que el cáncer está vinculado a enfermedades infecciosas y las curaremos.</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1 Título"/>
          <p:cNvSpPr>
            <a:spLocks noGrp="1"/>
          </p:cNvSpPr>
          <p:nvPr>
            <p:ph type="title"/>
          </p:nvPr>
        </p:nvSpPr>
        <p:spPr/>
        <p:txBody>
          <a:bodyPr/>
          <a:lstStyle/>
          <a:p>
            <a:pPr eaLnBrk="1" hangingPunct="1"/>
            <a:endParaRPr lang="es-ES" smtClean="0"/>
          </a:p>
        </p:txBody>
      </p:sp>
      <p:sp>
        <p:nvSpPr>
          <p:cNvPr id="26627" name="3 CuadroTexto"/>
          <p:cNvSpPr txBox="1">
            <a:spLocks noChangeArrowheads="1"/>
          </p:cNvSpPr>
          <p:nvPr/>
        </p:nvSpPr>
        <p:spPr bwMode="auto">
          <a:xfrm>
            <a:off x="468313" y="1484313"/>
            <a:ext cx="8207375" cy="4156075"/>
          </a:xfrm>
          <a:prstGeom prst="rect">
            <a:avLst/>
          </a:prstGeom>
          <a:noFill/>
          <a:ln w="9525">
            <a:noFill/>
            <a:miter lim="800000"/>
            <a:headEnd/>
            <a:tailEnd/>
          </a:ln>
        </p:spPr>
        <p:txBody>
          <a:bodyPr>
            <a:spAutoFit/>
          </a:bodyPr>
          <a:lstStyle/>
          <a:p>
            <a:pPr algn="just"/>
            <a:r>
              <a:rPr lang="es-ES" sz="2400" b="1">
                <a:solidFill>
                  <a:schemeClr val="bg1"/>
                </a:solidFill>
                <a:latin typeface="Calibri" pitchFamily="34" charset="0"/>
              </a:rPr>
              <a:t>Manuel Patarroyo, Premio Príncipe de Asturias y «padre» de la vacuna sintética contra la malaria dice que trabajaremos hasta los 80 años. Antes nos enfrentábamos a la mortalidad infantil, ahora tendremos que abordar la prevención de enfermedades infecciosas. El premio Nobel de medicina Harald zur Hausen, descubridor del virus del papiloma, afirma que, para el año 2020, el 60 por ciento de los cánceres estarán asociados a enfermedades infecciosas, como virus, bacterias, parásitos y hongos. No sabemos si el cáncer será vencido, pero sí habremos controlado muchas enfermedades infecciosas asociadas a él. </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3 Marcador de contenido" descr="5.jpg"/>
          <p:cNvPicPr>
            <a:picLocks noGrp="1" noChangeAspect="1"/>
          </p:cNvPicPr>
          <p:nvPr>
            <p:ph idx="1"/>
          </p:nvPr>
        </p:nvPicPr>
        <p:blipFill>
          <a:blip r:embed="rId2"/>
          <a:srcRect/>
          <a:stretch>
            <a:fillRect/>
          </a:stretch>
        </p:blipFill>
        <p:spPr>
          <a:xfrm>
            <a:off x="0" y="1720850"/>
            <a:ext cx="9144000" cy="5137150"/>
          </a:xfrm>
        </p:spPr>
      </p:pic>
      <p:sp>
        <p:nvSpPr>
          <p:cNvPr id="27651" name="4 CuadroTexto"/>
          <p:cNvSpPr txBox="1">
            <a:spLocks noChangeArrowheads="1"/>
          </p:cNvSpPr>
          <p:nvPr/>
        </p:nvSpPr>
        <p:spPr bwMode="auto">
          <a:xfrm>
            <a:off x="0" y="620713"/>
            <a:ext cx="9144000" cy="584200"/>
          </a:xfrm>
          <a:prstGeom prst="rect">
            <a:avLst/>
          </a:prstGeom>
          <a:noFill/>
          <a:ln w="9525">
            <a:noFill/>
            <a:miter lim="800000"/>
            <a:headEnd/>
            <a:tailEnd/>
          </a:ln>
        </p:spPr>
        <p:txBody>
          <a:bodyPr>
            <a:spAutoFit/>
          </a:bodyPr>
          <a:lstStyle/>
          <a:p>
            <a:pPr algn="ctr"/>
            <a:r>
              <a:rPr lang="es-ES" sz="3200" b="1">
                <a:solidFill>
                  <a:schemeClr val="bg1"/>
                </a:solidFill>
                <a:latin typeface="Calibri" pitchFamily="34" charset="0"/>
              </a:rPr>
              <a:t>Habrá una especie de licencia para ser padre.</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1 Título"/>
          <p:cNvSpPr>
            <a:spLocks noGrp="1"/>
          </p:cNvSpPr>
          <p:nvPr>
            <p:ph type="title"/>
          </p:nvPr>
        </p:nvSpPr>
        <p:spPr/>
        <p:txBody>
          <a:bodyPr/>
          <a:lstStyle/>
          <a:p>
            <a:pPr eaLnBrk="1" hangingPunct="1"/>
            <a:endParaRPr lang="es-ES" smtClean="0"/>
          </a:p>
        </p:txBody>
      </p:sp>
      <p:sp>
        <p:nvSpPr>
          <p:cNvPr id="28675" name="3 CuadroTexto"/>
          <p:cNvSpPr txBox="1">
            <a:spLocks noChangeArrowheads="1"/>
          </p:cNvSpPr>
          <p:nvPr/>
        </p:nvSpPr>
        <p:spPr bwMode="auto">
          <a:xfrm>
            <a:off x="468313" y="1557338"/>
            <a:ext cx="8280400" cy="4298950"/>
          </a:xfrm>
          <a:prstGeom prst="rect">
            <a:avLst/>
          </a:prstGeom>
          <a:noFill/>
          <a:ln w="9525">
            <a:noFill/>
            <a:miter lim="800000"/>
            <a:headEnd/>
            <a:tailEnd/>
          </a:ln>
        </p:spPr>
        <p:txBody>
          <a:bodyPr>
            <a:spAutoFit/>
          </a:bodyPr>
          <a:lstStyle/>
          <a:p>
            <a:pPr algn="just"/>
            <a:r>
              <a:rPr lang="es-ES" sz="2400" b="1">
                <a:solidFill>
                  <a:schemeClr val="bg1"/>
                </a:solidFill>
                <a:latin typeface="Calibri" pitchFamily="34" charset="0"/>
              </a:rPr>
              <a:t>Andy Miah, profesor de tecnologías emergentes y director del Instituto de futuros creativos en Escocia, augura que para ser padre, habrá que superar ciertas pruebas. Dentro de diez años, el hombre modificará será su biología. Por ejemplo, seleccionará los genes de sus futuros hijos para eliminar la información genética de ciertas enfermedades. Será capaz de perfeccionar la especie humana, de influir en la evolución. La paternidad será algo muy diferente. Hoy, para adoptar, hay que pasar una serie de exámenes impuestos por la sociedad. Llegará un día en que también habrá una especie de "examen para ser padre". </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3 Marcador de contenido" descr="6.jpg"/>
          <p:cNvPicPr>
            <a:picLocks noGrp="1" noChangeAspect="1"/>
          </p:cNvPicPr>
          <p:nvPr>
            <p:ph idx="1"/>
          </p:nvPr>
        </p:nvPicPr>
        <p:blipFill>
          <a:blip r:embed="rId2"/>
          <a:srcRect/>
          <a:stretch>
            <a:fillRect/>
          </a:stretch>
        </p:blipFill>
        <p:spPr>
          <a:xfrm>
            <a:off x="0" y="1720850"/>
            <a:ext cx="9144000" cy="5137150"/>
          </a:xfrm>
        </p:spPr>
      </p:pic>
      <p:sp>
        <p:nvSpPr>
          <p:cNvPr id="29699" name="4 CuadroTexto"/>
          <p:cNvSpPr txBox="1">
            <a:spLocks noChangeArrowheads="1"/>
          </p:cNvSpPr>
          <p:nvPr/>
        </p:nvSpPr>
        <p:spPr bwMode="auto">
          <a:xfrm>
            <a:off x="0" y="260350"/>
            <a:ext cx="9144000" cy="1077913"/>
          </a:xfrm>
          <a:prstGeom prst="rect">
            <a:avLst/>
          </a:prstGeom>
          <a:noFill/>
          <a:ln w="9525">
            <a:noFill/>
            <a:miter lim="800000"/>
            <a:headEnd/>
            <a:tailEnd/>
          </a:ln>
        </p:spPr>
        <p:txBody>
          <a:bodyPr>
            <a:spAutoFit/>
          </a:bodyPr>
          <a:lstStyle/>
          <a:p>
            <a:pPr algn="ctr"/>
            <a:r>
              <a:rPr lang="es-ES" sz="3200" b="1">
                <a:solidFill>
                  <a:schemeClr val="bg1"/>
                </a:solidFill>
                <a:latin typeface="Calibri" pitchFamily="34" charset="0"/>
              </a:rPr>
              <a:t>Facebook ya no te preguntará qué estás pensando. Lo sabrá.</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1 Título"/>
          <p:cNvSpPr>
            <a:spLocks noGrp="1"/>
          </p:cNvSpPr>
          <p:nvPr>
            <p:ph type="title"/>
          </p:nvPr>
        </p:nvSpPr>
        <p:spPr/>
        <p:txBody>
          <a:bodyPr/>
          <a:lstStyle/>
          <a:p>
            <a:pPr eaLnBrk="1" hangingPunct="1"/>
            <a:endParaRPr lang="es-ES" smtClean="0"/>
          </a:p>
        </p:txBody>
      </p:sp>
      <p:sp>
        <p:nvSpPr>
          <p:cNvPr id="30723" name="3 CuadroTexto"/>
          <p:cNvSpPr txBox="1">
            <a:spLocks noChangeArrowheads="1"/>
          </p:cNvSpPr>
          <p:nvPr/>
        </p:nvSpPr>
        <p:spPr bwMode="auto">
          <a:xfrm>
            <a:off x="468313" y="1989138"/>
            <a:ext cx="8207375" cy="3046412"/>
          </a:xfrm>
          <a:prstGeom prst="rect">
            <a:avLst/>
          </a:prstGeom>
          <a:noFill/>
          <a:ln w="9525">
            <a:noFill/>
            <a:miter lim="800000"/>
            <a:headEnd/>
            <a:tailEnd/>
          </a:ln>
        </p:spPr>
        <p:txBody>
          <a:bodyPr>
            <a:spAutoFit/>
          </a:bodyPr>
          <a:lstStyle/>
          <a:p>
            <a:pPr algn="just"/>
            <a:r>
              <a:rPr lang="es-ES" sz="2400" b="1">
                <a:solidFill>
                  <a:schemeClr val="bg1"/>
                </a:solidFill>
                <a:latin typeface="Calibri" pitchFamily="34" charset="0"/>
              </a:rPr>
              <a:t>La predicción del tecnólogo Javier Sirvent es bastante inquietante. Este experto cree que la tecnología controlará a las personas. Viviremos conectados; no podremos ir a ninguna parte sin que se sepa. Y esto nos obligará a ser buenos ciudadanos. Hoy ya estamos todos geolocalizados. Hace 15 años, quien más sabía de tu vida era tu madre; hoy son Facebook y Google. En 2050, todos sabremos lo que hacemos todos. </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1 Título"/>
          <p:cNvSpPr>
            <a:spLocks noGrp="1"/>
          </p:cNvSpPr>
          <p:nvPr>
            <p:ph type="title"/>
          </p:nvPr>
        </p:nvSpPr>
        <p:spPr/>
        <p:txBody>
          <a:bodyPr/>
          <a:lstStyle/>
          <a:p>
            <a:pPr eaLnBrk="1" hangingPunct="1"/>
            <a:endParaRPr lang="es-ES" smtClean="0"/>
          </a:p>
        </p:txBody>
      </p:sp>
      <p:pic>
        <p:nvPicPr>
          <p:cNvPr id="31747" name="3 Marcador de contenido" descr="7.jpg"/>
          <p:cNvPicPr>
            <a:picLocks noGrp="1" noChangeAspect="1"/>
          </p:cNvPicPr>
          <p:nvPr>
            <p:ph idx="1"/>
          </p:nvPr>
        </p:nvPicPr>
        <p:blipFill>
          <a:blip r:embed="rId2"/>
          <a:srcRect/>
          <a:stretch>
            <a:fillRect/>
          </a:stretch>
        </p:blipFill>
        <p:spPr>
          <a:xfrm>
            <a:off x="0" y="0"/>
            <a:ext cx="9144000" cy="6858000"/>
          </a:xfrm>
        </p:spPr>
      </p:pic>
      <p:sp>
        <p:nvSpPr>
          <p:cNvPr id="5" name="4 Rectángulo"/>
          <p:cNvSpPr/>
          <p:nvPr/>
        </p:nvSpPr>
        <p:spPr>
          <a:xfrm>
            <a:off x="0" y="188640"/>
            <a:ext cx="2771800" cy="1107996"/>
          </a:xfrm>
          <a:prstGeom prst="rect">
            <a:avLst/>
          </a:prstGeom>
          <a:noFill/>
        </p:spPr>
        <p:txBody>
          <a:bodyPr>
            <a:spAutoFit/>
          </a:bodyPr>
          <a:lstStyle/>
          <a:p>
            <a:pPr algn="ctr" fontAlgn="auto">
              <a:spcBef>
                <a:spcPts val="0"/>
              </a:spcBef>
              <a:spcAft>
                <a:spcPts val="0"/>
              </a:spcAft>
              <a:defRPr/>
            </a:pPr>
            <a:r>
              <a:rPr lang="es-ES" sz="6600" b="1" dirty="0">
                <a:ln w="31550" cmpd="sng">
                  <a:gradFill>
                    <a:gsLst>
                      <a:gs pos="70000">
                        <a:schemeClr val="accent6">
                          <a:shade val="50000"/>
                          <a:satMod val="190000"/>
                        </a:schemeClr>
                      </a:gs>
                      <a:gs pos="0">
                        <a:schemeClr val="accent6">
                          <a:tint val="77000"/>
                          <a:satMod val="180000"/>
                        </a:schemeClr>
                      </a:gs>
                    </a:gsLst>
                    <a:lin ang="5400000"/>
                  </a:gradFill>
                  <a:prstDash val="solid"/>
                </a:ln>
                <a:solidFill>
                  <a:srgbClr val="000099"/>
                </a:solidFill>
                <a:effectLst>
                  <a:outerShdw blurRad="50800" dist="40000" dir="5400000" algn="tl" rotWithShape="0">
                    <a:srgbClr val="000000">
                      <a:shade val="5000"/>
                      <a:satMod val="120000"/>
                      <a:alpha val="33000"/>
                    </a:srgbClr>
                  </a:outerShdw>
                </a:effectLst>
                <a:latin typeface="Franklin Gothic Heavy" pitchFamily="34" charset="0"/>
                <a:cs typeface="+mn-cs"/>
              </a:rPr>
              <a:t>FIN</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Prediccione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Predicciones</Template>
  <TotalTime>2</TotalTime>
  <Words>1027</Words>
  <Application>Microsoft Office PowerPoint</Application>
  <PresentationFormat>Presentación en pantalla (4:3)</PresentationFormat>
  <Paragraphs>60</Paragraphs>
  <Slides>30</Slides>
  <Notes>0</Notes>
  <HiddenSlides>0</HiddenSlides>
  <MMClips>0</MMClips>
  <ScaleCrop>false</ScaleCrop>
  <HeadingPairs>
    <vt:vector size="6" baseType="variant">
      <vt:variant>
        <vt:lpstr>Fuentes usadas</vt:lpstr>
      </vt:variant>
      <vt:variant>
        <vt:i4>2</vt:i4>
      </vt:variant>
      <vt:variant>
        <vt:lpstr>Tema</vt:lpstr>
      </vt:variant>
      <vt:variant>
        <vt:i4>2</vt:i4>
      </vt:variant>
      <vt:variant>
        <vt:lpstr>Títulos de diapositiva</vt:lpstr>
      </vt:variant>
      <vt:variant>
        <vt:i4>30</vt:i4>
      </vt:variant>
    </vt:vector>
  </HeadingPairs>
  <TitlesOfParts>
    <vt:vector size="34" baseType="lpstr">
      <vt:lpstr>Arial</vt:lpstr>
      <vt:lpstr>Calibri</vt:lpstr>
      <vt:lpstr>Predicciones</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cp:lastModifiedBy>JOSE LUIS</cp:lastModifiedBy>
  <cp:revision>1</cp:revision>
  <dcterms:created xsi:type="dcterms:W3CDTF">2014-04-21T20:27:51Z</dcterms:created>
  <dcterms:modified xsi:type="dcterms:W3CDTF">2014-04-21T20:30:40Z</dcterms:modified>
</cp:coreProperties>
</file>