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0"/>
  </p:notesMasterIdLst>
  <p:sldIdLst>
    <p:sldId id="256" r:id="rId3"/>
    <p:sldId id="272" r:id="rId4"/>
    <p:sldId id="282" r:id="rId5"/>
    <p:sldId id="283" r:id="rId6"/>
    <p:sldId id="264" r:id="rId7"/>
    <p:sldId id="261" r:id="rId8"/>
    <p:sldId id="267" r:id="rId9"/>
    <p:sldId id="274" r:id="rId10"/>
    <p:sldId id="265" r:id="rId11"/>
    <p:sldId id="280" r:id="rId12"/>
    <p:sldId id="266" r:id="rId13"/>
    <p:sldId id="258" r:id="rId14"/>
    <p:sldId id="259" r:id="rId15"/>
    <p:sldId id="260" r:id="rId16"/>
    <p:sldId id="271" r:id="rId17"/>
    <p:sldId id="262" r:id="rId18"/>
    <p:sldId id="284" r:id="rId19"/>
  </p:sldIdLst>
  <p:sldSz cx="9144000" cy="6858000" type="screen4x3"/>
  <p:notesSz cx="6858000" cy="9144000"/>
  <p:defaultText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A4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82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UY"/>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565945-3CF6-4C16-B029-8F7B88AB0289}" type="datetimeFigureOut">
              <a:rPr lang="es-UY" smtClean="0"/>
              <a:pPr/>
              <a:t>9/11/2017</a:t>
            </a:fld>
            <a:endParaRPr lang="es-UY"/>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UY"/>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UY"/>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89B2A-B406-41C5-8F2B-E0FD1BA7E570}" type="slidenum">
              <a:rPr lang="es-UY" smtClean="0"/>
              <a:pPr/>
              <a:t>‹Nº›</a:t>
            </a:fld>
            <a:endParaRPr lang="es-UY"/>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UY"/>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UY"/>
          </a:p>
        </p:txBody>
      </p:sp>
      <p:sp>
        <p:nvSpPr>
          <p:cNvPr id="4" name="3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4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7" name="6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8" name="7 Marcador de pie de página"/>
          <p:cNvSpPr>
            <a:spLocks noGrp="1"/>
          </p:cNvSpPr>
          <p:nvPr>
            <p:ph type="ftr" sz="quarter" idx="11"/>
          </p:nvPr>
        </p:nvSpPr>
        <p:spPr/>
        <p:txBody>
          <a:bodyPr/>
          <a:lstStyle/>
          <a:p>
            <a:endParaRPr lang="es-UY"/>
          </a:p>
        </p:txBody>
      </p:sp>
      <p:sp>
        <p:nvSpPr>
          <p:cNvPr id="9" name="8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4" name="3 Marcador de pie de página"/>
          <p:cNvSpPr>
            <a:spLocks noGrp="1"/>
          </p:cNvSpPr>
          <p:nvPr>
            <p:ph type="ftr" sz="quarter" idx="11"/>
          </p:nvPr>
        </p:nvSpPr>
        <p:spPr/>
        <p:txBody>
          <a:bodyPr/>
          <a:lstStyle/>
          <a:p>
            <a:endParaRPr lang="es-UY"/>
          </a:p>
        </p:txBody>
      </p:sp>
      <p:sp>
        <p:nvSpPr>
          <p:cNvPr id="5" name="4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3" name="2 Marcador de pie de página"/>
          <p:cNvSpPr>
            <a:spLocks noGrp="1"/>
          </p:cNvSpPr>
          <p:nvPr>
            <p:ph type="ftr" sz="quarter" idx="11"/>
          </p:nvPr>
        </p:nvSpPr>
        <p:spPr/>
        <p:txBody>
          <a:bodyPr/>
          <a:lstStyle/>
          <a:p>
            <a:endParaRPr lang="es-UY"/>
          </a:p>
        </p:txBody>
      </p:sp>
      <p:sp>
        <p:nvSpPr>
          <p:cNvPr id="4" name="3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UY"/>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UY"/>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UY"/>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609EDA6B-1A92-4FD6-A602-B9A3BE785890}" type="datetimeFigureOut">
              <a:rPr lang="es-UY" smtClean="0"/>
              <a:pPr/>
              <a:t>9/11/2017</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FD521611-2A21-4101-B9A2-E8488C450265}" type="slidenum">
              <a:rPr lang="es-UY" smtClean="0"/>
              <a:pPr/>
              <a:t>‹Nº›</a:t>
            </a:fld>
            <a:endParaRPr lang="es-UY"/>
          </a:p>
        </p:txBody>
      </p:sp>
    </p:spTree>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24259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9EDA6B-1A92-4FD6-A602-B9A3BE785890}" type="datetimeFigureOut">
              <a:rPr lang="es-UY" smtClean="0"/>
              <a:pPr/>
              <a:t>9/11/2017</a:t>
            </a:fld>
            <a:endParaRPr lang="es-UY"/>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UY"/>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521611-2A21-4101-B9A2-E8488C450265}" type="slidenum">
              <a:rPr lang="es-UY" smtClean="0"/>
              <a:pPr/>
              <a:t>‹Nº›</a:t>
            </a:fld>
            <a:endParaRPr lang="es-UY"/>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2596664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scene3d>
              <a:camera prst="orthographicFront"/>
              <a:lightRig rig="threePt" dir="t"/>
            </a:scene3d>
            <a:sp3d extrusionH="57150">
              <a:bevelT w="38100" h="38100"/>
            </a:sp3d>
          </a:bodyPr>
          <a:lstStyle/>
          <a:p>
            <a:r>
              <a:rPr lang="es-UY" sz="800" b="1" dirty="0" err="1" smtClean="0">
                <a:solidFill>
                  <a:schemeClr val="bg1"/>
                </a:solidFill>
                <a:latin typeface="Hobo Std" pitchFamily="34" charset="0"/>
              </a:rPr>
              <a:t>Ppsx</a:t>
            </a:r>
            <a:r>
              <a:rPr lang="es-UY" sz="800" b="1" dirty="0" smtClean="0">
                <a:solidFill>
                  <a:schemeClr val="bg1"/>
                </a:solidFill>
                <a:latin typeface="Hobo Std" pitchFamily="34" charset="0"/>
              </a:rPr>
              <a:t> </a:t>
            </a:r>
            <a:r>
              <a:rPr lang="es-UY" sz="800" b="1" dirty="0" err="1" smtClean="0">
                <a:solidFill>
                  <a:schemeClr val="bg1"/>
                </a:solidFill>
                <a:latin typeface="Hobo Std" pitchFamily="34" charset="0"/>
              </a:rPr>
              <a:t>Eliza</a:t>
            </a:r>
            <a:endParaRPr lang="es-UY" sz="800" b="1" dirty="0">
              <a:solidFill>
                <a:schemeClr val="bg1"/>
              </a:solidFill>
              <a:latin typeface="Hobo Std" pitchFamily="34" charset="0"/>
            </a:endParaRPr>
          </a:p>
        </p:txBody>
      </p:sp>
      <p:sp>
        <p:nvSpPr>
          <p:cNvPr id="3" name="2 Subtítulo"/>
          <p:cNvSpPr>
            <a:spLocks noGrp="1"/>
          </p:cNvSpPr>
          <p:nvPr>
            <p:ph type="subTitle" idx="1"/>
          </p:nvPr>
        </p:nvSpPr>
        <p:spPr/>
        <p:txBody>
          <a:bodyPr/>
          <a:lstStyle/>
          <a:p>
            <a:endParaRPr lang="es-UY"/>
          </a:p>
        </p:txBody>
      </p:sp>
      <p:pic>
        <p:nvPicPr>
          <p:cNvPr id="4" name="3 Imagen" descr="Untitled-2.jpg"/>
          <p:cNvPicPr>
            <a:picLocks noChangeAspect="1"/>
          </p:cNvPicPr>
          <p:nvPr/>
        </p:nvPicPr>
        <p:blipFill>
          <a:blip r:embed="rId3" cstate="print"/>
          <a:stretch>
            <a:fillRect/>
          </a:stretch>
        </p:blipFill>
        <p:spPr>
          <a:xfrm>
            <a:off x="0" y="0"/>
            <a:ext cx="9144000" cy="6858000"/>
          </a:xfrm>
          <a:prstGeom prst="rect">
            <a:avLst/>
          </a:prstGeom>
        </p:spPr>
      </p:pic>
      <p:pic>
        <p:nvPicPr>
          <p:cNvPr id="5" name="Over the RainbowSimple Gifts (PianoCello Cover) - ThePianoGu.wav">
            <a:hlinkClick r:id="" action="ppaction://media"/>
          </p:cNvPr>
          <p:cNvPicPr>
            <a:picLocks noRot="1" noChangeAspect="1"/>
          </p:cNvPicPr>
          <p:nvPr>
            <a:wavAudioFile r:embed="rId1" name="Over the RainbowSimple Gifts (PianoCello Cover) - ThePianoGu.wav"/>
          </p:nvPr>
        </p:nvPicPr>
        <p:blipFill>
          <a:blip r:embed="rId4" cstate="print"/>
          <a:stretch>
            <a:fillRect/>
          </a:stretch>
        </p:blipFill>
        <p:spPr>
          <a:xfrm>
            <a:off x="4419600" y="3276600"/>
            <a:ext cx="304800" cy="304800"/>
          </a:xfrm>
          <a:prstGeom prst="rect">
            <a:avLst/>
          </a:prstGeom>
        </p:spPr>
      </p:pic>
      <p:pic>
        <p:nvPicPr>
          <p:cNvPr id="6" name="El_ultimo_beso_-_Baladas_Instrumentales_Los_Doltons.wav">
            <a:hlinkClick r:id="" action="ppaction://media"/>
          </p:cNvPr>
          <p:cNvPicPr>
            <a:picLocks noRot="1" noChangeAspect="1"/>
          </p:cNvPicPr>
          <p:nvPr/>
        </p:nvPicPr>
        <p:blipFill>
          <a:blip r:embed="rId5" cstate="print"/>
          <a:stretch>
            <a:fillRect/>
          </a:stretch>
        </p:blipFill>
        <p:spPr>
          <a:xfrm>
            <a:off x="4572000" y="3429000"/>
            <a:ext cx="304800" cy="304800"/>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36096" y="332656"/>
            <a:ext cx="3528392" cy="6217087"/>
          </a:xfrm>
          <a:prstGeom prst="rect">
            <a:avLst/>
          </a:prstGeom>
          <a:ln>
            <a:solidFill>
              <a:schemeClr val="tx1"/>
            </a:solidFill>
          </a:ln>
        </p:spPr>
        <p:txBody>
          <a:bodyPr wrap="square">
            <a:spAutoFit/>
          </a:bodyPr>
          <a:lstStyle/>
          <a:p>
            <a:r>
              <a:rPr lang="es-UY" sz="2000" i="1" u="sng" dirty="0" err="1" smtClean="0"/>
              <a:t>Solanum</a:t>
            </a:r>
            <a:r>
              <a:rPr lang="es-UY" sz="2000" i="1" u="sng" dirty="0" smtClean="0"/>
              <a:t> </a:t>
            </a:r>
            <a:r>
              <a:rPr lang="es-UY" sz="2000" i="1" u="sng" dirty="0" err="1" smtClean="0"/>
              <a:t>ovigerum</a:t>
            </a:r>
            <a:r>
              <a:rPr lang="es-UY" sz="2000" i="1" u="sng" dirty="0" smtClean="0"/>
              <a:t> </a:t>
            </a:r>
            <a:r>
              <a:rPr lang="es-UY" i="1" dirty="0" smtClean="0"/>
              <a:t/>
            </a:r>
            <a:br>
              <a:rPr lang="es-UY" i="1" dirty="0" smtClean="0"/>
            </a:br>
            <a:r>
              <a:rPr lang="es-UY" i="1" dirty="0" smtClean="0"/>
              <a:t> Llamada también "planta de huevos“, es una planta emparentada directamente con </a:t>
            </a:r>
            <a:r>
              <a:rPr lang="es-UY" i="1" dirty="0" err="1" smtClean="0"/>
              <a:t>Solanum</a:t>
            </a:r>
            <a:r>
              <a:rPr lang="es-UY" i="1" dirty="0" smtClean="0"/>
              <a:t> </a:t>
            </a:r>
            <a:r>
              <a:rPr lang="es-UY" i="1" dirty="0" err="1" smtClean="0"/>
              <a:t>melangena</a:t>
            </a:r>
            <a:r>
              <a:rPr lang="es-UY" i="1" dirty="0" smtClean="0"/>
              <a:t>, la berenjena. En este caso la planta y el fruto no son comestibles, su utilidad es puramente ornamental. Desde este punto de vista es muy interesante, pues florece durante toda la primavera con hermosas flores violetas y fructifica en el verano y mantiene sus frutos hasta el otoño en la planta. Es anual y llega a medir un metro de altura. </a:t>
            </a:r>
            <a:br>
              <a:rPr lang="es-UY" i="1" dirty="0" smtClean="0"/>
            </a:br>
            <a:r>
              <a:rPr lang="es-UY" i="1" dirty="0" smtClean="0"/>
              <a:t>Los frutos "huevos", tienen el tamaño aproximado de un huevo de gallina, comienzan de color blanco puro, y a medida que pasa el tiempo cambian a un amarillo ligero para mas tarde llegar a un color oro oscuro.</a:t>
            </a:r>
            <a:endParaRPr lang="es-UY" i="1" dirty="0"/>
          </a:p>
        </p:txBody>
      </p:sp>
      <p:pic>
        <p:nvPicPr>
          <p:cNvPr id="3" name="2 Imagen" descr="originalslika_Kinder-jaje-Solanum-melongena-2-biljke-111025319.jpg"/>
          <p:cNvPicPr>
            <a:picLocks noChangeAspect="1"/>
          </p:cNvPicPr>
          <p:nvPr/>
        </p:nvPicPr>
        <p:blipFill>
          <a:blip r:embed="rId2" cstate="print"/>
          <a:stretch>
            <a:fillRect/>
          </a:stretch>
        </p:blipFill>
        <p:spPr>
          <a:xfrm>
            <a:off x="0" y="0"/>
            <a:ext cx="5143500" cy="6858000"/>
          </a:xfrm>
          <a:prstGeom prst="rect">
            <a:avLst/>
          </a:prstGeom>
        </p:spPr>
      </p:pic>
      <p:pic>
        <p:nvPicPr>
          <p:cNvPr id="4" name="3 Imagen" descr="UKRASNO-JAJE-Solanum-melongena-ovigerum-5-semenki-_slika_O_44361301.jpg"/>
          <p:cNvPicPr>
            <a:picLocks noChangeAspect="1"/>
          </p:cNvPicPr>
          <p:nvPr/>
        </p:nvPicPr>
        <p:blipFill>
          <a:blip r:embed="rId3" cstate="print"/>
          <a:stretch>
            <a:fillRect/>
          </a:stretch>
        </p:blipFill>
        <p:spPr>
          <a:xfrm>
            <a:off x="0" y="1"/>
            <a:ext cx="9144000" cy="6857999"/>
          </a:xfrm>
          <a:prstGeom prst="rect">
            <a:avLst/>
          </a:prstGeom>
        </p:spPr>
      </p:pic>
      <p:pic>
        <p:nvPicPr>
          <p:cNvPr id="5" name="4 Imagen" descr="-font-b-Organic-b-font-100PCS-Seeds-Egg-Tree-Plant-Solanum-Ornamental-font-b-Garden.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ppt_x</p:attrName>
                                        </p:attrNameLst>
                                      </p:cBhvr>
                                      <p:tavLst>
                                        <p:tav tm="0">
                                          <p:val>
                                            <p:strVal val="#ppt_x-.2"/>
                                          </p:val>
                                        </p:tav>
                                        <p:tav tm="100000">
                                          <p:val>
                                            <p:strVal val="#ppt_x"/>
                                          </p:val>
                                        </p:tav>
                                      </p:tavLst>
                                    </p:anim>
                                    <p:anim calcmode="lin" valueType="num">
                                      <p:cBhvr>
                                        <p:cTn id="8"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3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652120" y="980728"/>
            <a:ext cx="2952328" cy="3970318"/>
          </a:xfrm>
          <a:prstGeom prst="rect">
            <a:avLst/>
          </a:prstGeom>
          <a:ln>
            <a:solidFill>
              <a:schemeClr val="tx1"/>
            </a:solidFill>
          </a:ln>
        </p:spPr>
        <p:txBody>
          <a:bodyPr wrap="square">
            <a:spAutoFit/>
          </a:bodyPr>
          <a:lstStyle/>
          <a:p>
            <a:r>
              <a:rPr lang="es-ES" i="1" u="sng" dirty="0" err="1" smtClean="0"/>
              <a:t>Solanum</a:t>
            </a:r>
            <a:r>
              <a:rPr lang="es-ES" i="1" u="sng" dirty="0" smtClean="0"/>
              <a:t> </a:t>
            </a:r>
            <a:r>
              <a:rPr lang="es-ES" i="1" u="sng" dirty="0" err="1" smtClean="0"/>
              <a:t>mammosum</a:t>
            </a:r>
            <a:endParaRPr lang="es-ES" i="1" u="sng" dirty="0" smtClean="0"/>
          </a:p>
          <a:p>
            <a:endParaRPr lang="es-ES" i="1" dirty="0" smtClean="0"/>
          </a:p>
          <a:p>
            <a:r>
              <a:rPr lang="es-UY" i="1" dirty="0" smtClean="0"/>
              <a:t>La chichigua, ubre de vaca, manzana de Sodoma, </a:t>
            </a:r>
            <a:r>
              <a:rPr lang="es-UY" i="1" dirty="0" err="1" smtClean="0"/>
              <a:t>pichichio</a:t>
            </a:r>
            <a:r>
              <a:rPr lang="es-UY" i="1" dirty="0" smtClean="0"/>
              <a:t> o chichitas es una planta anual perenne de la familia </a:t>
            </a:r>
            <a:r>
              <a:rPr lang="es-UY" i="1" dirty="0" err="1" smtClean="0"/>
              <a:t>Solanaceae</a:t>
            </a:r>
            <a:r>
              <a:rPr lang="es-UY" i="1" dirty="0" smtClean="0"/>
              <a:t> y un pariente cercano del tomate, su fruto es venenoso. Nativa de Suramérica se ha extendido a las Antillas y el Caribe. Estos arbustos alcanzan un tamaño de hasta 1.5 m de alto.</a:t>
            </a:r>
            <a:endParaRPr lang="es-ES" i="1" dirty="0"/>
          </a:p>
        </p:txBody>
      </p:sp>
      <p:pic>
        <p:nvPicPr>
          <p:cNvPr id="3" name="2 Imagen" descr="Untitled-12.jpg"/>
          <p:cNvPicPr>
            <a:picLocks noChangeAspect="1"/>
          </p:cNvPicPr>
          <p:nvPr/>
        </p:nvPicPr>
        <p:blipFill>
          <a:blip r:embed="rId2" cstate="print"/>
          <a:stretch>
            <a:fillRect/>
          </a:stretch>
        </p:blipFill>
        <p:spPr>
          <a:xfrm>
            <a:off x="0" y="0"/>
            <a:ext cx="5036344" cy="6858000"/>
          </a:xfrm>
          <a:prstGeom prst="rect">
            <a:avLst/>
          </a:prstGeom>
        </p:spPr>
      </p:pic>
      <p:pic>
        <p:nvPicPr>
          <p:cNvPr id="4" name="3 Imagen" descr="Untitled-3.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Untitled-4.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xit" presetSubtype="4" fill="hold" nodeType="clickEffect">
                                  <p:stCondLst>
                                    <p:cond delay="0"/>
                                  </p:stCondLst>
                                  <p:childTnLst>
                                    <p:anim calcmode="lin" valueType="num">
                                      <p:cBhvr additive="base">
                                        <p:cTn id="15" dur="3000"/>
                                        <p:tgtEl>
                                          <p:spTgt spid="4"/>
                                        </p:tgtEl>
                                        <p:attrNameLst>
                                          <p:attrName>ppt_x</p:attrName>
                                        </p:attrNameLst>
                                      </p:cBhvr>
                                      <p:tavLst>
                                        <p:tav tm="0">
                                          <p:val>
                                            <p:strVal val="ppt_x"/>
                                          </p:val>
                                        </p:tav>
                                        <p:tav tm="100000">
                                          <p:val>
                                            <p:strVal val="ppt_x"/>
                                          </p:val>
                                        </p:tav>
                                      </p:tavLst>
                                    </p:anim>
                                    <p:anim calcmode="lin" valueType="num">
                                      <p:cBhvr additive="base">
                                        <p:cTn id="16" dur="3000"/>
                                        <p:tgtEl>
                                          <p:spTgt spid="4"/>
                                        </p:tgtEl>
                                        <p:attrNameLst>
                                          <p:attrName>ppt_y</p:attrName>
                                        </p:attrNameLst>
                                      </p:cBhvr>
                                      <p:tavLst>
                                        <p:tav tm="0">
                                          <p:val>
                                            <p:strVal val="ppt_y"/>
                                          </p:val>
                                        </p:tav>
                                        <p:tav tm="100000">
                                          <p:val>
                                            <p:strVal val="1+ppt_h/2"/>
                                          </p:val>
                                        </p:tav>
                                      </p:tavLst>
                                    </p:anim>
                                    <p:set>
                                      <p:cBhvr>
                                        <p:cTn id="17" dur="1" fill="hold">
                                          <p:stCondLst>
                                            <p:cond delay="2999"/>
                                          </p:stCondLst>
                                        </p:cTn>
                                        <p:tgtEl>
                                          <p:spTgt spid="4"/>
                                        </p:tgtEl>
                                        <p:attrNameLst>
                                          <p:attrName>style.visibility</p:attrName>
                                        </p:attrNameLst>
                                      </p:cBhvr>
                                      <p:to>
                                        <p:strVal val="hidden"/>
                                      </p:to>
                                    </p:set>
                                  </p:childTnLst>
                                </p:cTn>
                              </p:par>
                              <p:par>
                                <p:cTn id="18" presetID="22" presetClass="entr" presetSubtype="1"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up)">
                                      <p:cBhvr>
                                        <p:cTn id="2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508104" y="1340768"/>
            <a:ext cx="2664296" cy="3139321"/>
          </a:xfrm>
          <a:prstGeom prst="rect">
            <a:avLst/>
          </a:prstGeom>
          <a:ln>
            <a:solidFill>
              <a:schemeClr val="tx1"/>
            </a:solidFill>
          </a:ln>
        </p:spPr>
        <p:txBody>
          <a:bodyPr wrap="square">
            <a:spAutoFit/>
          </a:bodyPr>
          <a:lstStyle/>
          <a:p>
            <a:r>
              <a:rPr lang="es-UY" i="1" u="sng" dirty="0" smtClean="0"/>
              <a:t>La </a:t>
            </a:r>
            <a:r>
              <a:rPr lang="es-UY" i="1" u="sng" dirty="0" err="1" smtClean="0"/>
              <a:t>Paullinia</a:t>
            </a:r>
            <a:r>
              <a:rPr lang="es-UY" i="1" u="sng" dirty="0" smtClean="0"/>
              <a:t> cupana</a:t>
            </a:r>
            <a:r>
              <a:rPr lang="es-UY" i="1" dirty="0" smtClean="0"/>
              <a:t> es un arbusto trepador de la familia </a:t>
            </a:r>
            <a:r>
              <a:rPr lang="es-UY" i="1" dirty="0" err="1" smtClean="0"/>
              <a:t>Sapindaceae</a:t>
            </a:r>
            <a:r>
              <a:rPr lang="es-UY" i="1" dirty="0" smtClean="0"/>
              <a:t>. Es originario de la Amazonia.</a:t>
            </a:r>
          </a:p>
          <a:p>
            <a:r>
              <a:rPr lang="es-UY" i="1" dirty="0" smtClean="0"/>
              <a:t>Su fruto, el guaraná, es rico en vitaminas y estimulantes como la cafeína por lo que es utilizado para consumos, principalmente como bebida.</a:t>
            </a:r>
            <a:endParaRPr lang="es-UY" i="1" dirty="0"/>
          </a:p>
        </p:txBody>
      </p:sp>
      <p:pic>
        <p:nvPicPr>
          <p:cNvPr id="3" name="2 Imagen" descr="guanarablog-e1433428071125.jpg"/>
          <p:cNvPicPr>
            <a:picLocks noChangeAspect="1"/>
          </p:cNvPicPr>
          <p:nvPr/>
        </p:nvPicPr>
        <p:blipFill>
          <a:blip r:embed="rId2" cstate="print"/>
          <a:stretch>
            <a:fillRect/>
          </a:stretch>
        </p:blipFill>
        <p:spPr>
          <a:xfrm>
            <a:off x="0" y="0"/>
            <a:ext cx="5080992" cy="6858000"/>
          </a:xfrm>
          <a:prstGeom prst="rect">
            <a:avLst/>
          </a:prstGeom>
        </p:spPr>
      </p:pic>
      <p:pic>
        <p:nvPicPr>
          <p:cNvPr id="4" name="3 Imagen" descr="Untitled-6.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Untitled-5.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3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out)">
                                      <p:cBhvr>
                                        <p:cTn id="1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868144" y="1484784"/>
            <a:ext cx="2736304" cy="3139321"/>
          </a:xfrm>
          <a:prstGeom prst="rect">
            <a:avLst/>
          </a:prstGeom>
          <a:ln>
            <a:solidFill>
              <a:schemeClr val="tx1"/>
            </a:solidFill>
          </a:ln>
        </p:spPr>
        <p:txBody>
          <a:bodyPr wrap="square">
            <a:spAutoFit/>
          </a:bodyPr>
          <a:lstStyle/>
          <a:p>
            <a:r>
              <a:rPr lang="es-UY" i="1" u="sng" dirty="0" err="1" smtClean="0"/>
              <a:t>Garcinia</a:t>
            </a:r>
            <a:r>
              <a:rPr lang="es-UY" i="1" u="sng" dirty="0" smtClean="0"/>
              <a:t> </a:t>
            </a:r>
            <a:r>
              <a:rPr lang="es-UY" i="1" u="sng" dirty="0" err="1" smtClean="0"/>
              <a:t>mangostana</a:t>
            </a:r>
            <a:endParaRPr lang="es-UY" i="1" u="sng" dirty="0" smtClean="0"/>
          </a:p>
          <a:p>
            <a:r>
              <a:rPr lang="es-UY" i="1" dirty="0" smtClean="0"/>
              <a:t> </a:t>
            </a:r>
          </a:p>
          <a:p>
            <a:r>
              <a:rPr lang="es-UY" i="1" dirty="0" smtClean="0"/>
              <a:t>El </a:t>
            </a:r>
            <a:r>
              <a:rPr lang="es-UY" i="1" dirty="0" err="1" smtClean="0"/>
              <a:t>mangostino</a:t>
            </a:r>
            <a:r>
              <a:rPr lang="es-UY" i="1" dirty="0" smtClean="0"/>
              <a:t>, mangostán o jobo de la India es un árbol tropical perenne, originario de las Islas de la Sonda y las Islas </a:t>
            </a:r>
            <a:r>
              <a:rPr lang="es-UY" i="1" dirty="0" err="1" smtClean="0"/>
              <a:t>Molucas</a:t>
            </a:r>
            <a:r>
              <a:rPr lang="es-UY" i="1" dirty="0" smtClean="0"/>
              <a:t>. El fruto comestible puede describirse como dulce y agria, con sabor cítrico y textura de durazno.</a:t>
            </a:r>
            <a:endParaRPr lang="es-UY" i="1" dirty="0"/>
          </a:p>
        </p:txBody>
      </p:sp>
      <p:pic>
        <p:nvPicPr>
          <p:cNvPr id="3" name="2 Imagen" descr="Garciniamangostana.jpg"/>
          <p:cNvPicPr>
            <a:picLocks noChangeAspect="1"/>
          </p:cNvPicPr>
          <p:nvPr/>
        </p:nvPicPr>
        <p:blipFill>
          <a:blip r:embed="rId2" cstate="print"/>
          <a:stretch>
            <a:fillRect/>
          </a:stretch>
        </p:blipFill>
        <p:spPr>
          <a:xfrm>
            <a:off x="0" y="0"/>
            <a:ext cx="4563070" cy="6858000"/>
          </a:xfrm>
          <a:prstGeom prst="rect">
            <a:avLst/>
          </a:prstGeom>
        </p:spPr>
      </p:pic>
      <p:pic>
        <p:nvPicPr>
          <p:cNvPr id="4" name="3 Imagen" descr="41486_1403302380_webmangostino,.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84168" y="1268760"/>
            <a:ext cx="2448272" cy="3693319"/>
          </a:xfrm>
          <a:prstGeom prst="rect">
            <a:avLst/>
          </a:prstGeom>
          <a:ln>
            <a:solidFill>
              <a:schemeClr val="tx1"/>
            </a:solidFill>
          </a:ln>
        </p:spPr>
        <p:txBody>
          <a:bodyPr wrap="square">
            <a:spAutoFit/>
          </a:bodyPr>
          <a:lstStyle/>
          <a:p>
            <a:r>
              <a:rPr lang="es-UY" i="1" dirty="0" smtClean="0"/>
              <a:t>El </a:t>
            </a:r>
            <a:r>
              <a:rPr lang="es-UY" i="1" dirty="0" err="1" smtClean="0"/>
              <a:t>kiwano</a:t>
            </a:r>
            <a:endParaRPr lang="es-UY" i="1" dirty="0" smtClean="0"/>
          </a:p>
          <a:p>
            <a:endParaRPr lang="es-UY" i="1" dirty="0" smtClean="0"/>
          </a:p>
          <a:p>
            <a:r>
              <a:rPr lang="es-UY" i="1" dirty="0" smtClean="0"/>
              <a:t>Es una fruta nativa del desierto de Kalahari, también se le conoce como “melón espinudo”, “</a:t>
            </a:r>
            <a:r>
              <a:rPr lang="es-UY" i="1" dirty="0" err="1" smtClean="0"/>
              <a:t>milú</a:t>
            </a:r>
            <a:r>
              <a:rPr lang="es-UY" i="1" dirty="0" smtClean="0"/>
              <a:t>”, “pepino africano espinudo”, “melón de gelatina” y “calabaza con espinas”. Cuando madura, la fruta sabe a una mezcla de pepino, kiwi y plátano.</a:t>
            </a:r>
            <a:endParaRPr lang="es-UY" i="1" dirty="0"/>
          </a:p>
        </p:txBody>
      </p:sp>
      <p:pic>
        <p:nvPicPr>
          <p:cNvPr id="3" name="2 Imagen" descr="3efb4c04324de225a5b3416253aea835.jpg"/>
          <p:cNvPicPr>
            <a:picLocks noChangeAspect="1"/>
          </p:cNvPicPr>
          <p:nvPr/>
        </p:nvPicPr>
        <p:blipFill>
          <a:blip r:embed="rId2" cstate="print"/>
          <a:stretch>
            <a:fillRect/>
          </a:stretch>
        </p:blipFill>
        <p:spPr>
          <a:xfrm>
            <a:off x="0" y="0"/>
            <a:ext cx="4795242" cy="6858000"/>
          </a:xfrm>
          <a:prstGeom prst="rect">
            <a:avLst/>
          </a:prstGeom>
        </p:spPr>
      </p:pic>
      <p:pic>
        <p:nvPicPr>
          <p:cNvPr id="4" name="3 Imagen" descr="Untitled-3.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292080" y="836712"/>
            <a:ext cx="3600400" cy="5355312"/>
          </a:xfrm>
          <a:prstGeom prst="rect">
            <a:avLst/>
          </a:prstGeom>
          <a:ln>
            <a:solidFill>
              <a:schemeClr val="tx1"/>
            </a:solidFill>
          </a:ln>
        </p:spPr>
        <p:txBody>
          <a:bodyPr wrap="square">
            <a:spAutoFit/>
          </a:bodyPr>
          <a:lstStyle/>
          <a:p>
            <a:r>
              <a:rPr lang="es-UY" i="1" u="sng" dirty="0" err="1" smtClean="0"/>
              <a:t>Actaea</a:t>
            </a:r>
            <a:r>
              <a:rPr lang="es-UY" i="1" u="sng" dirty="0" smtClean="0"/>
              <a:t> </a:t>
            </a:r>
            <a:r>
              <a:rPr lang="es-UY" i="1" u="sng" dirty="0" err="1" smtClean="0"/>
              <a:t>pachypoda</a:t>
            </a:r>
            <a:r>
              <a:rPr lang="es-UY" i="1" u="sng" dirty="0" smtClean="0"/>
              <a:t>  (Ojo de Muñeca</a:t>
            </a:r>
            <a:r>
              <a:rPr lang="es-UY" i="1" dirty="0" smtClean="0"/>
              <a:t>)</a:t>
            </a:r>
          </a:p>
          <a:p>
            <a:endParaRPr lang="es-UY" i="1" dirty="0" smtClean="0"/>
          </a:p>
          <a:p>
            <a:r>
              <a:rPr lang="es-UY" i="1" dirty="0" smtClean="0"/>
              <a:t>Es una planta herbácea perenne que alcanza los 50 cm de altura. Sus hojas son compuestas </a:t>
            </a:r>
            <a:r>
              <a:rPr lang="es-UY" i="1" dirty="0" err="1" smtClean="0"/>
              <a:t>bipinnadas</a:t>
            </a:r>
            <a:r>
              <a:rPr lang="es-UY" i="1" dirty="0" smtClean="0"/>
              <a:t> y dentadas de 40 cm de longitud y 30 cm de ancho. Las flores de color blanco se producen en densos racimos de unos 10 cm de longitud. Su fruto es una drupa de 1 cm de diámetro de color blanco parecida al globo ocular por lo que se le da el nombre de "ojo de muñeca". Los frutos son altamente venenosos y toda la planta es considerada tóxica para los seres humanos. Es usada tradicionalmente por los indígenas para combatir la picadura de la serpiente de cascabel. </a:t>
            </a:r>
            <a:endParaRPr lang="es-UY" i="1" dirty="0"/>
          </a:p>
        </p:txBody>
      </p:sp>
      <p:pic>
        <p:nvPicPr>
          <p:cNvPr id="3" name="2 Imagen" descr="TDP_Top-10-creepy-plants2.jpg"/>
          <p:cNvPicPr>
            <a:picLocks noChangeAspect="1"/>
          </p:cNvPicPr>
          <p:nvPr/>
        </p:nvPicPr>
        <p:blipFill>
          <a:blip r:embed="rId2" cstate="print"/>
          <a:stretch>
            <a:fillRect/>
          </a:stretch>
        </p:blipFill>
        <p:spPr>
          <a:xfrm>
            <a:off x="0" y="0"/>
            <a:ext cx="4286250" cy="6858000"/>
          </a:xfrm>
          <a:prstGeom prst="rect">
            <a:avLst/>
          </a:prstGeom>
        </p:spPr>
      </p:pic>
      <p:pic>
        <p:nvPicPr>
          <p:cNvPr id="4" name="3 Imagen" descr="Actaea_pachypoda_fruits01.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220072" y="404664"/>
            <a:ext cx="3707904" cy="5909310"/>
          </a:xfrm>
          <a:prstGeom prst="rect">
            <a:avLst/>
          </a:prstGeom>
          <a:ln>
            <a:solidFill>
              <a:schemeClr val="tx1"/>
            </a:solidFill>
          </a:ln>
        </p:spPr>
        <p:txBody>
          <a:bodyPr wrap="square">
            <a:spAutoFit/>
          </a:bodyPr>
          <a:lstStyle/>
          <a:p>
            <a:r>
              <a:rPr lang="es-UY" i="1" u="sng" dirty="0" err="1" smtClean="0"/>
              <a:t>Musella</a:t>
            </a:r>
            <a:r>
              <a:rPr lang="es-UY" i="1" u="sng" dirty="0" smtClean="0"/>
              <a:t> </a:t>
            </a:r>
            <a:r>
              <a:rPr lang="es-UY" i="1" u="sng" dirty="0" err="1" smtClean="0"/>
              <a:t>lasiocarpa</a:t>
            </a:r>
            <a:endParaRPr lang="es-UY" i="1" u="sng" dirty="0" smtClean="0"/>
          </a:p>
          <a:p>
            <a:r>
              <a:rPr lang="es-UY" i="1" dirty="0" smtClean="0"/>
              <a:t>El nombre común de esta planta es Plátano enano chino o Flor de loto dorada. Se trata de una exótica planta de una belleza excepcional, oriunda de la provincia de Yunnan en China, donde crece en las montañas con altitudes de más de 2500m, lugar cuyas temperaturas son habitualmente muy frías. Se compone de una mata, que con el tiempo va formando un </a:t>
            </a:r>
            <a:r>
              <a:rPr lang="es-UY" i="1" dirty="0" err="1" smtClean="0"/>
              <a:t>pseudotallo</a:t>
            </a:r>
            <a:r>
              <a:rPr lang="es-UY" i="1" dirty="0" smtClean="0"/>
              <a:t> erguido, formado por las vainas envolventes de las hojas viejas, éste tiene una figura gruesa y fuerte, con aspecto coniforme que llega a alcanzar los 2m de altura. El gran </a:t>
            </a:r>
            <a:r>
              <a:rPr lang="es-UY" i="1" dirty="0" err="1" smtClean="0"/>
              <a:t>pseudotallo</a:t>
            </a:r>
            <a:r>
              <a:rPr lang="es-UY" i="1" dirty="0" smtClean="0"/>
              <a:t> está rematado por una grandiosa inflorescencia de forma cónica que evoca la apariencia de una alcachofa aunque de mayor tamaño.</a:t>
            </a:r>
            <a:endParaRPr lang="es-UY" i="1" dirty="0"/>
          </a:p>
        </p:txBody>
      </p:sp>
      <p:pic>
        <p:nvPicPr>
          <p:cNvPr id="3" name="2 Imagen" descr="Musella-Lasiocarpa.jpg"/>
          <p:cNvPicPr>
            <a:picLocks noChangeAspect="1"/>
          </p:cNvPicPr>
          <p:nvPr/>
        </p:nvPicPr>
        <p:blipFill>
          <a:blip r:embed="rId2" cstate="print"/>
          <a:stretch>
            <a:fillRect/>
          </a:stretch>
        </p:blipFill>
        <p:spPr>
          <a:xfrm>
            <a:off x="0" y="0"/>
            <a:ext cx="5143500" cy="6858000"/>
          </a:xfrm>
          <a:prstGeom prst="rect">
            <a:avLst/>
          </a:prstGeom>
        </p:spPr>
      </p:pic>
      <p:pic>
        <p:nvPicPr>
          <p:cNvPr id="4" name="3 Imagen" descr="dwarf-yunnan-banana-musella-lasiocarpa.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Musella-Lasiocarpa5.jpg"/>
          <p:cNvPicPr>
            <a:picLocks noChangeAspect="1"/>
          </p:cNvPicPr>
          <p:nvPr/>
        </p:nvPicPr>
        <p:blipFill>
          <a:blip r:embed="rId4" cstate="print"/>
          <a:stretch>
            <a:fillRect/>
          </a:stretch>
        </p:blipFill>
        <p:spPr>
          <a:xfrm>
            <a:off x="1" y="-243408"/>
            <a:ext cx="9144000" cy="7344816"/>
          </a:xfrm>
          <a:prstGeom prst="rect">
            <a:avLst/>
          </a:prstGeom>
        </p:spPr>
      </p:pic>
    </p:spTree>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652120" y="1268760"/>
            <a:ext cx="3168352" cy="3970318"/>
          </a:xfrm>
          <a:prstGeom prst="rect">
            <a:avLst/>
          </a:prstGeom>
          <a:ln>
            <a:solidFill>
              <a:schemeClr val="tx1"/>
            </a:solidFill>
          </a:ln>
        </p:spPr>
        <p:txBody>
          <a:bodyPr wrap="square">
            <a:spAutoFit/>
          </a:bodyPr>
          <a:lstStyle/>
          <a:p>
            <a:r>
              <a:rPr lang="es-UY" i="1" u="sng" dirty="0" err="1" smtClean="0"/>
              <a:t>Lansium</a:t>
            </a:r>
            <a:r>
              <a:rPr lang="es-UY" i="1" u="sng" dirty="0" smtClean="0"/>
              <a:t> </a:t>
            </a:r>
            <a:r>
              <a:rPr lang="es-UY" i="1" u="sng" dirty="0" err="1" smtClean="0"/>
              <a:t>domesticum</a:t>
            </a:r>
            <a:r>
              <a:rPr lang="es-UY" i="1" u="sng" dirty="0" smtClean="0"/>
              <a:t> </a:t>
            </a:r>
          </a:p>
          <a:p>
            <a:endParaRPr lang="es-UY" i="1" dirty="0" smtClean="0"/>
          </a:p>
          <a:p>
            <a:r>
              <a:rPr lang="es-UY" i="1" dirty="0" smtClean="0"/>
              <a:t>El </a:t>
            </a:r>
            <a:r>
              <a:rPr lang="es-UY" i="1" dirty="0" err="1" smtClean="0"/>
              <a:t>langsat</a:t>
            </a:r>
            <a:r>
              <a:rPr lang="es-UY" i="1" dirty="0" smtClean="0"/>
              <a:t>  o lanzón, es un árbol de la familia de la caoba. La planta, que se origina en el oeste de Asia Sur-Oriental , da frutos comestibles. Las frutas se parecen mucho a pequeñas patatas y nacen en racimos similares a las uvas. El sabor ha sido comparado con una combinación de uva y pomelo y es considerado excelente por la mayoría.</a:t>
            </a:r>
            <a:endParaRPr lang="es-UY" i="1" dirty="0"/>
          </a:p>
        </p:txBody>
      </p:sp>
      <p:pic>
        <p:nvPicPr>
          <p:cNvPr id="3" name="2 Imagen" descr="Lanzones-Pictures.jpg"/>
          <p:cNvPicPr>
            <a:picLocks noChangeAspect="1"/>
          </p:cNvPicPr>
          <p:nvPr/>
        </p:nvPicPr>
        <p:blipFill>
          <a:blip r:embed="rId2" cstate="print"/>
          <a:stretch>
            <a:fillRect/>
          </a:stretch>
        </p:blipFill>
        <p:spPr>
          <a:xfrm>
            <a:off x="0" y="0"/>
            <a:ext cx="4860032" cy="6858000"/>
          </a:xfrm>
          <a:prstGeom prst="rect">
            <a:avLst/>
          </a:prstGeom>
        </p:spPr>
      </p:pic>
      <p:pic>
        <p:nvPicPr>
          <p:cNvPr id="4" name="3 Imagen" descr="Untitled-4.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ppt_x"/>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76056" y="1268760"/>
            <a:ext cx="3672408" cy="4524315"/>
          </a:xfrm>
          <a:prstGeom prst="rect">
            <a:avLst/>
          </a:prstGeom>
          <a:ln>
            <a:solidFill>
              <a:schemeClr val="tx1"/>
            </a:solidFill>
          </a:ln>
        </p:spPr>
        <p:txBody>
          <a:bodyPr wrap="square">
            <a:spAutoFit/>
          </a:bodyPr>
          <a:lstStyle/>
          <a:p>
            <a:r>
              <a:rPr lang="es-ES" i="1" u="sng" dirty="0" err="1" smtClean="0"/>
              <a:t>Swainsona</a:t>
            </a:r>
            <a:r>
              <a:rPr lang="es-ES" i="1" u="sng" dirty="0" smtClean="0"/>
              <a:t> </a:t>
            </a:r>
            <a:r>
              <a:rPr lang="es-ES" i="1" u="sng" dirty="0" err="1" smtClean="0"/>
              <a:t>formosa</a:t>
            </a:r>
            <a:r>
              <a:rPr lang="es-ES" i="1" dirty="0" smtClean="0"/>
              <a:t/>
            </a:r>
            <a:br>
              <a:rPr lang="es-ES" i="1" dirty="0" smtClean="0"/>
            </a:br>
            <a:r>
              <a:rPr lang="es-ES" i="1" dirty="0" smtClean="0"/>
              <a:t/>
            </a:r>
            <a:br>
              <a:rPr lang="es-ES" i="1" dirty="0" smtClean="0"/>
            </a:br>
            <a:r>
              <a:rPr lang="es-ES" i="1" dirty="0" smtClean="0"/>
              <a:t>El Guisante del desierto, como se la llama comúnmente es una extraña y maravillosa flor producto de la evolución para poder sobrevivir y prosperar en climas secos y áridos. Los pétalos de color rojo sangre con sus centros que bulbosas, de color púrpura-negro hacen que estas flores se parezcan a alienígenas. Tal vez por eso el guisante del desierto es uno de las más reconocidas flores silvestres de Australia. El guisante del desierto es una especie protegida y es ilegal para recolectarlas.</a:t>
            </a:r>
          </a:p>
        </p:txBody>
      </p:sp>
      <p:pic>
        <p:nvPicPr>
          <p:cNvPr id="3" name="2 Imagen" descr="Swainsona_formosa_-_Alipore_-_Kolkata_2013-02-10_4692.jpg"/>
          <p:cNvPicPr>
            <a:picLocks noChangeAspect="1"/>
          </p:cNvPicPr>
          <p:nvPr/>
        </p:nvPicPr>
        <p:blipFill>
          <a:blip r:embed="rId2" cstate="print"/>
          <a:stretch>
            <a:fillRect/>
          </a:stretch>
        </p:blipFill>
        <p:spPr>
          <a:xfrm>
            <a:off x="0" y="0"/>
            <a:ext cx="4563070" cy="6858000"/>
          </a:xfrm>
          <a:prstGeom prst="rect">
            <a:avLst/>
          </a:prstGeom>
        </p:spPr>
      </p:pic>
      <p:pic>
        <p:nvPicPr>
          <p:cNvPr id="4" name="3 Imagen" descr="6047202388_c722397e67_b.jpg"/>
          <p:cNvPicPr>
            <a:picLocks noChangeAspect="1"/>
          </p:cNvPicPr>
          <p:nvPr/>
        </p:nvPicPr>
        <p:blipFill>
          <a:blip r:embed="rId3" cstate="print"/>
          <a:stretch>
            <a:fillRect/>
          </a:stretch>
        </p:blipFill>
        <p:spPr>
          <a:xfrm>
            <a:off x="0" y="0"/>
            <a:ext cx="9144000" cy="6858000"/>
          </a:xfrm>
          <a:prstGeom prst="rect">
            <a:avLst/>
          </a:prstGeom>
        </p:spPr>
      </p:pic>
      <p:pic>
        <p:nvPicPr>
          <p:cNvPr id="5" name="4 Imagen" descr="Untitled-8.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36096" y="116632"/>
            <a:ext cx="3456384" cy="6463308"/>
          </a:xfrm>
          <a:prstGeom prst="rect">
            <a:avLst/>
          </a:prstGeom>
          <a:ln>
            <a:solidFill>
              <a:schemeClr val="tx1"/>
            </a:solidFill>
          </a:ln>
        </p:spPr>
        <p:txBody>
          <a:bodyPr wrap="square">
            <a:spAutoFit/>
          </a:bodyPr>
          <a:lstStyle/>
          <a:p>
            <a:r>
              <a:rPr lang="es-UY" i="1" u="sng" dirty="0" smtClean="0"/>
              <a:t>Citrus Medica Var. </a:t>
            </a:r>
            <a:r>
              <a:rPr lang="es-UY" i="1" u="sng" dirty="0" err="1" smtClean="0"/>
              <a:t>Sarcodactylis</a:t>
            </a:r>
            <a:endParaRPr lang="es-UY" i="1" u="sng" dirty="0" smtClean="0"/>
          </a:p>
          <a:p>
            <a:endParaRPr lang="es-UY" i="1" dirty="0" smtClean="0"/>
          </a:p>
          <a:p>
            <a:r>
              <a:rPr lang="es-UY" i="1" dirty="0" smtClean="0"/>
              <a:t>Comúnmente llamada la Mano de Buda es una variedad de cítrico cuyos frutos están fragmentados en secciones parecidas a dedos. El cítrico crece en arbustos o pequeños árboles con ramas largas e irregulares cubiertas de espinas. Sus hojas largas y oblongas son de un color verde pálido y llegan a mediar de 10 a 15 centímetros. Sus flores blancas están teñidas de púrpura por fuera y crecen en fragantes grupos. La fruta tiene una piel gruesa y sólo una pequeña cantidad de pulpa ácida (en caso de tener alguna) y no tiene jugo ni, a veces, semillas. Es muy fragante y es usada principalmente por Chinos y Japoneses para perfumar habitaciones y objetos personales como la ropa. </a:t>
            </a:r>
            <a:endParaRPr lang="es-UY" i="1" dirty="0"/>
          </a:p>
        </p:txBody>
      </p:sp>
      <p:pic>
        <p:nvPicPr>
          <p:cNvPr id="5" name="4 Imagen" descr="Hand-of-Buddha-3-(1-of-1).jpg"/>
          <p:cNvPicPr>
            <a:picLocks noChangeAspect="1"/>
          </p:cNvPicPr>
          <p:nvPr/>
        </p:nvPicPr>
        <p:blipFill>
          <a:blip r:embed="rId2" cstate="print"/>
          <a:stretch>
            <a:fillRect/>
          </a:stretch>
        </p:blipFill>
        <p:spPr>
          <a:xfrm>
            <a:off x="0" y="0"/>
            <a:ext cx="4572000" cy="6858000"/>
          </a:xfrm>
          <a:prstGeom prst="rect">
            <a:avLst/>
          </a:prstGeom>
        </p:spPr>
      </p:pic>
      <p:pic>
        <p:nvPicPr>
          <p:cNvPr id="6" name="5 Imagen" descr="citrus-medica-var-sarcodactylis.jpg"/>
          <p:cNvPicPr>
            <a:picLocks noChangeAspect="1"/>
          </p:cNvPicPr>
          <p:nvPr/>
        </p:nvPicPr>
        <p:blipFill>
          <a:blip r:embed="rId3" cstate="print"/>
          <a:stretch>
            <a:fillRect/>
          </a:stretch>
        </p:blipFill>
        <p:spPr>
          <a:xfrm>
            <a:off x="0" y="0"/>
            <a:ext cx="5143500" cy="6858000"/>
          </a:xfrm>
          <a:prstGeom prst="rect">
            <a:avLst/>
          </a:prstGeom>
        </p:spPr>
      </p:pic>
      <p:pic>
        <p:nvPicPr>
          <p:cNvPr id="7" name="6 Imagen" descr="Untitled-3.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4.16667E-6 0 L 0.5257 0 " pathEditMode="relative" rAng="0" ptsTypes="AA">
                                      <p:cBhvr>
                                        <p:cTn id="6" dur="3000" fill="hold"/>
                                        <p:tgtEl>
                                          <p:spTgt spid="5"/>
                                        </p:tgtEl>
                                        <p:attrNameLst>
                                          <p:attrName>ppt_x</p:attrName>
                                          <p:attrName>ppt_y</p:attrName>
                                        </p:attrNameLst>
                                      </p:cBhvr>
                                      <p:rCtr x="263" y="0"/>
                                    </p:animMotion>
                                  </p:childTnLst>
                                </p:cTn>
                              </p:par>
                            </p:childTnLst>
                          </p:cTn>
                        </p:par>
                      </p:childTnLst>
                    </p:cTn>
                  </p:par>
                  <p:par>
                    <p:cTn id="7" fill="hold">
                      <p:stCondLst>
                        <p:cond delay="indefinite"/>
                      </p:stCondLst>
                      <p:childTnLst>
                        <p:par>
                          <p:cTn id="8" fill="hold">
                            <p:stCondLst>
                              <p:cond delay="0"/>
                            </p:stCondLst>
                            <p:childTnLst>
                              <p:par>
                                <p:cTn id="9" presetID="13" presetClass="entr" presetSubtype="32"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plus(out)">
                                      <p:cBhvr>
                                        <p:cTn id="1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292080" y="1196752"/>
            <a:ext cx="3491880" cy="3970318"/>
          </a:xfrm>
          <a:prstGeom prst="rect">
            <a:avLst/>
          </a:prstGeom>
          <a:ln>
            <a:solidFill>
              <a:schemeClr val="tx1"/>
            </a:solidFill>
          </a:ln>
        </p:spPr>
        <p:txBody>
          <a:bodyPr wrap="square">
            <a:spAutoFit/>
          </a:bodyPr>
          <a:lstStyle/>
          <a:p>
            <a:r>
              <a:rPr lang="es-UY" i="1" u="sng" dirty="0" err="1" smtClean="0"/>
              <a:t>Bixa</a:t>
            </a:r>
            <a:r>
              <a:rPr lang="es-UY" i="1" u="sng" dirty="0" smtClean="0"/>
              <a:t> </a:t>
            </a:r>
            <a:r>
              <a:rPr lang="es-UY" i="1" u="sng" dirty="0" err="1" smtClean="0"/>
              <a:t>orellana</a:t>
            </a:r>
            <a:endParaRPr lang="es-UY" i="1" u="sng" dirty="0" smtClean="0"/>
          </a:p>
          <a:p>
            <a:endParaRPr lang="es-UY" i="1" dirty="0" smtClean="0"/>
          </a:p>
          <a:p>
            <a:r>
              <a:rPr lang="es-UY" i="1" dirty="0" smtClean="0"/>
              <a:t>El achiote es la semilla de color rojizo-amarillento del arbusto homónimo originario del Caribe y Sudamérica. Sus semillas son pequeñas, rojas y triangulares y de un sabor amargo. En los tiempos de los Mayas ya se utilizaban como colorantes y especia, por ejemplo para colorear el cuerpo en ritos religiosos, y estaba asociada con la lluvia. Se llegaron a utilizar incluso como moneda.</a:t>
            </a:r>
            <a:endParaRPr lang="es-UY" i="1" dirty="0"/>
          </a:p>
        </p:txBody>
      </p:sp>
      <p:pic>
        <p:nvPicPr>
          <p:cNvPr id="6" name="5 Imagen" descr="Bixa-orellana.jpg"/>
          <p:cNvPicPr>
            <a:picLocks noChangeAspect="1"/>
          </p:cNvPicPr>
          <p:nvPr/>
        </p:nvPicPr>
        <p:blipFill>
          <a:blip r:embed="rId2" cstate="print"/>
          <a:stretch>
            <a:fillRect/>
          </a:stretch>
        </p:blipFill>
        <p:spPr>
          <a:xfrm>
            <a:off x="0" y="0"/>
            <a:ext cx="4554141" cy="6858000"/>
          </a:xfrm>
          <a:prstGeom prst="rect">
            <a:avLst/>
          </a:prstGeom>
        </p:spPr>
      </p:pic>
      <p:pic>
        <p:nvPicPr>
          <p:cNvPr id="7" name="6 Imagen" descr="achiote.jpg"/>
          <p:cNvPicPr>
            <a:picLocks noChangeAspect="1"/>
          </p:cNvPicPr>
          <p:nvPr/>
        </p:nvPicPr>
        <p:blipFill>
          <a:blip r:embed="rId3" cstate="print"/>
          <a:stretch>
            <a:fillRect/>
          </a:stretch>
        </p:blipFill>
        <p:spPr>
          <a:xfrm>
            <a:off x="0" y="0"/>
            <a:ext cx="9144000" cy="6858000"/>
          </a:xfrm>
          <a:prstGeom prst="rect">
            <a:avLst/>
          </a:prstGeom>
        </p:spPr>
      </p:pic>
      <p:pic>
        <p:nvPicPr>
          <p:cNvPr id="8" name="7 Imagen" descr="Untitled-3.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edge">
                                      <p:cBhvr>
                                        <p:cTn id="12"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868144" y="1556792"/>
            <a:ext cx="2646040" cy="3139321"/>
          </a:xfrm>
          <a:prstGeom prst="rect">
            <a:avLst/>
          </a:prstGeom>
          <a:ln>
            <a:solidFill>
              <a:schemeClr val="tx1"/>
            </a:solidFill>
          </a:ln>
        </p:spPr>
        <p:txBody>
          <a:bodyPr wrap="square">
            <a:spAutoFit/>
          </a:bodyPr>
          <a:lstStyle/>
          <a:p>
            <a:r>
              <a:rPr lang="es-UY" i="1" u="sng" dirty="0" err="1" smtClean="0"/>
              <a:t>Plinia</a:t>
            </a:r>
            <a:r>
              <a:rPr lang="es-UY" i="1" u="sng" dirty="0" smtClean="0"/>
              <a:t> </a:t>
            </a:r>
            <a:r>
              <a:rPr lang="es-UY" i="1" u="sng" dirty="0" err="1" smtClean="0"/>
              <a:t>cauliflora</a:t>
            </a:r>
            <a:r>
              <a:rPr lang="es-UY" i="1" u="sng" dirty="0" smtClean="0"/>
              <a:t> </a:t>
            </a:r>
          </a:p>
          <a:p>
            <a:endParaRPr lang="es-UY" i="1" dirty="0" smtClean="0"/>
          </a:p>
          <a:p>
            <a:r>
              <a:rPr lang="es-UY" i="1" dirty="0" smtClean="0"/>
              <a:t>La </a:t>
            </a:r>
            <a:r>
              <a:rPr lang="es-UY" i="1" dirty="0" err="1" smtClean="0"/>
              <a:t>Jabuticaba</a:t>
            </a:r>
            <a:r>
              <a:rPr lang="es-UY" i="1" dirty="0" smtClean="0"/>
              <a:t>  es una fruta de un árbol de la familia </a:t>
            </a:r>
            <a:r>
              <a:rPr lang="es-UY" i="1" dirty="0" err="1" smtClean="0"/>
              <a:t>Myrtaceae</a:t>
            </a:r>
            <a:r>
              <a:rPr lang="es-UY" i="1" dirty="0" smtClean="0"/>
              <a:t> originaria de Minas Gerais y São Paulo estados en el sureste de Brasil. La fruta se puede comer cruda o ser utilizada para hacer jaleas y bebidas.</a:t>
            </a:r>
            <a:endParaRPr lang="es-UY" i="1" dirty="0"/>
          </a:p>
        </p:txBody>
      </p:sp>
      <p:pic>
        <p:nvPicPr>
          <p:cNvPr id="3" name="2 Imagen" descr="Jaboticaba6.jpg"/>
          <p:cNvPicPr>
            <a:picLocks noChangeAspect="1"/>
          </p:cNvPicPr>
          <p:nvPr/>
        </p:nvPicPr>
        <p:blipFill>
          <a:blip r:embed="rId2" cstate="print"/>
          <a:stretch>
            <a:fillRect/>
          </a:stretch>
        </p:blipFill>
        <p:spPr>
          <a:xfrm>
            <a:off x="0" y="0"/>
            <a:ext cx="5143500" cy="6858000"/>
          </a:xfrm>
          <a:prstGeom prst="rect">
            <a:avLst/>
          </a:prstGeom>
        </p:spPr>
      </p:pic>
      <p:pic>
        <p:nvPicPr>
          <p:cNvPr id="4" name="3 Imagen" descr="Myrciaria-cauliflora-9.jpg"/>
          <p:cNvPicPr>
            <a:picLocks noChangeAspect="1"/>
          </p:cNvPicPr>
          <p:nvPr/>
        </p:nvPicPr>
        <p:blipFill>
          <a:blip r:embed="rId3" cstate="print"/>
          <a:stretch>
            <a:fillRect/>
          </a:stretch>
        </p:blipFill>
        <p:spPr>
          <a:xfrm>
            <a:off x="0" y="0"/>
            <a:ext cx="5143500" cy="6858000"/>
          </a:xfrm>
          <a:prstGeom prst="rect">
            <a:avLst/>
          </a:prstGeom>
        </p:spPr>
      </p:pic>
      <p:pic>
        <p:nvPicPr>
          <p:cNvPr id="5" name="4 Imagen" descr="Plinia-cauliflora.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 0 L 0.42344 0 " pathEditMode="relative" rAng="0" ptsTypes="AA">
                                      <p:cBhvr>
                                        <p:cTn id="6" dur="3000" fill="hold"/>
                                        <p:tgtEl>
                                          <p:spTgt spid="3"/>
                                        </p:tgtEl>
                                        <p:attrNameLst>
                                          <p:attrName>ppt_x</p:attrName>
                                          <p:attrName>ppt_y</p:attrName>
                                        </p:attrNameLst>
                                      </p:cBhvr>
                                      <p:rCtr x="212" y="0"/>
                                    </p:animMotion>
                                  </p:childTnLst>
                                </p:cTn>
                              </p:par>
                            </p:childTnLst>
                          </p:cTn>
                        </p:par>
                      </p:childTnLst>
                    </p:cTn>
                  </p:par>
                  <p:par>
                    <p:cTn id="7" fill="hold">
                      <p:stCondLst>
                        <p:cond delay="indefinite"/>
                      </p:stCondLst>
                      <p:childTnLst>
                        <p:par>
                          <p:cTn id="8" fill="hold">
                            <p:stCondLst>
                              <p:cond delay="0"/>
                            </p:stCondLst>
                            <p:childTnLst>
                              <p:par>
                                <p:cTn id="9" presetID="8" presetClass="entr" presetSubtype="32"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96136" y="1556792"/>
            <a:ext cx="3078088" cy="3970318"/>
          </a:xfrm>
          <a:prstGeom prst="rect">
            <a:avLst/>
          </a:prstGeom>
          <a:ln>
            <a:solidFill>
              <a:schemeClr val="tx1"/>
            </a:solidFill>
          </a:ln>
        </p:spPr>
        <p:txBody>
          <a:bodyPr wrap="square">
            <a:spAutoFit/>
          </a:bodyPr>
          <a:lstStyle/>
          <a:p>
            <a:r>
              <a:rPr lang="es-UY" i="1" u="sng" dirty="0" err="1" smtClean="0"/>
              <a:t>Ackee</a:t>
            </a:r>
            <a:r>
              <a:rPr lang="es-UY" i="1" u="sng" dirty="0" smtClean="0"/>
              <a:t> (</a:t>
            </a:r>
            <a:r>
              <a:rPr lang="es-UY" i="1" u="sng" dirty="0" err="1" smtClean="0"/>
              <a:t>Blighia</a:t>
            </a:r>
            <a:r>
              <a:rPr lang="es-UY" i="1" u="sng" dirty="0" smtClean="0"/>
              <a:t> </a:t>
            </a:r>
            <a:r>
              <a:rPr lang="es-UY" i="1" u="sng" dirty="0" err="1" smtClean="0"/>
              <a:t>sapida</a:t>
            </a:r>
            <a:r>
              <a:rPr lang="es-UY" i="1" u="sng" dirty="0" smtClean="0"/>
              <a:t>) </a:t>
            </a:r>
          </a:p>
          <a:p>
            <a:endParaRPr lang="es-UY" i="1" dirty="0" smtClean="0"/>
          </a:p>
          <a:p>
            <a:r>
              <a:rPr lang="es-UY" i="1" dirty="0" smtClean="0"/>
              <a:t>Es la fruta nacional de Jamaica y es un componente esencial en el plato típico de este país: el bacalao con </a:t>
            </a:r>
            <a:r>
              <a:rPr lang="es-UY" i="1" dirty="0" err="1" smtClean="0"/>
              <a:t>ackee</a:t>
            </a:r>
            <a:r>
              <a:rPr lang="es-UY" i="1" dirty="0" smtClean="0"/>
              <a:t>. Esta fruta contiene una toxina que actúa como  veneno llamado </a:t>
            </a:r>
            <a:r>
              <a:rPr lang="es-UY" i="1" dirty="0" err="1" smtClean="0"/>
              <a:t>hipoglicina</a:t>
            </a:r>
            <a:r>
              <a:rPr lang="es-UY" i="1" dirty="0" smtClean="0"/>
              <a:t>. Sin embargo, se ha comprobado que este compuesto se reduce a un mínimo cuando la fruta está expuesta al sol y logra su maduración.</a:t>
            </a:r>
            <a:endParaRPr lang="es-UY" i="1" dirty="0"/>
          </a:p>
        </p:txBody>
      </p:sp>
      <p:pic>
        <p:nvPicPr>
          <p:cNvPr id="3" name="2 Imagen" descr="Blighia-sapida.jpg"/>
          <p:cNvPicPr>
            <a:picLocks noChangeAspect="1"/>
          </p:cNvPicPr>
          <p:nvPr/>
        </p:nvPicPr>
        <p:blipFill>
          <a:blip r:embed="rId2" cstate="print"/>
          <a:stretch>
            <a:fillRect/>
          </a:stretch>
        </p:blipFill>
        <p:spPr>
          <a:xfrm>
            <a:off x="0" y="0"/>
            <a:ext cx="5563195" cy="6858000"/>
          </a:xfrm>
          <a:prstGeom prst="rect">
            <a:avLst/>
          </a:prstGeom>
        </p:spPr>
      </p:pic>
      <p:pic>
        <p:nvPicPr>
          <p:cNvPr id="4" name="3 Imagen" descr="Untitled-2.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76056" y="332656"/>
            <a:ext cx="3923928" cy="6186309"/>
          </a:xfrm>
          <a:prstGeom prst="rect">
            <a:avLst/>
          </a:prstGeom>
          <a:ln>
            <a:solidFill>
              <a:schemeClr val="tx1"/>
            </a:solidFill>
          </a:ln>
        </p:spPr>
        <p:txBody>
          <a:bodyPr wrap="square">
            <a:spAutoFit/>
          </a:bodyPr>
          <a:lstStyle/>
          <a:p>
            <a:r>
              <a:rPr lang="es-UY" i="1" u="sng" dirty="0" err="1" smtClean="0"/>
              <a:t>Amorphophallus</a:t>
            </a:r>
            <a:r>
              <a:rPr lang="es-UY" i="1" u="sng" dirty="0" smtClean="0"/>
              <a:t> </a:t>
            </a:r>
            <a:r>
              <a:rPr lang="es-UY" i="1" u="sng" dirty="0" err="1" smtClean="0"/>
              <a:t>titanum</a:t>
            </a:r>
            <a:endParaRPr lang="es-UY" i="1" u="sng" dirty="0" smtClean="0"/>
          </a:p>
          <a:p>
            <a:r>
              <a:rPr lang="es-UY" i="1" dirty="0" smtClean="0"/>
              <a:t/>
            </a:r>
            <a:br>
              <a:rPr lang="es-UY" i="1" dirty="0" smtClean="0"/>
            </a:br>
            <a:r>
              <a:rPr lang="es-UY" i="1" dirty="0" smtClean="0"/>
              <a:t>El aro gigante o bunga </a:t>
            </a:r>
            <a:r>
              <a:rPr lang="es-UY" i="1" dirty="0" err="1" smtClean="0"/>
              <a:t>bangkai</a:t>
            </a:r>
            <a:r>
              <a:rPr lang="es-UY" i="1" dirty="0" smtClean="0"/>
              <a:t> (del indonesio, "flor cadáver“); es una planta herbácea, tuberosa que produce una inflorescencia en espádice llamada a veces "la flor más grande del mundo"; en mayo del 2003 la Universidad de Bonn (Alemania) presentó un ejemplar vivo de 2,74 m de altura.</a:t>
            </a:r>
            <a:br>
              <a:rPr lang="es-UY" i="1" dirty="0" smtClean="0"/>
            </a:br>
            <a:r>
              <a:rPr lang="es-UY" i="1" dirty="0" smtClean="0"/>
              <a:t>Esta especie es originaria de las selvas tropicales de Sumatra (Indonesia), y además de su extraordinario tamaño, posee otra característica que la hace única: desprende un fétido olor a carne podrida, lo que impide estar cerca de ella por mucho tiempo. Por esta razón se la ha denominado "flor cadáver". La función de este desagradable aroma es la de atraer insectos polinizadores para que se encarguen del intercambio de polen necesario para su reproducción.</a:t>
            </a:r>
            <a:endParaRPr lang="es-UY" i="1" dirty="0"/>
          </a:p>
        </p:txBody>
      </p:sp>
      <p:pic>
        <p:nvPicPr>
          <p:cNvPr id="3" name="2 Imagen" descr="IMG_1486.jpg"/>
          <p:cNvPicPr>
            <a:picLocks noChangeAspect="1"/>
          </p:cNvPicPr>
          <p:nvPr/>
        </p:nvPicPr>
        <p:blipFill>
          <a:blip r:embed="rId2" cstate="print"/>
          <a:stretch>
            <a:fillRect/>
          </a:stretch>
        </p:blipFill>
        <p:spPr>
          <a:xfrm>
            <a:off x="0" y="0"/>
            <a:ext cx="4572000" cy="6858000"/>
          </a:xfrm>
          <a:prstGeom prst="rect">
            <a:avLst/>
          </a:prstGeom>
        </p:spPr>
      </p:pic>
      <p:pic>
        <p:nvPicPr>
          <p:cNvPr id="4" name="3 Imagen" descr="amorpho.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400" decel="100000"/>
                                        <p:tgtEl>
                                          <p:spTgt spid="4"/>
                                        </p:tgtEl>
                                      </p:cBhvr>
                                    </p:animEffect>
                                    <p:anim calcmode="lin" valueType="num">
                                      <p:cBhvr>
                                        <p:cTn id="8" dur="2400" decel="100000" fill="hold"/>
                                        <p:tgtEl>
                                          <p:spTgt spid="4"/>
                                        </p:tgtEl>
                                        <p:attrNameLst>
                                          <p:attrName>style.rotation</p:attrName>
                                        </p:attrNameLst>
                                      </p:cBhvr>
                                      <p:tavLst>
                                        <p:tav tm="0">
                                          <p:val>
                                            <p:fltVal val="-90"/>
                                          </p:val>
                                        </p:tav>
                                        <p:tav tm="100000">
                                          <p:val>
                                            <p:fltVal val="0"/>
                                          </p:val>
                                        </p:tav>
                                      </p:tavLst>
                                    </p:anim>
                                    <p:anim calcmode="lin" valueType="num">
                                      <p:cBhvr>
                                        <p:cTn id="9" dur="2400" decel="100000" fill="hold"/>
                                        <p:tgtEl>
                                          <p:spTgt spid="4"/>
                                        </p:tgtEl>
                                        <p:attrNameLst>
                                          <p:attrName>ppt_x</p:attrName>
                                        </p:attrNameLst>
                                      </p:cBhvr>
                                      <p:tavLst>
                                        <p:tav tm="0">
                                          <p:val>
                                            <p:strVal val="#ppt_x+0.4"/>
                                          </p:val>
                                        </p:tav>
                                        <p:tav tm="100000">
                                          <p:val>
                                            <p:strVal val="#ppt_x-0.05"/>
                                          </p:val>
                                        </p:tav>
                                      </p:tavLst>
                                    </p:anim>
                                    <p:anim calcmode="lin" valueType="num">
                                      <p:cBhvr>
                                        <p:cTn id="10" dur="2400" decel="100000" fill="hold"/>
                                        <p:tgtEl>
                                          <p:spTgt spid="4"/>
                                        </p:tgtEl>
                                        <p:attrNameLst>
                                          <p:attrName>ppt_y</p:attrName>
                                        </p:attrNameLst>
                                      </p:cBhvr>
                                      <p:tavLst>
                                        <p:tav tm="0">
                                          <p:val>
                                            <p:strVal val="#ppt_y-0.4"/>
                                          </p:val>
                                        </p:tav>
                                        <p:tav tm="100000">
                                          <p:val>
                                            <p:strVal val="#ppt_y+0.1"/>
                                          </p:val>
                                        </p:tav>
                                      </p:tavLst>
                                    </p:anim>
                                    <p:anim calcmode="lin" valueType="num">
                                      <p:cBhvr>
                                        <p:cTn id="11" dur="600" accel="100000" fill="hold">
                                          <p:stCondLst>
                                            <p:cond delay="2400"/>
                                          </p:stCondLst>
                                        </p:cTn>
                                        <p:tgtEl>
                                          <p:spTgt spid="4"/>
                                        </p:tgtEl>
                                        <p:attrNameLst>
                                          <p:attrName>ppt_x</p:attrName>
                                        </p:attrNameLst>
                                      </p:cBhvr>
                                      <p:tavLst>
                                        <p:tav tm="0">
                                          <p:val>
                                            <p:strVal val="#ppt_x-0.05"/>
                                          </p:val>
                                        </p:tav>
                                        <p:tav tm="100000">
                                          <p:val>
                                            <p:strVal val="#ppt_x"/>
                                          </p:val>
                                        </p:tav>
                                      </p:tavLst>
                                    </p:anim>
                                    <p:anim calcmode="lin" valueType="num">
                                      <p:cBhvr>
                                        <p:cTn id="12" dur="600" accel="100000" fill="hold">
                                          <p:stCondLst>
                                            <p:cond delay="24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508104" y="1484784"/>
            <a:ext cx="3366120" cy="3416320"/>
          </a:xfrm>
          <a:prstGeom prst="rect">
            <a:avLst/>
          </a:prstGeom>
          <a:ln>
            <a:solidFill>
              <a:schemeClr val="tx1"/>
            </a:solidFill>
          </a:ln>
        </p:spPr>
        <p:txBody>
          <a:bodyPr wrap="square">
            <a:spAutoFit/>
          </a:bodyPr>
          <a:lstStyle/>
          <a:p>
            <a:r>
              <a:rPr lang="es-UY" i="1" u="sng" dirty="0" err="1" smtClean="0"/>
              <a:t>Momordica</a:t>
            </a:r>
            <a:r>
              <a:rPr lang="es-UY" i="1" u="sng" dirty="0" smtClean="0"/>
              <a:t> </a:t>
            </a:r>
            <a:r>
              <a:rPr lang="es-UY" i="1" u="sng" dirty="0" err="1" smtClean="0"/>
              <a:t>charantia</a:t>
            </a:r>
            <a:endParaRPr lang="es-UY" i="1" u="sng" dirty="0" smtClean="0"/>
          </a:p>
          <a:p>
            <a:r>
              <a:rPr lang="es-UY" i="1" dirty="0" smtClean="0"/>
              <a:t/>
            </a:r>
            <a:br>
              <a:rPr lang="es-UY" i="1" dirty="0" smtClean="0"/>
            </a:br>
            <a:r>
              <a:rPr lang="es-UY" i="1" dirty="0" smtClean="0"/>
              <a:t>También llamado Melón amargo, </a:t>
            </a:r>
            <a:r>
              <a:rPr lang="es-UY" i="1" dirty="0" err="1" smtClean="0"/>
              <a:t>Bitter</a:t>
            </a:r>
            <a:r>
              <a:rPr lang="es-UY" i="1" dirty="0" smtClean="0"/>
              <a:t> </a:t>
            </a:r>
            <a:r>
              <a:rPr lang="es-UY" i="1" dirty="0" err="1" smtClean="0"/>
              <a:t>Melon</a:t>
            </a:r>
            <a:r>
              <a:rPr lang="es-UY" i="1" dirty="0" smtClean="0"/>
              <a:t>, </a:t>
            </a:r>
            <a:r>
              <a:rPr lang="es-UY" i="1" dirty="0" err="1" smtClean="0"/>
              <a:t>Mealo</a:t>
            </a:r>
            <a:r>
              <a:rPr lang="es-UY" i="1" dirty="0" smtClean="0"/>
              <a:t> de Sao </a:t>
            </a:r>
            <a:r>
              <a:rPr lang="es-UY" i="1" dirty="0" err="1" smtClean="0"/>
              <a:t>Caetano</a:t>
            </a:r>
            <a:r>
              <a:rPr lang="es-UY" i="1" dirty="0" smtClean="0"/>
              <a:t>, Balsamina, </a:t>
            </a:r>
            <a:r>
              <a:rPr lang="es-UY" i="1" dirty="0" err="1" smtClean="0"/>
              <a:t>Pimpinillo</a:t>
            </a:r>
            <a:r>
              <a:rPr lang="es-UY" i="1" dirty="0" smtClean="0"/>
              <a:t>.</a:t>
            </a:r>
            <a:br>
              <a:rPr lang="es-UY" i="1" dirty="0" smtClean="0"/>
            </a:br>
            <a:r>
              <a:rPr lang="es-UY" i="1" dirty="0" smtClean="0"/>
              <a:t>La </a:t>
            </a:r>
            <a:r>
              <a:rPr lang="es-UY" i="1" dirty="0" err="1" smtClean="0"/>
              <a:t>Momordica</a:t>
            </a:r>
            <a:r>
              <a:rPr lang="es-UY" i="1" dirty="0" smtClean="0"/>
              <a:t> es un género perteneciente a la familia de las Cucurbitáceas (como la calabaza) y formado por unas 40 especies de plantas trepadoras perennes o anuales originarias de Asia y África.</a:t>
            </a:r>
            <a:endParaRPr lang="es-UY" i="1" dirty="0"/>
          </a:p>
        </p:txBody>
      </p:sp>
      <p:pic>
        <p:nvPicPr>
          <p:cNvPr id="4" name="3 Imagen" descr="Momordica_charantia_007.jpg"/>
          <p:cNvPicPr>
            <a:picLocks noChangeAspect="1"/>
          </p:cNvPicPr>
          <p:nvPr/>
        </p:nvPicPr>
        <p:blipFill>
          <a:blip r:embed="rId2" cstate="print"/>
          <a:stretch>
            <a:fillRect/>
          </a:stretch>
        </p:blipFill>
        <p:spPr>
          <a:xfrm>
            <a:off x="0" y="0"/>
            <a:ext cx="5143500" cy="6858000"/>
          </a:xfrm>
          <a:prstGeom prst="rect">
            <a:avLst/>
          </a:prstGeom>
        </p:spPr>
      </p:pic>
      <p:pic>
        <p:nvPicPr>
          <p:cNvPr id="5" name="4 Imagen" descr="Momordica_charantia_003.jpg"/>
          <p:cNvPicPr>
            <a:picLocks noChangeAspect="1"/>
          </p:cNvPicPr>
          <p:nvPr/>
        </p:nvPicPr>
        <p:blipFill>
          <a:blip r:embed="rId3" cstate="print"/>
          <a:stretch>
            <a:fillRect/>
          </a:stretch>
        </p:blipFill>
        <p:spPr>
          <a:xfrm>
            <a:off x="0" y="0"/>
            <a:ext cx="5152430" cy="6858000"/>
          </a:xfrm>
          <a:prstGeom prst="rect">
            <a:avLst/>
          </a:prstGeom>
        </p:spPr>
      </p:pic>
      <p:pic>
        <p:nvPicPr>
          <p:cNvPr id="6" name="5 Imagen" descr="Untitled-5.jpg"/>
          <p:cNvPicPr>
            <a:picLocks noChangeAspect="1"/>
          </p:cNvPicPr>
          <p:nvPr/>
        </p:nvPicPr>
        <p:blipFill>
          <a:blip r:embed="rId4" cstate="print"/>
          <a:stretch>
            <a:fillRect/>
          </a:stretch>
        </p:blipFill>
        <p:spPr>
          <a:xfrm>
            <a:off x="0" y="0"/>
            <a:ext cx="9144000" cy="6858000"/>
          </a:xfrm>
          <a:prstGeom prst="rect">
            <a:avLst/>
          </a:prstGeom>
        </p:spPr>
      </p:pic>
    </p:spTree>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0 0 L 0.46285 0 " pathEditMode="relative" rAng="0" ptsTypes="AA">
                                      <p:cBhvr>
                                        <p:cTn id="6" dur="3000" fill="hold"/>
                                        <p:tgtEl>
                                          <p:spTgt spid="4"/>
                                        </p:tgtEl>
                                        <p:attrNameLst>
                                          <p:attrName>ppt_x</p:attrName>
                                          <p:attrName>ppt_y</p:attrName>
                                        </p:attrNameLst>
                                      </p:cBhvr>
                                      <p:rCtr x="231" y="0"/>
                                    </p:animMotion>
                                  </p:childTnLst>
                                </p:cTn>
                              </p:par>
                            </p:childTnLst>
                          </p:cTn>
                        </p:par>
                      </p:childTnLst>
                    </p:cTn>
                  </p:par>
                  <p:par>
                    <p:cTn id="7" fill="hold">
                      <p:stCondLst>
                        <p:cond delay="indefinite"/>
                      </p:stCondLst>
                      <p:childTnLst>
                        <p:par>
                          <p:cTn id="8" fill="hold">
                            <p:stCondLst>
                              <p:cond delay="0"/>
                            </p:stCondLst>
                            <p:childTnLst>
                              <p:par>
                                <p:cTn id="9" presetID="2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edge">
                                      <p:cBhvr>
                                        <p:cTn id="1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044641"/>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Personalizado 1">
      <a:dk1>
        <a:sysClr val="windowText" lastClr="000000"/>
      </a:dk1>
      <a:lt1>
        <a:sysClr val="window" lastClr="FFFFFF"/>
      </a:lt1>
      <a:dk2>
        <a:srgbClr val="1F497D"/>
      </a:dk2>
      <a:lt2>
        <a:srgbClr val="EEECE1"/>
      </a:lt2>
      <a:accent1>
        <a:srgbClr val="43AE34"/>
      </a:accent1>
      <a:accent2>
        <a:srgbClr val="D6E925"/>
      </a:accent2>
      <a:accent3>
        <a:srgbClr val="92D050"/>
      </a:accent3>
      <a:accent4>
        <a:srgbClr val="F2F7BF"/>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615</Words>
  <Application>Microsoft Office PowerPoint</Application>
  <PresentationFormat>Presentación en pantalla (4:3)</PresentationFormat>
  <Paragraphs>40</Paragraphs>
  <Slides>17</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17</vt:i4>
      </vt:variant>
    </vt:vector>
  </HeadingPairs>
  <TitlesOfParts>
    <vt:vector size="23" baseType="lpstr">
      <vt:lpstr>Arial</vt:lpstr>
      <vt:lpstr>Calibri</vt:lpstr>
      <vt:lpstr>Hobo Std</vt:lpstr>
      <vt:lpstr>Kristen ITC</vt:lpstr>
      <vt:lpstr>Tema de Office</vt:lpstr>
      <vt:lpstr>Diseño predeterminado</vt:lpstr>
      <vt:lpstr>Ppsx Eliza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32</cp:revision>
  <dcterms:created xsi:type="dcterms:W3CDTF">2016-08-27T00:56:21Z</dcterms:created>
  <dcterms:modified xsi:type="dcterms:W3CDTF">2017-11-09T21:13:50Z</dcterms:modified>
</cp:coreProperties>
</file>