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3" r:id="rId18"/>
    <p:sldId id="272"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ZZw7d2ovKIOdRjY5NWT2qA==" hashData="QLBjL2qVVFqMk86a/66VDeK4js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p:scale>
          <a:sx n="76" d="100"/>
          <a:sy n="76" d="100"/>
        </p:scale>
        <p:origin x="-816" y="-1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C55ECF8-3AD2-4CCC-B155-DC544D984D76}" type="datetimeFigureOut">
              <a:rPr lang="es-ES"/>
              <a:pPr>
                <a:defRPr/>
              </a:pPr>
              <a:t>28/01/2021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32F907B-780C-46ED-8890-7D7D0E378B2F}" type="slidenum">
              <a:rPr lang="es-ES"/>
              <a:pPr>
                <a:defRPr/>
              </a:pPr>
              <a:t>‹Nº›</a:t>
            </a:fld>
            <a:endParaRPr lang="es-ES"/>
          </a:p>
        </p:txBody>
      </p:sp>
    </p:spTree>
    <p:extLst>
      <p:ext uri="{BB962C8B-B14F-4D97-AF65-F5344CB8AC3E}">
        <p14:creationId xmlns:p14="http://schemas.microsoft.com/office/powerpoint/2010/main" val="3344730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E06E2CB-CC6A-4DB6-9A6C-08A897A0394D}" type="datetimeFigureOut">
              <a:rPr lang="es-ES"/>
              <a:pPr>
                <a:defRPr/>
              </a:pPr>
              <a:t>28/01/2021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0E357FB-2E0D-40B8-8731-600BD245ACDC}" type="slidenum">
              <a:rPr lang="es-ES"/>
              <a:pPr>
                <a:defRPr/>
              </a:pPr>
              <a:t>‹Nº›</a:t>
            </a:fld>
            <a:endParaRPr lang="es-ES"/>
          </a:p>
        </p:txBody>
      </p:sp>
    </p:spTree>
    <p:extLst>
      <p:ext uri="{BB962C8B-B14F-4D97-AF65-F5344CB8AC3E}">
        <p14:creationId xmlns:p14="http://schemas.microsoft.com/office/powerpoint/2010/main" val="4256797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877CCE69-5F6A-4559-BD09-8B930180DFE6}" type="datetimeFigureOut">
              <a:rPr lang="es-ES"/>
              <a:pPr>
                <a:defRPr/>
              </a:pPr>
              <a:t>28/01/2021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9B59C5B-0E90-4F76-B569-C3309D0EC36E}" type="slidenum">
              <a:rPr lang="es-ES"/>
              <a:pPr>
                <a:defRPr/>
              </a:pPr>
              <a:t>‹Nº›</a:t>
            </a:fld>
            <a:endParaRPr lang="es-ES"/>
          </a:p>
        </p:txBody>
      </p:sp>
    </p:spTree>
    <p:extLst>
      <p:ext uri="{BB962C8B-B14F-4D97-AF65-F5344CB8AC3E}">
        <p14:creationId xmlns:p14="http://schemas.microsoft.com/office/powerpoint/2010/main" val="3218085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26B7176B-4A9E-4D8F-B060-9138A333FA80}" type="datetimeFigureOut">
              <a:rPr lang="es-ES"/>
              <a:pPr>
                <a:defRPr/>
              </a:pPr>
              <a:t>28/01/2021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8035D69-A0AD-458C-A279-A669EF3ED510}" type="slidenum">
              <a:rPr lang="es-ES"/>
              <a:pPr>
                <a:defRPr/>
              </a:pPr>
              <a:t>‹Nº›</a:t>
            </a:fld>
            <a:endParaRPr lang="es-ES"/>
          </a:p>
        </p:txBody>
      </p:sp>
    </p:spTree>
    <p:extLst>
      <p:ext uri="{BB962C8B-B14F-4D97-AF65-F5344CB8AC3E}">
        <p14:creationId xmlns:p14="http://schemas.microsoft.com/office/powerpoint/2010/main" val="1350239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B63F290D-4794-48F5-9DE4-3173468EA910}" type="datetimeFigureOut">
              <a:rPr lang="es-ES"/>
              <a:pPr>
                <a:defRPr/>
              </a:pPr>
              <a:t>28/01/2021</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3BD636C2-C4CE-445E-AC96-18C322B4BE4B}" type="slidenum">
              <a:rPr lang="es-ES"/>
              <a:pPr>
                <a:defRPr/>
              </a:pPr>
              <a:t>‹Nº›</a:t>
            </a:fld>
            <a:endParaRPr lang="es-ES"/>
          </a:p>
        </p:txBody>
      </p:sp>
    </p:spTree>
    <p:extLst>
      <p:ext uri="{BB962C8B-B14F-4D97-AF65-F5344CB8AC3E}">
        <p14:creationId xmlns:p14="http://schemas.microsoft.com/office/powerpoint/2010/main" val="1109882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F9568C9E-AB01-477B-9201-2167A80524DD}" type="datetimeFigureOut">
              <a:rPr lang="es-ES"/>
              <a:pPr>
                <a:defRPr/>
              </a:pPr>
              <a:t>28/01/2021</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C527D09E-1234-4051-961E-E8363EB93E79}" type="slidenum">
              <a:rPr lang="es-ES"/>
              <a:pPr>
                <a:defRPr/>
              </a:pPr>
              <a:t>‹Nº›</a:t>
            </a:fld>
            <a:endParaRPr lang="es-ES"/>
          </a:p>
        </p:txBody>
      </p:sp>
    </p:spTree>
    <p:extLst>
      <p:ext uri="{BB962C8B-B14F-4D97-AF65-F5344CB8AC3E}">
        <p14:creationId xmlns:p14="http://schemas.microsoft.com/office/powerpoint/2010/main" val="19373384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176AD205-D5C2-4DD0-BF5D-46C72F921776}" type="datetimeFigureOut">
              <a:rPr lang="es-ES"/>
              <a:pPr>
                <a:defRPr/>
              </a:pPr>
              <a:t>28/01/2021</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30B9B4B8-BE72-4CE5-8623-6404AF25838F}" type="slidenum">
              <a:rPr lang="es-ES"/>
              <a:pPr>
                <a:defRPr/>
              </a:pPr>
              <a:t>‹Nº›</a:t>
            </a:fld>
            <a:endParaRPr lang="es-ES"/>
          </a:p>
        </p:txBody>
      </p:sp>
    </p:spTree>
    <p:extLst>
      <p:ext uri="{BB962C8B-B14F-4D97-AF65-F5344CB8AC3E}">
        <p14:creationId xmlns:p14="http://schemas.microsoft.com/office/powerpoint/2010/main" val="41773268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91816D1-B80F-4A52-ACC8-89FCC6219D8D}" type="datetimeFigureOut">
              <a:rPr lang="es-ES"/>
              <a:pPr>
                <a:defRPr/>
              </a:pPr>
              <a:t>28/01/2021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6BD79CE-4833-49EC-A043-E813CA055C57}" type="slidenum">
              <a:rPr lang="es-ES"/>
              <a:pPr>
                <a:defRPr/>
              </a:pPr>
              <a:t>‹Nº›</a:t>
            </a:fld>
            <a:endParaRPr lang="es-ES"/>
          </a:p>
        </p:txBody>
      </p:sp>
    </p:spTree>
    <p:extLst>
      <p:ext uri="{BB962C8B-B14F-4D97-AF65-F5344CB8AC3E}">
        <p14:creationId xmlns:p14="http://schemas.microsoft.com/office/powerpoint/2010/main" val="8070535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13A8699-AAB6-48B1-A9F0-41B9282C3330}" type="datetimeFigureOut">
              <a:rPr lang="es-ES"/>
              <a:pPr>
                <a:defRPr/>
              </a:pPr>
              <a:t>28/01/2021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D6153F1-7B6D-4BDB-B52F-912034F78907}" type="slidenum">
              <a:rPr lang="es-ES"/>
              <a:pPr>
                <a:defRPr/>
              </a:pPr>
              <a:t>‹Nº›</a:t>
            </a:fld>
            <a:endParaRPr lang="es-ES"/>
          </a:p>
        </p:txBody>
      </p:sp>
    </p:spTree>
    <p:extLst>
      <p:ext uri="{BB962C8B-B14F-4D97-AF65-F5344CB8AC3E}">
        <p14:creationId xmlns:p14="http://schemas.microsoft.com/office/powerpoint/2010/main" val="24191892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5C0D012-FBD9-491C-9C0A-EA3C8F70C7E5}" type="datetimeFigureOut">
              <a:rPr lang="es-ES"/>
              <a:pPr>
                <a:defRPr/>
              </a:pPr>
              <a:t>28/01/2021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FB96580-27BA-43FF-B013-51D6B3AA2301}" type="slidenum">
              <a:rPr lang="es-ES"/>
              <a:pPr>
                <a:defRPr/>
              </a:pPr>
              <a:t>‹Nº›</a:t>
            </a:fld>
            <a:endParaRPr lang="es-ES"/>
          </a:p>
        </p:txBody>
      </p:sp>
    </p:spTree>
    <p:extLst>
      <p:ext uri="{BB962C8B-B14F-4D97-AF65-F5344CB8AC3E}">
        <p14:creationId xmlns:p14="http://schemas.microsoft.com/office/powerpoint/2010/main" val="14899867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9298230-A7CA-413D-A0B6-C6E3C1958B02}" type="datetimeFigureOut">
              <a:rPr lang="es-ES"/>
              <a:pPr>
                <a:defRPr/>
              </a:pPr>
              <a:t>28/01/2021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F2D0776-596B-4909-9FA2-69649FAF611A}" type="slidenum">
              <a:rPr lang="es-ES"/>
              <a:pPr>
                <a:defRPr/>
              </a:pPr>
              <a:t>‹Nº›</a:t>
            </a:fld>
            <a:endParaRPr lang="es-ES"/>
          </a:p>
        </p:txBody>
      </p:sp>
    </p:spTree>
    <p:extLst>
      <p:ext uri="{BB962C8B-B14F-4D97-AF65-F5344CB8AC3E}">
        <p14:creationId xmlns:p14="http://schemas.microsoft.com/office/powerpoint/2010/main" val="33169010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426144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C72448C0-790D-4D1B-B908-36FA56854345}" type="datetimeFigureOut">
              <a:rPr lang="es-ES"/>
              <a:pPr>
                <a:defRPr/>
              </a:pPr>
              <a:t>28/01/2021</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91451D9C-AE51-4E8E-8FB1-F65B4BA583C9}"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8" Type="http://schemas.openxmlformats.org/officeDocument/2006/relationships/image" Target="../media/image36.png"/><Relationship Id="rId13" Type="http://schemas.openxmlformats.org/officeDocument/2006/relationships/hyperlink" Target="https://vk.com/mispps" TargetMode="External"/><Relationship Id="rId3" Type="http://schemas.openxmlformats.org/officeDocument/2006/relationships/image" Target="../media/image33.png"/><Relationship Id="rId7" Type="http://schemas.openxmlformats.org/officeDocument/2006/relationships/hyperlink" Target="https://www.facebook.com/mispps" TargetMode="External"/><Relationship Id="rId12" Type="http://schemas.openxmlformats.org/officeDocument/2006/relationships/image" Target="../media/image38.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5.png"/><Relationship Id="rId11" Type="http://schemas.openxmlformats.org/officeDocument/2006/relationships/hyperlink" Target="https://plus.google.com/+Mispps/" TargetMode="External"/><Relationship Id="rId5" Type="http://schemas.openxmlformats.org/officeDocument/2006/relationships/image" Target="../media/image34.png"/><Relationship Id="rId10" Type="http://schemas.openxmlformats.org/officeDocument/2006/relationships/image" Target="../media/image37.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p:txBody>
          <a:bodyPr/>
          <a:lstStyle/>
          <a:p>
            <a:endParaRPr lang="es-ES" smtClean="0"/>
          </a:p>
        </p:txBody>
      </p:sp>
      <p:sp>
        <p:nvSpPr>
          <p:cNvPr id="3" name="2 Subtítulo"/>
          <p:cNvSpPr>
            <a:spLocks noGrp="1"/>
          </p:cNvSpPr>
          <p:nvPr>
            <p:ph type="subTitle" idx="1"/>
          </p:nvPr>
        </p:nvSpPr>
        <p:spPr/>
        <p:txBody>
          <a:bodyPr rtlCol="0">
            <a:normAutofit/>
          </a:bodyPr>
          <a:lstStyle/>
          <a:p>
            <a:pPr fontAlgn="auto">
              <a:spcAft>
                <a:spcPts val="0"/>
              </a:spcAft>
              <a:defRPr/>
            </a:pPr>
            <a:endParaRPr lang="es-ES" smtClean="0"/>
          </a:p>
        </p:txBody>
      </p:sp>
      <p:pic>
        <p:nvPicPr>
          <p:cNvPr id="2052" name="3 Imagen" descr="00.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50" y="0"/>
            <a:ext cx="91313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2967335"/>
            <a:ext cx="9143999" cy="1107996"/>
          </a:xfrm>
          <a:prstGeom prst="rect">
            <a:avLst/>
          </a:prstGeom>
          <a:noFill/>
        </p:spPr>
        <p:txBody>
          <a:bodyPr>
            <a:spAutoFit/>
          </a:bodyPr>
          <a:lstStyle/>
          <a:p>
            <a:pPr algn="ctr" fontAlgn="auto">
              <a:spcBef>
                <a:spcPts val="0"/>
              </a:spcBef>
              <a:spcAft>
                <a:spcPts val="0"/>
              </a:spcAft>
              <a:defRPr/>
            </a:pPr>
            <a:r>
              <a:rPr lang="es-ES" sz="66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tencil" pitchFamily="82" charset="0"/>
                <a:cs typeface="+mn-cs"/>
              </a:rPr>
              <a:t>MUNDO CURIOSO</a:t>
            </a:r>
          </a:p>
        </p:txBody>
      </p:sp>
    </p:spTree>
  </p:cSld>
  <p:clrMapOvr>
    <a:masterClrMapping/>
  </p:clrMapOvr>
  <p:transition>
    <p:sndAc>
      <p:stSnd loop="1">
        <p:snd r:embed="rId2" name="The very thought of you.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1 Título"/>
          <p:cNvSpPr>
            <a:spLocks noGrp="1"/>
          </p:cNvSpPr>
          <p:nvPr>
            <p:ph type="title"/>
          </p:nvPr>
        </p:nvSpPr>
        <p:spPr/>
        <p:txBody>
          <a:bodyPr/>
          <a:lstStyle/>
          <a:p>
            <a:endParaRPr lang="es-ES" smtClean="0"/>
          </a:p>
        </p:txBody>
      </p:sp>
      <p:pic>
        <p:nvPicPr>
          <p:cNvPr id="3075" name="3 Marcador de contenido" descr="AlaskaMap.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3076" name="4 CuadroTexto"/>
          <p:cNvSpPr txBox="1">
            <a:spLocks noChangeArrowheads="1"/>
          </p:cNvSpPr>
          <p:nvPr/>
        </p:nvSpPr>
        <p:spPr bwMode="auto">
          <a:xfrm>
            <a:off x="900113" y="6237288"/>
            <a:ext cx="7488237" cy="400050"/>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s-ES" sz="2000" b="1"/>
              <a:t>Más de la mitad de las costas de los Estados Unidos están en Alaska.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Título"/>
          <p:cNvSpPr>
            <a:spLocks noGrp="1"/>
          </p:cNvSpPr>
          <p:nvPr>
            <p:ph type="title"/>
          </p:nvPr>
        </p:nvSpPr>
        <p:spPr/>
        <p:txBody>
          <a:bodyPr/>
          <a:lstStyle/>
          <a:p>
            <a:endParaRPr lang="es-ES" smtClean="0"/>
          </a:p>
        </p:txBody>
      </p:sp>
      <p:pic>
        <p:nvPicPr>
          <p:cNvPr id="4099" name="3 Marcador de contenido" descr="Selva-Amazonica-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4100" name="4 CuadroTexto"/>
          <p:cNvSpPr txBox="1">
            <a:spLocks noChangeArrowheads="1"/>
          </p:cNvSpPr>
          <p:nvPr/>
        </p:nvSpPr>
        <p:spPr bwMode="auto">
          <a:xfrm>
            <a:off x="755650" y="5805488"/>
            <a:ext cx="7561263" cy="708025"/>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La selva del Amazonas aporta más del  20% del suministro de oxígeno a la Tierra.</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endParaRPr lang="es-ES" smtClean="0"/>
          </a:p>
        </p:txBody>
      </p:sp>
      <p:pic>
        <p:nvPicPr>
          <p:cNvPr id="5123" name="3 Marcador de contenido" descr="desemboc.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5124" name="4 CuadroTexto"/>
          <p:cNvSpPr txBox="1">
            <a:spLocks noChangeArrowheads="1"/>
          </p:cNvSpPr>
          <p:nvPr/>
        </p:nvSpPr>
        <p:spPr bwMode="auto">
          <a:xfrm>
            <a:off x="755650" y="5876925"/>
            <a:ext cx="7632700" cy="708025"/>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El Amazonas arroja tanta agua al Atlántico que, a más de 160 Km de su desembocadura, se puede sacar agua dulce del océano. </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title"/>
          </p:nvPr>
        </p:nvSpPr>
        <p:spPr/>
        <p:txBody>
          <a:bodyPr/>
          <a:lstStyle/>
          <a:p>
            <a:endParaRPr lang="es-ES" smtClean="0"/>
          </a:p>
        </p:txBody>
      </p:sp>
      <p:pic>
        <p:nvPicPr>
          <p:cNvPr id="6147" name="3 Marcador de contenido" descr="Río-Amazonas.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6148" name="4 CuadroTexto"/>
          <p:cNvSpPr txBox="1">
            <a:spLocks noChangeArrowheads="1"/>
          </p:cNvSpPr>
          <p:nvPr/>
        </p:nvSpPr>
        <p:spPr bwMode="auto">
          <a:xfrm>
            <a:off x="539750" y="5661025"/>
            <a:ext cx="7993063" cy="1016000"/>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El volumen de agua del río Amazonas es mayor que el de los ocho ríos que le siguen en tamaño juntos, y tres veces mayor que el de todos los ríos de los Estados Unidos juntos.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endParaRPr lang="es-ES" smtClean="0"/>
          </a:p>
        </p:txBody>
      </p:sp>
      <p:pic>
        <p:nvPicPr>
          <p:cNvPr id="7171" name="3 Marcador de contenido" descr="antart.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7172" name="4 CuadroTexto"/>
          <p:cNvSpPr txBox="1">
            <a:spLocks noChangeArrowheads="1"/>
          </p:cNvSpPr>
          <p:nvPr/>
        </p:nvSpPr>
        <p:spPr bwMode="auto">
          <a:xfrm>
            <a:off x="468313" y="5589588"/>
            <a:ext cx="8207375" cy="1016000"/>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La Antártida es la única parte de nuestro planeta que no pertenece a ningún país. El 90% del hielo del planeta cubre la Antártida. Este hielo también representa el 60% de toda el agua dulce del mundo.</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endParaRPr lang="es-ES" smtClean="0"/>
          </a:p>
        </p:txBody>
      </p:sp>
      <p:pic>
        <p:nvPicPr>
          <p:cNvPr id="8195" name="3 Marcador de contenido" descr="antartida sec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8196" name="4 CuadroTexto"/>
          <p:cNvSpPr txBox="1">
            <a:spLocks noChangeArrowheads="1"/>
          </p:cNvSpPr>
          <p:nvPr/>
        </p:nvSpPr>
        <p:spPr bwMode="auto">
          <a:xfrm>
            <a:off x="6011863" y="4005263"/>
            <a:ext cx="2808287" cy="2554287"/>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Aunque el 99,6% de su superficie está cubierta de hielo, la Antártida es el sitio más seco del planeta, con una humedad absoluta más baja que la del desierto Gobi.</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Título"/>
          <p:cNvSpPr>
            <a:spLocks noGrp="1"/>
          </p:cNvSpPr>
          <p:nvPr>
            <p:ph type="title"/>
          </p:nvPr>
        </p:nvSpPr>
        <p:spPr/>
        <p:txBody>
          <a:bodyPr/>
          <a:lstStyle/>
          <a:p>
            <a:endParaRPr lang="es-ES" smtClean="0"/>
          </a:p>
        </p:txBody>
      </p:sp>
      <p:pic>
        <p:nvPicPr>
          <p:cNvPr id="9219" name="3 Marcador de contenido" descr="nuez brasil.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95288" y="188913"/>
            <a:ext cx="8497887" cy="5832475"/>
          </a:xfrm>
        </p:spPr>
      </p:pic>
      <p:sp>
        <p:nvSpPr>
          <p:cNvPr id="9220" name="4 CuadroTexto"/>
          <p:cNvSpPr txBox="1">
            <a:spLocks noChangeArrowheads="1"/>
          </p:cNvSpPr>
          <p:nvPr/>
        </p:nvSpPr>
        <p:spPr bwMode="auto">
          <a:xfrm>
            <a:off x="611188" y="5949950"/>
            <a:ext cx="7848600" cy="40005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s-ES" sz="2000" b="1"/>
              <a:t>Brasil recibió su nombre por la nuez que allí se produce, no al contrario.</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Título"/>
          <p:cNvSpPr>
            <a:spLocks noGrp="1"/>
          </p:cNvSpPr>
          <p:nvPr>
            <p:ph type="title"/>
          </p:nvPr>
        </p:nvSpPr>
        <p:spPr/>
        <p:txBody>
          <a:bodyPr/>
          <a:lstStyle/>
          <a:p>
            <a:endParaRPr lang="es-ES" smtClean="0"/>
          </a:p>
        </p:txBody>
      </p:sp>
      <p:pic>
        <p:nvPicPr>
          <p:cNvPr id="10243" name="3 Marcador de contenido" descr="Canada_map.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0244" name="4 CuadroTexto"/>
          <p:cNvSpPr txBox="1">
            <a:spLocks noChangeArrowheads="1"/>
          </p:cNvSpPr>
          <p:nvPr/>
        </p:nvSpPr>
        <p:spPr bwMode="auto">
          <a:xfrm>
            <a:off x="323850" y="188913"/>
            <a:ext cx="8496300" cy="708025"/>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Canadá tiene más lagos que el resto del mundo junto. Canadá es una palabra indígena que significa “pueblo grande".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endParaRPr lang="es-ES" smtClean="0"/>
          </a:p>
        </p:txBody>
      </p:sp>
      <p:pic>
        <p:nvPicPr>
          <p:cNvPr id="11267" name="3 Marcador de contenido" descr="chicago.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68313" y="1412875"/>
            <a:ext cx="4175125" cy="4176713"/>
          </a:xfrm>
        </p:spPr>
      </p:pic>
      <p:sp>
        <p:nvSpPr>
          <p:cNvPr id="11268" name="4 CuadroTexto"/>
          <p:cNvSpPr txBox="1">
            <a:spLocks noChangeArrowheads="1"/>
          </p:cNvSpPr>
          <p:nvPr/>
        </p:nvSpPr>
        <p:spPr bwMode="auto">
          <a:xfrm>
            <a:off x="5003800" y="3068638"/>
            <a:ext cx="3313113" cy="1016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Después de Varsovia, Chicago tiene la población polaca más grande del mundo.</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endParaRPr lang="es-ES" smtClean="0"/>
          </a:p>
        </p:txBody>
      </p:sp>
      <p:pic>
        <p:nvPicPr>
          <p:cNvPr id="12291" name="3 Marcador de contenido" descr="2013-12-01_224040.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2292" name="4 CuadroTexto"/>
          <p:cNvSpPr txBox="1">
            <a:spLocks noChangeArrowheads="1"/>
          </p:cNvSpPr>
          <p:nvPr/>
        </p:nvSpPr>
        <p:spPr bwMode="auto">
          <a:xfrm>
            <a:off x="0" y="6092825"/>
            <a:ext cx="9144000" cy="708025"/>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La avenida Woodward de Detroit, Michigan, fue la primera vía pavimentada del mundo.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Título"/>
          <p:cNvSpPr>
            <a:spLocks noGrp="1"/>
          </p:cNvSpPr>
          <p:nvPr>
            <p:ph type="title"/>
          </p:nvPr>
        </p:nvSpPr>
        <p:spPr/>
        <p:txBody>
          <a:bodyPr/>
          <a:lstStyle/>
          <a:p>
            <a:endParaRPr lang="es-ES" smtClean="0"/>
          </a:p>
        </p:txBody>
      </p:sp>
      <p:pic>
        <p:nvPicPr>
          <p:cNvPr id="13315" name="3 Marcador de contenido" descr="damasco.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3316" name="4 CuadroTexto"/>
          <p:cNvSpPr txBox="1">
            <a:spLocks noChangeArrowheads="1"/>
          </p:cNvSpPr>
          <p:nvPr/>
        </p:nvSpPr>
        <p:spPr bwMode="auto">
          <a:xfrm>
            <a:off x="323850" y="6021388"/>
            <a:ext cx="8496300" cy="708025"/>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Damasco es la ciudad más antigua del mundo y ya era una urbe floreciente dos mil años antes de que Roma fuera fundada, en 753 a.C.</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Título"/>
          <p:cNvSpPr>
            <a:spLocks noGrp="1"/>
          </p:cNvSpPr>
          <p:nvPr>
            <p:ph type="title"/>
          </p:nvPr>
        </p:nvSpPr>
        <p:spPr/>
        <p:txBody>
          <a:bodyPr/>
          <a:lstStyle/>
          <a:p>
            <a:endParaRPr lang="es-ES" smtClean="0"/>
          </a:p>
        </p:txBody>
      </p:sp>
      <p:pic>
        <p:nvPicPr>
          <p:cNvPr id="14339" name="3 Marcador de contenido" descr="estambul.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4340" name="4 CuadroTexto"/>
          <p:cNvSpPr txBox="1">
            <a:spLocks noChangeArrowheads="1"/>
          </p:cNvSpPr>
          <p:nvPr/>
        </p:nvSpPr>
        <p:spPr bwMode="auto">
          <a:xfrm>
            <a:off x="468313" y="6092825"/>
            <a:ext cx="8207375" cy="400050"/>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s-ES" sz="2000" b="1"/>
              <a:t>Estambul es la única ciudad en el mundo construída sobre dos continentes.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Título"/>
          <p:cNvSpPr>
            <a:spLocks noGrp="1"/>
          </p:cNvSpPr>
          <p:nvPr>
            <p:ph type="title"/>
          </p:nvPr>
        </p:nvSpPr>
        <p:spPr/>
        <p:txBody>
          <a:bodyPr/>
          <a:lstStyle/>
          <a:p>
            <a:endParaRPr lang="es-ES" smtClean="0"/>
          </a:p>
        </p:txBody>
      </p:sp>
      <p:pic>
        <p:nvPicPr>
          <p:cNvPr id="15363" name="3 Marcador de contenido" descr="los angeles.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5364" name="5 CuadroTexto"/>
          <p:cNvSpPr txBox="1">
            <a:spLocks noChangeArrowheads="1"/>
          </p:cNvSpPr>
          <p:nvPr/>
        </p:nvSpPr>
        <p:spPr bwMode="auto">
          <a:xfrm>
            <a:off x="323850" y="5589588"/>
            <a:ext cx="8424863" cy="1016000"/>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El nombre completo de Los Ángeles es "El Pueblo de Nuestra Señora la Reina de</a:t>
            </a:r>
            <a:r>
              <a:rPr lang="es-ES"/>
              <a:t> </a:t>
            </a:r>
            <a:r>
              <a:rPr lang="es-ES" sz="2000" b="1"/>
              <a:t>Los Ángeles de la Porciúncula" y generalmente se abrevia al 3,63% de su tamaño: "LA".</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Título"/>
          <p:cNvSpPr>
            <a:spLocks noGrp="1"/>
          </p:cNvSpPr>
          <p:nvPr>
            <p:ph type="title"/>
          </p:nvPr>
        </p:nvSpPr>
        <p:spPr/>
        <p:txBody>
          <a:bodyPr/>
          <a:lstStyle/>
          <a:p>
            <a:endParaRPr lang="es-ES" smtClean="0"/>
          </a:p>
        </p:txBody>
      </p:sp>
      <p:pic>
        <p:nvPicPr>
          <p:cNvPr id="16387" name="3 Marcador de contenido" descr="gran manzan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339975" y="836613"/>
            <a:ext cx="4286250" cy="4171950"/>
          </a:xfrm>
        </p:spPr>
      </p:pic>
      <p:sp>
        <p:nvSpPr>
          <p:cNvPr id="16388" name="4 CuadroTexto"/>
          <p:cNvSpPr txBox="1">
            <a:spLocks noChangeArrowheads="1"/>
          </p:cNvSpPr>
          <p:nvPr/>
        </p:nvSpPr>
        <p:spPr bwMode="auto">
          <a:xfrm>
            <a:off x="395288" y="5589588"/>
            <a:ext cx="8353425" cy="10160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El término "Gran Manzana" era usado por los músicos que tocaban jazz en los años 30, quienes usaban la palabra "manzana" para referirse a cualquier ciudad o pueblo.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Título"/>
          <p:cNvSpPr>
            <a:spLocks noGrp="1"/>
          </p:cNvSpPr>
          <p:nvPr>
            <p:ph type="title"/>
          </p:nvPr>
        </p:nvSpPr>
        <p:spPr/>
        <p:txBody>
          <a:bodyPr/>
          <a:lstStyle/>
          <a:p>
            <a:endParaRPr lang="es-ES" smtClean="0"/>
          </a:p>
        </p:txBody>
      </p:sp>
      <p:pic>
        <p:nvPicPr>
          <p:cNvPr id="17411" name="3 Marcador de contenido" descr="OHIO.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7412" name="4 CuadroTexto"/>
          <p:cNvSpPr txBox="1">
            <a:spLocks noChangeArrowheads="1"/>
          </p:cNvSpPr>
          <p:nvPr/>
        </p:nvSpPr>
        <p:spPr bwMode="auto">
          <a:xfrm>
            <a:off x="395288" y="6308725"/>
            <a:ext cx="8424862" cy="400050"/>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ctr"/>
            <a:r>
              <a:rPr lang="es-ES" sz="2000" b="1"/>
              <a:t>No hay lagos naturales en el estado de Ohio, todos son hechos por el hombre.</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Título"/>
          <p:cNvSpPr>
            <a:spLocks noGrp="1"/>
          </p:cNvSpPr>
          <p:nvPr>
            <p:ph type="title"/>
          </p:nvPr>
        </p:nvSpPr>
        <p:spPr/>
        <p:txBody>
          <a:bodyPr/>
          <a:lstStyle/>
          <a:p>
            <a:endParaRPr lang="es-ES" smtClean="0"/>
          </a:p>
        </p:txBody>
      </p:sp>
      <p:pic>
        <p:nvPicPr>
          <p:cNvPr id="18435" name="3 Marcador de contenido" descr="New-York-City.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8436" name="4 CuadroTexto"/>
          <p:cNvSpPr txBox="1">
            <a:spLocks noChangeArrowheads="1"/>
          </p:cNvSpPr>
          <p:nvPr/>
        </p:nvSpPr>
        <p:spPr bwMode="auto">
          <a:xfrm>
            <a:off x="395288" y="6021388"/>
            <a:ext cx="8353425" cy="708025"/>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Hay más irlandeses en Nueva York que en Dublín, más italianos que en Roma y más Judíos que en Tel Aviv.</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Título"/>
          <p:cNvSpPr>
            <a:spLocks noGrp="1"/>
          </p:cNvSpPr>
          <p:nvPr>
            <p:ph type="title"/>
          </p:nvPr>
        </p:nvSpPr>
        <p:spPr/>
        <p:txBody>
          <a:bodyPr/>
          <a:lstStyle/>
          <a:p>
            <a:endParaRPr lang="es-ES" smtClean="0"/>
          </a:p>
        </p:txBody>
      </p:sp>
      <p:pic>
        <p:nvPicPr>
          <p:cNvPr id="19459" name="3 Marcador de contenido" descr="Pitcairn_ariel_photo.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9460" name="4 CuadroTexto"/>
          <p:cNvSpPr txBox="1">
            <a:spLocks noChangeArrowheads="1"/>
          </p:cNvSpPr>
          <p:nvPr/>
        </p:nvSpPr>
        <p:spPr bwMode="auto">
          <a:xfrm>
            <a:off x="395288" y="5949950"/>
            <a:ext cx="8353425" cy="706438"/>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La isla más pequeña que tiene la consideración de pais independiente es Pitcairn, en la Polinesia, con solo 4,53 Km2 de superficie.</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Título"/>
          <p:cNvSpPr>
            <a:spLocks noGrp="1"/>
          </p:cNvSpPr>
          <p:nvPr>
            <p:ph type="title"/>
          </p:nvPr>
        </p:nvSpPr>
        <p:spPr/>
        <p:txBody>
          <a:bodyPr/>
          <a:lstStyle/>
          <a:p>
            <a:endParaRPr lang="es-ES" smtClean="0"/>
          </a:p>
        </p:txBody>
      </p:sp>
      <p:pic>
        <p:nvPicPr>
          <p:cNvPr id="20483" name="3 Marcador de contenido" descr="roma_antigu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0484" name="4 CuadroTexto"/>
          <p:cNvSpPr txBox="1">
            <a:spLocks noChangeArrowheads="1"/>
          </p:cNvSpPr>
          <p:nvPr/>
        </p:nvSpPr>
        <p:spPr bwMode="auto">
          <a:xfrm>
            <a:off x="395288" y="5589588"/>
            <a:ext cx="8353425" cy="1016000"/>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La primera ciudad en alcanzar una población de un millón de habitantes fue Roma, en el año 133 a.C. Hay al menos una ciudad con el nombre de Roma en cada continente.</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Título"/>
          <p:cNvSpPr>
            <a:spLocks noGrp="1"/>
          </p:cNvSpPr>
          <p:nvPr>
            <p:ph type="title"/>
          </p:nvPr>
        </p:nvSpPr>
        <p:spPr/>
        <p:txBody>
          <a:bodyPr/>
          <a:lstStyle/>
          <a:p>
            <a:endParaRPr lang="es-ES" smtClean="0"/>
          </a:p>
        </p:txBody>
      </p:sp>
      <p:pic>
        <p:nvPicPr>
          <p:cNvPr id="21507" name="3 Marcador de contenido" descr="Siberia_topo144.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1508" name="4 CuadroTexto"/>
          <p:cNvSpPr txBox="1">
            <a:spLocks noChangeArrowheads="1"/>
          </p:cNvSpPr>
          <p:nvPr/>
        </p:nvSpPr>
        <p:spPr bwMode="auto">
          <a:xfrm>
            <a:off x="1476375" y="6237288"/>
            <a:ext cx="6191250" cy="400050"/>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Siberia contiene más del 25% de los bosques del mundo.</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1 Título"/>
          <p:cNvSpPr>
            <a:spLocks noGrp="1"/>
          </p:cNvSpPr>
          <p:nvPr>
            <p:ph type="title"/>
          </p:nvPr>
        </p:nvSpPr>
        <p:spPr/>
        <p:txBody>
          <a:bodyPr/>
          <a:lstStyle/>
          <a:p>
            <a:endParaRPr lang="es-ES" smtClean="0"/>
          </a:p>
        </p:txBody>
      </p:sp>
      <p:pic>
        <p:nvPicPr>
          <p:cNvPr id="22531" name="3 Marcador de contenido" descr="Palazzo_di_Malta_(Rom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2532" name="4 CuadroTexto"/>
          <p:cNvSpPr txBox="1">
            <a:spLocks noChangeArrowheads="1"/>
          </p:cNvSpPr>
          <p:nvPr/>
        </p:nvSpPr>
        <p:spPr bwMode="auto">
          <a:xfrm>
            <a:off x="323850" y="5373688"/>
            <a:ext cx="8569325" cy="1322387"/>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La entidad soberana más pequeña del mundo es la "Soberana Órden Militar y Hospitalaria de San Juán de Jerusalén, de Rodas y de Malta" (S.M.O.M), más conocida como La Órden de Malta. Está localizada en la ciudad de Roma, tiene una superficie de dos canchas de tenis y una población de 80 personas.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Título"/>
          <p:cNvSpPr>
            <a:spLocks noGrp="1"/>
          </p:cNvSpPr>
          <p:nvPr>
            <p:ph type="title"/>
          </p:nvPr>
        </p:nvSpPr>
        <p:spPr/>
        <p:txBody>
          <a:bodyPr/>
          <a:lstStyle/>
          <a:p>
            <a:endParaRPr lang="es-ES" smtClean="0"/>
          </a:p>
        </p:txBody>
      </p:sp>
      <p:pic>
        <p:nvPicPr>
          <p:cNvPr id="23555" name="3 Marcador de contenido" descr="sahar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3556" name="4 CuadroTexto"/>
          <p:cNvSpPr txBox="1">
            <a:spLocks noChangeArrowheads="1"/>
          </p:cNvSpPr>
          <p:nvPr/>
        </p:nvSpPr>
        <p:spPr bwMode="auto">
          <a:xfrm>
            <a:off x="395288" y="5876925"/>
            <a:ext cx="8353425" cy="708025"/>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En el desierto del Sahara hay una población llamada Tidikelt, en Argelia, que no ha recibido una gota de lluvia en 10 años.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1 Título"/>
          <p:cNvSpPr>
            <a:spLocks noGrp="1"/>
          </p:cNvSpPr>
          <p:nvPr>
            <p:ph type="title"/>
          </p:nvPr>
        </p:nvSpPr>
        <p:spPr/>
        <p:txBody>
          <a:bodyPr/>
          <a:lstStyle/>
          <a:p>
            <a:endParaRPr lang="es-ES" smtClean="0"/>
          </a:p>
        </p:txBody>
      </p:sp>
      <p:pic>
        <p:nvPicPr>
          <p:cNvPr id="24579" name="3 Marcador de contenido" descr="españ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4580" name="4 CuadroTexto"/>
          <p:cNvSpPr txBox="1">
            <a:spLocks noChangeArrowheads="1"/>
          </p:cNvSpPr>
          <p:nvPr/>
        </p:nvSpPr>
        <p:spPr bwMode="auto">
          <a:xfrm>
            <a:off x="1187450" y="6237288"/>
            <a:ext cx="6913563" cy="400050"/>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El nombre de España significa, literalmente, "tierra de conejos".</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Título"/>
          <p:cNvSpPr>
            <a:spLocks noGrp="1"/>
          </p:cNvSpPr>
          <p:nvPr>
            <p:ph type="title"/>
          </p:nvPr>
        </p:nvSpPr>
        <p:spPr/>
        <p:txBody>
          <a:bodyPr/>
          <a:lstStyle/>
          <a:p>
            <a:endParaRPr lang="es-ES" smtClean="0"/>
          </a:p>
        </p:txBody>
      </p:sp>
      <p:pic>
        <p:nvPicPr>
          <p:cNvPr id="25603" name="3 Marcador de contenido" descr="stmarta_large.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5604" name="4 CuadroTexto"/>
          <p:cNvSpPr txBox="1">
            <a:spLocks noChangeArrowheads="1"/>
          </p:cNvSpPr>
          <p:nvPr/>
        </p:nvSpPr>
        <p:spPr bwMode="auto">
          <a:xfrm>
            <a:off x="468313" y="260350"/>
            <a:ext cx="8351837" cy="1016000"/>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Colombia tiene la montaña costera más alta del mundo. Con 5.770 m sobre el nivel del mar, la Sierra Nevada de Santa Marta es la montaña situada junto al mar más alta del planeta.</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Título"/>
          <p:cNvSpPr>
            <a:spLocks noGrp="1"/>
          </p:cNvSpPr>
          <p:nvPr>
            <p:ph type="title"/>
          </p:nvPr>
        </p:nvSpPr>
        <p:spPr/>
        <p:txBody>
          <a:bodyPr/>
          <a:lstStyle/>
          <a:p>
            <a:endParaRPr lang="es-ES" smtClean="0"/>
          </a:p>
        </p:txBody>
      </p:sp>
      <p:pic>
        <p:nvPicPr>
          <p:cNvPr id="26627" name="3 Marcador de contenido" descr="2013-12-01_224827.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6628" name="4 CuadroTexto"/>
          <p:cNvSpPr txBox="1">
            <a:spLocks noChangeArrowheads="1"/>
          </p:cNvSpPr>
          <p:nvPr/>
        </p:nvSpPr>
        <p:spPr bwMode="auto">
          <a:xfrm>
            <a:off x="611188" y="5949950"/>
            <a:ext cx="7921625" cy="706438"/>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La probabilidad de encontrar una carretera sin pavimentar en los Estados Unidos es del 1%. En Canadá es del  0,75%.</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Título"/>
          <p:cNvSpPr>
            <a:spLocks noGrp="1"/>
          </p:cNvSpPr>
          <p:nvPr>
            <p:ph type="title"/>
          </p:nvPr>
        </p:nvSpPr>
        <p:spPr/>
        <p:txBody>
          <a:bodyPr/>
          <a:lstStyle/>
          <a:p>
            <a:endParaRPr lang="es-ES" smtClean="0"/>
          </a:p>
        </p:txBody>
      </p:sp>
      <p:pic>
        <p:nvPicPr>
          <p:cNvPr id="27651" name="3 Marcador de contenido" descr="agujero kol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7652" name="5 CuadroTexto"/>
          <p:cNvSpPr txBox="1">
            <a:spLocks noChangeArrowheads="1"/>
          </p:cNvSpPr>
          <p:nvPr/>
        </p:nvSpPr>
        <p:spPr bwMode="auto">
          <a:xfrm>
            <a:off x="468313" y="260350"/>
            <a:ext cx="8207375" cy="1016000"/>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El hoyo más grande hecho por el hombre es el Kola Superdeep Borehole, en Rusia. Tiene una profundidad de 12 Km y fue perforado para investigaciones científicas en las que se descubrió un inmenso depósito de hidrógeno.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Título"/>
          <p:cNvSpPr>
            <a:spLocks noGrp="1"/>
          </p:cNvSpPr>
          <p:nvPr>
            <p:ph type="title"/>
          </p:nvPr>
        </p:nvSpPr>
        <p:spPr/>
        <p:txBody>
          <a:bodyPr/>
          <a:lstStyle/>
          <a:p>
            <a:endParaRPr lang="es-ES" smtClean="0"/>
          </a:p>
        </p:txBody>
      </p:sp>
      <p:pic>
        <p:nvPicPr>
          <p:cNvPr id="28675" name="3 Marcador de contenido" descr="eisenhower.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8676" name="4 CuadroTexto"/>
          <p:cNvSpPr txBox="1">
            <a:spLocks noChangeArrowheads="1"/>
          </p:cNvSpPr>
          <p:nvPr/>
        </p:nvSpPr>
        <p:spPr bwMode="auto">
          <a:xfrm>
            <a:off x="323850" y="188913"/>
            <a:ext cx="4319588" cy="2246312"/>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El sistema interestatal "Eisenhower", en los EE.UU., requiere que una de cada cinco millas de carretera sea recta. La finalidad es que, en tiempos de guerra y otras emergencias, las carreteras interestatales puedan servir como pistas de aterrizaje.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Título"/>
          <p:cNvSpPr>
            <a:spLocks noGrp="1"/>
          </p:cNvSpPr>
          <p:nvPr>
            <p:ph type="title"/>
          </p:nvPr>
        </p:nvSpPr>
        <p:spPr/>
        <p:txBody>
          <a:bodyPr/>
          <a:lstStyle/>
          <a:p>
            <a:endParaRPr lang="es-ES" smtClean="0"/>
          </a:p>
        </p:txBody>
      </p:sp>
      <p:pic>
        <p:nvPicPr>
          <p:cNvPr id="29699" name="3 Marcador de contenido" descr="Angel%20Falls%20majestic[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9700" name="4 CuadroTexto"/>
          <p:cNvSpPr txBox="1">
            <a:spLocks noChangeArrowheads="1"/>
          </p:cNvSpPr>
          <p:nvPr/>
        </p:nvSpPr>
        <p:spPr bwMode="auto">
          <a:xfrm>
            <a:off x="539750" y="5949950"/>
            <a:ext cx="8064500" cy="706438"/>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El Salto del Ángel de Venezuela, el más alto del mundo, tiene una altura de 979 m, siendo 15 veces más alto que las cataratas del Niágara.</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1 Título"/>
          <p:cNvSpPr>
            <a:spLocks noGrp="1"/>
          </p:cNvSpPr>
          <p:nvPr>
            <p:ph type="title"/>
          </p:nvPr>
        </p:nvSpPr>
        <p:spPr/>
        <p:txBody>
          <a:bodyPr/>
          <a:lstStyle/>
          <a:p>
            <a:endParaRPr lang="es-ES" smtClean="0"/>
          </a:p>
        </p:txBody>
      </p:sp>
      <p:pic>
        <p:nvPicPr>
          <p:cNvPr id="30723" name="3 Marcador de contenido" descr="zA.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30724" name="4 CuadroTexto"/>
          <p:cNvSpPr txBox="1">
            <a:spLocks noChangeArrowheads="1"/>
          </p:cNvSpPr>
          <p:nvPr/>
        </p:nvSpPr>
        <p:spPr bwMode="auto">
          <a:xfrm>
            <a:off x="395288" y="6021388"/>
            <a:ext cx="8353425" cy="708025"/>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"Å" significa "río" en 3 idiomas escandinavos. Hay 7 poblaciones en Noruega y 1 en Suecia con este nombre.</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Título"/>
          <p:cNvSpPr>
            <a:spLocks noGrp="1"/>
          </p:cNvSpPr>
          <p:nvPr>
            <p:ph type="title"/>
          </p:nvPr>
        </p:nvSpPr>
        <p:spPr/>
        <p:txBody>
          <a:bodyPr/>
          <a:lstStyle/>
          <a:p>
            <a:endParaRPr lang="es-ES" smtClean="0"/>
          </a:p>
        </p:txBody>
      </p:sp>
      <p:pic>
        <p:nvPicPr>
          <p:cNvPr id="31747" name="3 Marcador de contenido" descr="zHulun Buir.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31748" name="4 CuadroTexto"/>
          <p:cNvSpPr txBox="1">
            <a:spLocks noChangeArrowheads="1"/>
          </p:cNvSpPr>
          <p:nvPr/>
        </p:nvSpPr>
        <p:spPr bwMode="auto">
          <a:xfrm>
            <a:off x="323850" y="6021388"/>
            <a:ext cx="8496300" cy="708025"/>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Hulun Buir, con 263.935 Km2, es el municipio más grande del mundo. Se trata de una provincia de la Mongolia Interior, en China, regida por un alcalde. </a:t>
            </a:r>
          </a:p>
        </p:txBody>
      </p:sp>
      <p:cxnSp>
        <p:nvCxnSpPr>
          <p:cNvPr id="7" name="6 Conector recto de flecha"/>
          <p:cNvCxnSpPr/>
          <p:nvPr/>
        </p:nvCxnSpPr>
        <p:spPr>
          <a:xfrm>
            <a:off x="5867400" y="620713"/>
            <a:ext cx="1296988" cy="287337"/>
          </a:xfrm>
          <a:prstGeom prst="straightConnector1">
            <a:avLst/>
          </a:prstGeom>
          <a:ln w="38100">
            <a:solidFill>
              <a:srgbClr val="FFFF00"/>
            </a:solidFill>
            <a:tailEnd type="arrow"/>
          </a:ln>
        </p:spPr>
        <p:style>
          <a:lnRef idx="1">
            <a:schemeClr val="accent1"/>
          </a:lnRef>
          <a:fillRef idx="0">
            <a:schemeClr val="accent1"/>
          </a:fillRef>
          <a:effectRef idx="0">
            <a:schemeClr val="accent1"/>
          </a:effectRef>
          <a:fontRef idx="minor">
            <a:schemeClr val="tx1"/>
          </a:fontRef>
        </p:style>
      </p:cxnSp>
      <p:sp>
        <p:nvSpPr>
          <p:cNvPr id="8" name="7 CuadroTexto"/>
          <p:cNvSpPr txBox="1"/>
          <p:nvPr/>
        </p:nvSpPr>
        <p:spPr>
          <a:xfrm>
            <a:off x="4284663" y="404813"/>
            <a:ext cx="1539875" cy="461962"/>
          </a:xfrm>
          <a:prstGeom prst="rect">
            <a:avLst/>
          </a:prstGeom>
          <a:noFill/>
        </p:spPr>
        <p:txBody>
          <a:bodyPr wrap="none">
            <a:spAutoFit/>
          </a:bodyPr>
          <a:lstStyle/>
          <a:p>
            <a:pPr fontAlgn="auto">
              <a:spcBef>
                <a:spcPts val="0"/>
              </a:spcBef>
              <a:spcAft>
                <a:spcPts val="0"/>
              </a:spcAft>
              <a:defRPr/>
            </a:pPr>
            <a:r>
              <a:rPr lang="es-ES" sz="2400" b="1" dirty="0" err="1">
                <a:solidFill>
                  <a:schemeClr val="bg1"/>
                </a:solidFill>
                <a:effectLst>
                  <a:outerShdw blurRad="38100" dist="38100" dir="2700000" algn="tl">
                    <a:srgbClr val="000000">
                      <a:alpha val="43137"/>
                    </a:srgbClr>
                  </a:outerShdw>
                </a:effectLst>
                <a:latin typeface="+mn-lt"/>
                <a:cs typeface="+mn-cs"/>
              </a:rPr>
              <a:t>Hulun</a:t>
            </a:r>
            <a:r>
              <a:rPr lang="es-ES" sz="2400" b="1" dirty="0">
                <a:solidFill>
                  <a:schemeClr val="bg1"/>
                </a:solidFill>
                <a:effectLst>
                  <a:outerShdw blurRad="38100" dist="38100" dir="2700000" algn="tl">
                    <a:srgbClr val="000000">
                      <a:alpha val="43137"/>
                    </a:srgbClr>
                  </a:outerShdw>
                </a:effectLst>
                <a:latin typeface="+mn-lt"/>
                <a:cs typeface="+mn-cs"/>
              </a:rPr>
              <a:t> </a:t>
            </a:r>
            <a:r>
              <a:rPr lang="es-ES" sz="2400" b="1" dirty="0" err="1">
                <a:solidFill>
                  <a:schemeClr val="bg1"/>
                </a:solidFill>
                <a:effectLst>
                  <a:outerShdw blurRad="38100" dist="38100" dir="2700000" algn="tl">
                    <a:srgbClr val="000000">
                      <a:alpha val="43137"/>
                    </a:srgbClr>
                  </a:outerShdw>
                </a:effectLst>
                <a:latin typeface="+mn-lt"/>
                <a:cs typeface="+mn-cs"/>
              </a:rPr>
              <a:t>Buir</a:t>
            </a:r>
            <a:endParaRPr lang="es-ES" sz="2400" b="1" dirty="0">
              <a:solidFill>
                <a:schemeClr val="bg1"/>
              </a:solidFill>
              <a:effectLst>
                <a:outerShdw blurRad="38100" dist="38100" dir="2700000" algn="tl">
                  <a:srgbClr val="000000">
                    <a:alpha val="43137"/>
                  </a:srgbClr>
                </a:outerShdw>
              </a:effectLst>
              <a:latin typeface="+mn-lt"/>
              <a:cs typeface="+mn-cs"/>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1 Título"/>
          <p:cNvSpPr>
            <a:spLocks noGrp="1"/>
          </p:cNvSpPr>
          <p:nvPr>
            <p:ph type="title"/>
          </p:nvPr>
        </p:nvSpPr>
        <p:spPr/>
        <p:txBody>
          <a:bodyPr/>
          <a:lstStyle/>
          <a:p>
            <a:endParaRPr lang="es-ES" smtClean="0"/>
          </a:p>
        </p:txBody>
      </p:sp>
      <p:pic>
        <p:nvPicPr>
          <p:cNvPr id="32771" name="3 Marcador de contenido" descr="z San%20Marino.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32772" name="4 CuadroTexto"/>
          <p:cNvSpPr txBox="1">
            <a:spLocks noChangeArrowheads="1"/>
          </p:cNvSpPr>
          <p:nvPr/>
        </p:nvSpPr>
        <p:spPr bwMode="auto">
          <a:xfrm>
            <a:off x="323850" y="5949950"/>
            <a:ext cx="8496300" cy="706438"/>
          </a:xfrm>
          <a:prstGeom prst="rect">
            <a:avLst/>
          </a:prstGeom>
          <a:solidFill>
            <a:schemeClr val="bg1"/>
          </a:solidFill>
          <a:ln w="9525">
            <a:solidFill>
              <a:schemeClr val="tx1"/>
            </a:solidFill>
            <a:miter lim="800000"/>
            <a:headEnd/>
            <a:tailEnd/>
          </a:ln>
        </p:spPr>
        <p:txBody>
          <a:bodyPr>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s-ES" sz="2000" b="1"/>
              <a:t>San Marino, fundada en el año 301, es la más antigua repúbica constitucional del mundo.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Título"/>
          <p:cNvSpPr>
            <a:spLocks noGrp="1"/>
          </p:cNvSpPr>
          <p:nvPr>
            <p:ph type="title"/>
          </p:nvPr>
        </p:nvSpPr>
        <p:spPr/>
        <p:txBody>
          <a:bodyPr/>
          <a:lstStyle/>
          <a:p>
            <a:endParaRPr lang="es-ES" smtClean="0"/>
          </a:p>
        </p:txBody>
      </p:sp>
      <p:pic>
        <p:nvPicPr>
          <p:cNvPr id="33795" name="3 Marcador de contenido" descr="zz.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5" name="4 Rectángulo"/>
          <p:cNvSpPr/>
          <p:nvPr/>
        </p:nvSpPr>
        <p:spPr>
          <a:xfrm>
            <a:off x="3913807" y="2967335"/>
            <a:ext cx="1316387" cy="923330"/>
          </a:xfrm>
          <a:prstGeom prst="rect">
            <a:avLst/>
          </a:prstGeom>
          <a:noFill/>
        </p:spPr>
        <p:txBody>
          <a:bodyPr wrap="none">
            <a:spAutoFit/>
          </a:bodyPr>
          <a:lstStyle/>
          <a:p>
            <a:pPr algn="ctr" fontAlgn="auto">
              <a:spcBef>
                <a:spcPts val="0"/>
              </a:spcBef>
              <a:spcAft>
                <a:spcPts val="0"/>
              </a:spcAft>
              <a:defRPr/>
            </a:pPr>
            <a:r>
              <a:rPr lang="es-ES" sz="5400" b="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Stencil" pitchFamily="82" charset="0"/>
                <a:cs typeface="+mn-cs"/>
              </a:rPr>
              <a:t>FIN</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p5148">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pp5148</Template>
  <TotalTime>9</TotalTime>
  <Words>835</Words>
  <Application>Microsoft Office PowerPoint</Application>
  <PresentationFormat>Presentación en pantalla (4:3)</PresentationFormat>
  <Paragraphs>35</Paragraphs>
  <Slides>33</Slides>
  <Notes>0</Notes>
  <HiddenSlides>0</HiddenSlides>
  <MMClips>0</MMClips>
  <ScaleCrop>false</ScaleCrop>
  <HeadingPairs>
    <vt:vector size="6" baseType="variant">
      <vt:variant>
        <vt:lpstr>Fuentes usadas</vt:lpstr>
      </vt:variant>
      <vt:variant>
        <vt:i4>2</vt:i4>
      </vt:variant>
      <vt:variant>
        <vt:lpstr>Tema</vt:lpstr>
      </vt:variant>
      <vt:variant>
        <vt:i4>2</vt:i4>
      </vt:variant>
      <vt:variant>
        <vt:lpstr>Títulos de diapositiva</vt:lpstr>
      </vt:variant>
      <vt:variant>
        <vt:i4>33</vt:i4>
      </vt:variant>
    </vt:vector>
  </HeadingPairs>
  <TitlesOfParts>
    <vt:vector size="37" baseType="lpstr">
      <vt:lpstr>Calibri</vt:lpstr>
      <vt:lpstr>Arial</vt:lpstr>
      <vt:lpstr>pp5148</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2021-01-28T17:22:59Z</dcterms:created>
  <dcterms:modified xsi:type="dcterms:W3CDTF">2021-01-28T17:32:50Z</dcterms:modified>
</cp:coreProperties>
</file>