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77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295" r:id="rId20"/>
    <p:sldId id="296" r:id="rId21"/>
    <p:sldId id="297" r:id="rId22"/>
    <p:sldId id="298" r:id="rId23"/>
  </p:sldIdLst>
  <p:sldSz cx="12192000" cy="6858000"/>
  <p:notesSz cx="6858000" cy="9144000"/>
  <p:defaultTextStyle>
    <a:defPPr>
      <a:defRPr lang="es-MX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-90" y="-2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7B7E326-948A-44CD-A3AC-41C63F66C0A1}" type="datetimeFigureOut">
              <a:rPr lang="es-MX"/>
              <a:pPr>
                <a:defRPr/>
              </a:pPr>
              <a:t>23/04/2016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7B9C8DB-968B-49C9-A9B4-A1F223114BB7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Marcador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15363" name="Marca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B294787-8048-4F94-8363-90E35FEC266E}" type="slidenum">
              <a:rPr lang="es-MX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MX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43ABD-7243-4C56-BBDD-8EFC32D30C62}" type="datetimeFigureOut">
              <a:rPr lang="es-MX"/>
              <a:pPr>
                <a:defRPr/>
              </a:pPr>
              <a:t>23/04/2016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771DD-9AB7-4DEE-8994-8FB06B39B668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DA0626-F751-416A-A748-0E43C86CFC1B}" type="datetimeFigureOut">
              <a:rPr lang="es-MX"/>
              <a:pPr>
                <a:defRPr/>
              </a:pPr>
              <a:t>23/04/2016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A5959-4E0B-43C0-BCEC-02C11F772C87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74CC4-D4B9-4F2E-B066-1FAFED4E269C}" type="datetimeFigureOut">
              <a:rPr lang="es-MX"/>
              <a:pPr>
                <a:defRPr/>
              </a:pPr>
              <a:t>23/04/2016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10445D-4B4B-45EE-88E4-C264BDA07F95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60A66-81F9-4AA5-8053-42D28B03B2EF}" type="datetimeFigureOut">
              <a:rPr lang="es-MX"/>
              <a:pPr>
                <a:defRPr/>
              </a:pPr>
              <a:t>23/04/2016</a:t>
            </a:fld>
            <a:endParaRPr lang="es-MX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FB23AF-A4C0-4CC2-93C5-75B92380F5ED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E6676-153B-461B-A280-940C20C11326}" type="datetimeFigureOut">
              <a:rPr lang="es-MX"/>
              <a:pPr>
                <a:defRPr/>
              </a:pPr>
              <a:t>23/04/2016</a:t>
            </a:fld>
            <a:endParaRPr lang="es-MX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0BE57F-316A-4017-AC4D-398F95FD1C67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A22D4-0113-4327-9F76-EA60C7071D50}" type="datetimeFigureOut">
              <a:rPr lang="es-MX"/>
              <a:pPr>
                <a:defRPr/>
              </a:pPr>
              <a:t>23/04/2016</a:t>
            </a:fld>
            <a:endParaRPr lang="es-MX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C0F7F-B7B8-4C1E-8175-8655D3886794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27B18-E147-4872-964D-CDFE4D194AEC}" type="datetimeFigureOut">
              <a:rPr lang="es-MX"/>
              <a:pPr>
                <a:defRPr/>
              </a:pPr>
              <a:t>23/04/2016</a:t>
            </a:fld>
            <a:endParaRPr lang="es-MX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12412-43A0-4720-9C51-AE12E90F955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04A86-1DB7-452F-B852-138F72F0682E}" type="datetimeFigureOut">
              <a:rPr lang="es-MX"/>
              <a:pPr>
                <a:defRPr/>
              </a:pPr>
              <a:t>23/04/2016</a:t>
            </a:fld>
            <a:endParaRPr lang="es-MX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4A606-E766-4B50-9E2B-DF4F80506A86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262AE-179E-4044-A5B3-80E67609E538}" type="datetimeFigureOut">
              <a:rPr lang="es-MX"/>
              <a:pPr>
                <a:defRPr/>
              </a:pPr>
              <a:t>23/04/2016</a:t>
            </a:fld>
            <a:endParaRPr lang="es-MX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0E2BA-8E87-4D8E-83F4-0BA16D1064D5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CA3CA-9C29-4E96-A984-0FA6D93BE471}" type="datetimeFigureOut">
              <a:rPr lang="es-MX"/>
              <a:pPr>
                <a:defRPr/>
              </a:pPr>
              <a:t>23/04/2016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BDDB42-39FB-4C51-ACA4-2A6EFFB1B992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F692F-7E74-4558-97DA-BCF42F88E9E3}" type="datetimeFigureOut">
              <a:rPr lang="es-MX"/>
              <a:pPr>
                <a:defRPr/>
              </a:pPr>
              <a:t>23/04/2016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FC432-2174-491E-86E9-1AC6F3F2FB3F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86122"/>
            </a:gs>
            <a:gs pos="40000">
              <a:srgbClr val="000000"/>
            </a:gs>
            <a:gs pos="100000">
              <a:schemeClr val="tx1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MX" smtClean="0"/>
          </a:p>
        </p:txBody>
      </p:sp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 smtClean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D27374B-7556-4F96-A4AF-2C7E1676878B}" type="datetimeFigureOut">
              <a:rPr lang="es-MX"/>
              <a:pPr>
                <a:defRPr/>
              </a:pPr>
              <a:t>23/04/2016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5672A8D-53DA-4BC5-843B-F677A97B7FEC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13" Type="http://schemas.openxmlformats.org/officeDocument/2006/relationships/image" Target="../media/image47.jpeg"/><Relationship Id="rId18" Type="http://schemas.openxmlformats.org/officeDocument/2006/relationships/image" Target="../media/image52.png"/><Relationship Id="rId3" Type="http://schemas.openxmlformats.org/officeDocument/2006/relationships/image" Target="../media/image1.png"/><Relationship Id="rId7" Type="http://schemas.openxmlformats.org/officeDocument/2006/relationships/image" Target="../media/image41.jpeg"/><Relationship Id="rId12" Type="http://schemas.openxmlformats.org/officeDocument/2006/relationships/image" Target="../media/image46.jpeg"/><Relationship Id="rId17" Type="http://schemas.openxmlformats.org/officeDocument/2006/relationships/image" Target="../media/image51.jpeg"/><Relationship Id="rId2" Type="http://schemas.openxmlformats.org/officeDocument/2006/relationships/image" Target="../media/image37.jpeg"/><Relationship Id="rId16" Type="http://schemas.openxmlformats.org/officeDocument/2006/relationships/image" Target="../media/image50.jpeg"/><Relationship Id="rId20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eg"/><Relationship Id="rId11" Type="http://schemas.openxmlformats.org/officeDocument/2006/relationships/image" Target="../media/image45.jpeg"/><Relationship Id="rId5" Type="http://schemas.openxmlformats.org/officeDocument/2006/relationships/image" Target="../media/image39.jpeg"/><Relationship Id="rId15" Type="http://schemas.openxmlformats.org/officeDocument/2006/relationships/image" Target="../media/image49.jpeg"/><Relationship Id="rId10" Type="http://schemas.openxmlformats.org/officeDocument/2006/relationships/image" Target="../media/image44.jpeg"/><Relationship Id="rId19" Type="http://schemas.openxmlformats.org/officeDocument/2006/relationships/image" Target="../media/image53.png"/><Relationship Id="rId4" Type="http://schemas.openxmlformats.org/officeDocument/2006/relationships/image" Target="../media/image38.jpeg"/><Relationship Id="rId9" Type="http://schemas.openxmlformats.org/officeDocument/2006/relationships/image" Target="../media/image43.jpeg"/><Relationship Id="rId14" Type="http://schemas.openxmlformats.org/officeDocument/2006/relationships/image" Target="../media/image4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lideshare.net/carlitosrangel/presentations" TargetMode="External"/><Relationship Id="rId2" Type="http://schemas.openxmlformats.org/officeDocument/2006/relationships/hyperlink" Target="mailto:carlitosrangel@hotmail.co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lideshare.net/carlitosrangel/presentations" TargetMode="External"/><Relationship Id="rId2" Type="http://schemas.openxmlformats.org/officeDocument/2006/relationships/hyperlink" Target="mailto:carlitosrangel@hotmail.co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786122"/>
              </a:gs>
              <a:gs pos="40000">
                <a:srgbClr val="000000"/>
              </a:gs>
              <a:gs pos="100000">
                <a:schemeClr val="tx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2400" dirty="0">
              <a:solidFill>
                <a:srgbClr val="C197C5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159563" y="-38635"/>
            <a:ext cx="5717116" cy="4359275"/>
          </a:xfrm>
          <a:prstGeom prst="rect">
            <a:avLst/>
          </a:prstGeom>
          <a:gradFill flip="none" rotWithShape="1">
            <a:gsLst>
              <a:gs pos="0">
                <a:srgbClr val="D2B460"/>
              </a:gs>
              <a:gs pos="40000">
                <a:srgbClr val="786122"/>
              </a:gs>
              <a:gs pos="100000">
                <a:schemeClr val="tx1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2400" dirty="0"/>
          </a:p>
        </p:txBody>
      </p:sp>
      <p:pic>
        <p:nvPicPr>
          <p:cNvPr id="9" name="18 Imagen" descr="Imagen2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72863" y="6524625"/>
            <a:ext cx="4889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 rot="-5400000">
            <a:off x="7180263" y="3470275"/>
            <a:ext cx="16160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200" spc="133" dirty="0">
                <a:solidFill>
                  <a:srgbClr val="E5D4A3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Transición manual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2496002" y="3332989"/>
            <a:ext cx="5175712" cy="6667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3733" spc="533" dirty="0">
                <a:ln w="50800"/>
                <a:gradFill>
                  <a:gsLst>
                    <a:gs pos="0">
                      <a:schemeClr val="bg1"/>
                    </a:gs>
                    <a:gs pos="40000">
                      <a:srgbClr val="E5D4A3"/>
                    </a:gs>
                    <a:gs pos="100000">
                      <a:srgbClr val="786122"/>
                    </a:gs>
                  </a:gsLst>
                  <a:lin ang="5400000" scaled="1"/>
                </a:gradFill>
                <a:effectLst>
                  <a:outerShdw blurRad="50800" dist="38100" dir="2700000" algn="ctr" rotWithShape="0">
                    <a:srgbClr val="000000">
                      <a:alpha val="55000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>mujeres inventoras</a:t>
            </a:r>
          </a:p>
        </p:txBody>
      </p:sp>
      <p:pic>
        <p:nvPicPr>
          <p:cNvPr id="12290" name="Picture 2" descr="http://www.vidabanquete.cl/assets/images/posts/_interior/101-inventos_6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17788" y="461963"/>
            <a:ext cx="4789487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  <p:sndAc>
      <p:stSnd>
        <p:snd r:embed="rId3" name="(Zoe Keating) we insi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18 Imagen" descr="Imagen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2863" y="6524625"/>
            <a:ext cx="4889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CuadroTexto 4"/>
          <p:cNvSpPr txBox="1">
            <a:spLocks noChangeArrowheads="1"/>
          </p:cNvSpPr>
          <p:nvPr/>
        </p:nvSpPr>
        <p:spPr bwMode="auto">
          <a:xfrm>
            <a:off x="1017588" y="5859463"/>
            <a:ext cx="46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16387" name="CuadroTexto 1"/>
          <p:cNvSpPr txBox="1">
            <a:spLocks noChangeArrowheads="1"/>
          </p:cNvSpPr>
          <p:nvPr/>
        </p:nvSpPr>
        <p:spPr bwMode="auto">
          <a:xfrm>
            <a:off x="1274763" y="5718175"/>
            <a:ext cx="46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8126413" y="3459163"/>
            <a:ext cx="3463925" cy="25860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CALEFACCIÓN PARA AUTOS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MX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La primera calefacción para automóviles, que re-dirigía aire desde el motor para calentar los entumecidos pies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de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los motoristas aristocráticos del siglo XIX, fue inventada por Margaret A.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Wilcox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en 1893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lang="es-MX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5200" y="909638"/>
            <a:ext cx="6773863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http://mediasvc.ancestry.com/image/b54f0ca7-6410-4062-b2f3-399d3ad30c09.jpg?Client=MCCManager&amp;NamespaceID=1093&amp;MaxSide=16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24838" y="909638"/>
            <a:ext cx="180657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18 Imagen" descr="Imagen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2863" y="6524625"/>
            <a:ext cx="4889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CuadroTexto 4"/>
          <p:cNvSpPr txBox="1">
            <a:spLocks noChangeArrowheads="1"/>
          </p:cNvSpPr>
          <p:nvPr/>
        </p:nvSpPr>
        <p:spPr bwMode="auto">
          <a:xfrm>
            <a:off x="1017588" y="5859463"/>
            <a:ext cx="46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17411" name="CuadroTexto 1"/>
          <p:cNvSpPr txBox="1">
            <a:spLocks noChangeArrowheads="1"/>
          </p:cNvSpPr>
          <p:nvPr/>
        </p:nvSpPr>
        <p:spPr bwMode="auto">
          <a:xfrm>
            <a:off x="1274763" y="5718175"/>
            <a:ext cx="46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908050" y="4279900"/>
            <a:ext cx="10753725" cy="20304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MONOPOLY</a:t>
            </a:r>
            <a:endParaRPr lang="es-ES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MX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Uno de los juegos de tablero más famoso de todos los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tiempos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fue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inventado por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Elizabet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Magie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en 1904 bajo el título original de </a:t>
            </a:r>
            <a:r>
              <a:rPr lang="es-MX" i="1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“El Juego del Patrón”.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juego de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Magie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era una crítica a las injusticias del capitalismo sin restricciones, haciendo aún más ridículo el hecho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de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que fuera copiado por Charles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Darrow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treinta años más tarde, quien se lo vendió a la compañía Parker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Brothers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Eventualmente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dicha empresa localizó a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Magie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tiempo después y le pagó 500 dólares por sus inconvenientes.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rcRect b="-2"/>
          <a:stretch>
            <a:fillRect/>
          </a:stretch>
        </p:blipFill>
        <p:spPr bwMode="auto">
          <a:xfrm>
            <a:off x="3887788" y="750888"/>
            <a:ext cx="7559675" cy="380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2" descr="http://upload.wikimedia.org/wikipedia/commons/5/5a/Photograph_phillips-elizabeth-magie-193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65200" y="1819275"/>
            <a:ext cx="180657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18 Imagen" descr="Imagen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2863" y="6524625"/>
            <a:ext cx="4889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CuadroTexto 4"/>
          <p:cNvSpPr txBox="1">
            <a:spLocks noChangeArrowheads="1"/>
          </p:cNvSpPr>
          <p:nvPr/>
        </p:nvSpPr>
        <p:spPr bwMode="auto">
          <a:xfrm>
            <a:off x="1017588" y="5859463"/>
            <a:ext cx="46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18435" name="CuadroTexto 1"/>
          <p:cNvSpPr txBox="1">
            <a:spLocks noChangeArrowheads="1"/>
          </p:cNvSpPr>
          <p:nvPr/>
        </p:nvSpPr>
        <p:spPr bwMode="auto">
          <a:xfrm>
            <a:off x="1274763" y="5718175"/>
            <a:ext cx="46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8126413" y="4300538"/>
            <a:ext cx="3463925" cy="175418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ESCALERAS PARA INCENDIOS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MX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Este dispositivo,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vital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para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la seguridad pública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de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todo el mundo,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fue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inventado en 1887 por Anna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Connelly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5200" y="909638"/>
            <a:ext cx="6773863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2" descr="http://media.cleveland.com/metro/photo/9351486-larg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24838" y="1851025"/>
            <a:ext cx="144780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18 Imagen" descr="Imagen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2863" y="6524625"/>
            <a:ext cx="4889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CuadroTexto 4"/>
          <p:cNvSpPr txBox="1">
            <a:spLocks noChangeArrowheads="1"/>
          </p:cNvSpPr>
          <p:nvPr/>
        </p:nvSpPr>
        <p:spPr bwMode="auto">
          <a:xfrm>
            <a:off x="1017588" y="5859463"/>
            <a:ext cx="46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19459" name="CuadroTexto 1"/>
          <p:cNvSpPr txBox="1">
            <a:spLocks noChangeArrowheads="1"/>
          </p:cNvSpPr>
          <p:nvPr/>
        </p:nvSpPr>
        <p:spPr bwMode="auto">
          <a:xfrm>
            <a:off x="1274763" y="5718175"/>
            <a:ext cx="46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8126413" y="3475038"/>
            <a:ext cx="3662362" cy="25844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BOTE SALVAVIDAS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MX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En 1882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Maria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Beasely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pensó que la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gente debería dejar de morirse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en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accidentes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de transporte marino. Entonces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inventó los botes salvavidas.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Beasely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también ideó una máquina para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construir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barriles que terminó por hacerla rica.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5200" y="909638"/>
            <a:ext cx="6772275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2" descr="http://mediasvc.ancestry.com/image/4fcec24f-c240-47a1-8228-e3ccea342f94.jpg?Client=MCCManager&amp;NamespaceID=1093&amp;MaxSide=16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5475" y="909638"/>
            <a:ext cx="1511300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18 Imagen" descr="Imagen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2863" y="6524625"/>
            <a:ext cx="4889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CuadroTexto 4"/>
          <p:cNvSpPr txBox="1">
            <a:spLocks noChangeArrowheads="1"/>
          </p:cNvSpPr>
          <p:nvPr/>
        </p:nvSpPr>
        <p:spPr bwMode="auto">
          <a:xfrm>
            <a:off x="1017588" y="5859463"/>
            <a:ext cx="46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20483" name="CuadroTexto 1"/>
          <p:cNvSpPr txBox="1">
            <a:spLocks noChangeArrowheads="1"/>
          </p:cNvSpPr>
          <p:nvPr/>
        </p:nvSpPr>
        <p:spPr bwMode="auto">
          <a:xfrm>
            <a:off x="1274763" y="5718175"/>
            <a:ext cx="46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8126413" y="3490913"/>
            <a:ext cx="3705225" cy="25844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CALEFACCIÓN SOLAR DOMÉSTICA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MX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Física y pionera de la energía solar, la doctora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Maria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Telkes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unió fuerzas con una dama igualmente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genial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la arquitecta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Eleanor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Raymond, para construir la primera casa temperada únicamente a través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de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energía solar en 1947.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5200" y="909638"/>
            <a:ext cx="6556375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6" descr="http://bwaf.org/wp-content/uploads/2014/03/Raymond_Dover_Sun-525x38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24838" y="909638"/>
            <a:ext cx="313690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18 Imagen" descr="Imagen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2863" y="6524625"/>
            <a:ext cx="4889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CuadroTexto 4"/>
          <p:cNvSpPr txBox="1">
            <a:spLocks noChangeArrowheads="1"/>
          </p:cNvSpPr>
          <p:nvPr/>
        </p:nvSpPr>
        <p:spPr bwMode="auto">
          <a:xfrm>
            <a:off x="1017588" y="5859463"/>
            <a:ext cx="46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21507" name="CuadroTexto 1"/>
          <p:cNvSpPr txBox="1">
            <a:spLocks noChangeArrowheads="1"/>
          </p:cNvSpPr>
          <p:nvPr/>
        </p:nvSpPr>
        <p:spPr bwMode="auto">
          <a:xfrm>
            <a:off x="1274763" y="5718175"/>
            <a:ext cx="46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438900" y="4770438"/>
            <a:ext cx="5068888" cy="12017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JERINGA MÉDICA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MX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En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1899, Leticia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Geer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inventó una jeringa médica que podía ser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utilizada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 una sola mano. 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5575" y="909638"/>
            <a:ext cx="4689475" cy="340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 descr="http://circoviral.com/wp-content/uploads/2014/08/medical1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65200" y="909638"/>
            <a:ext cx="5040313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18 Imagen" descr="Imagen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2863" y="6524625"/>
            <a:ext cx="4889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CuadroTexto 4"/>
          <p:cNvSpPr txBox="1">
            <a:spLocks noChangeArrowheads="1"/>
          </p:cNvSpPr>
          <p:nvPr/>
        </p:nvSpPr>
        <p:spPr bwMode="auto">
          <a:xfrm>
            <a:off x="1017588" y="5859463"/>
            <a:ext cx="46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22531" name="CuadroTexto 1"/>
          <p:cNvSpPr txBox="1">
            <a:spLocks noChangeArrowheads="1"/>
          </p:cNvSpPr>
          <p:nvPr/>
        </p:nvSpPr>
        <p:spPr bwMode="auto">
          <a:xfrm>
            <a:off x="1274763" y="5718175"/>
            <a:ext cx="46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8126413" y="3184525"/>
            <a:ext cx="3957637" cy="28622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REFRIGERADOR ELÉCTRICO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MX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Florence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Parpart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inventó el refrigerador eléctrico moderno en 1914. En 1900,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Parpart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también recibió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una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patente por mejorar la tecnología usada en la máquina de barrido industrial, la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cual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vendió a otras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ciudades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de los Estados Unidos, porque era increíblemente genial.</a:t>
            </a:r>
          </a:p>
        </p:txBody>
      </p:sp>
      <p:pic>
        <p:nvPicPr>
          <p:cNvPr id="15362" name="Picture 2" descr="https://pbs.twimg.com/media/B_hzxMlXEAAZoPu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24838" y="909638"/>
            <a:ext cx="222567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http://laprimeraplana.com.mx/wp-content/uploads/2012/10/refrigerado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65200" y="909638"/>
            <a:ext cx="6837363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18 Imagen" descr="Imagen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2863" y="6524625"/>
            <a:ext cx="4889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CuadroTexto 4"/>
          <p:cNvSpPr txBox="1">
            <a:spLocks noChangeArrowheads="1"/>
          </p:cNvSpPr>
          <p:nvPr/>
        </p:nvSpPr>
        <p:spPr bwMode="auto">
          <a:xfrm>
            <a:off x="1017588" y="5859463"/>
            <a:ext cx="46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23555" name="CuadroTexto 1"/>
          <p:cNvSpPr txBox="1">
            <a:spLocks noChangeArrowheads="1"/>
          </p:cNvSpPr>
          <p:nvPr/>
        </p:nvSpPr>
        <p:spPr bwMode="auto">
          <a:xfrm>
            <a:off x="1274763" y="5718175"/>
            <a:ext cx="46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5992813" y="4292600"/>
            <a:ext cx="5597525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MÁQUINA DE HELADO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MX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Nancy Johnson inventó el congelador de helado en 1843, patentando un diseño que sigue siendo utilizado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hasta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nuestros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días,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aún después del auge de las máquinas de helado eléctricas.</a:t>
            </a:r>
          </a:p>
        </p:txBody>
      </p:sp>
      <p:pic>
        <p:nvPicPr>
          <p:cNvPr id="14338" name="Picture 2" descr="https://img0.etsystatic.com/000/0/5883868/il_fullxfull.15142158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5200" y="909638"/>
            <a:ext cx="4500563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4" descr="http://images5.alphacoders.com/427/42714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1238" y="1846263"/>
            <a:ext cx="3319462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18 Imagen" descr="Imagen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2863" y="6524625"/>
            <a:ext cx="4889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CuadroTexto 4"/>
          <p:cNvSpPr txBox="1">
            <a:spLocks noChangeArrowheads="1"/>
          </p:cNvSpPr>
          <p:nvPr/>
        </p:nvSpPr>
        <p:spPr bwMode="auto">
          <a:xfrm>
            <a:off x="1017588" y="5859463"/>
            <a:ext cx="46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24579" name="CuadroTexto 1"/>
          <p:cNvSpPr txBox="1">
            <a:spLocks noChangeArrowheads="1"/>
          </p:cNvSpPr>
          <p:nvPr/>
        </p:nvSpPr>
        <p:spPr bwMode="auto">
          <a:xfrm>
            <a:off x="1274763" y="5718175"/>
            <a:ext cx="46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7015163" y="2668588"/>
            <a:ext cx="4829175" cy="36925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ALGORITMO DE LAS COMPUTADORAS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MX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Ada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Lovelace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hija del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famoso poeta Lord Byron,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desde pequeña fue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incentivada por su madre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para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convertirse en una campeona de las matemáticas.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Trabajó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 Charles Babbage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en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la Universidad de Londres, involucrándose en sus planes para la creación de un “motor analítico”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(ancestro de nuestras modernas computadoras)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y desarrollando una forma de programar la máquina con algoritmos matemáticos.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Esto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la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convierte en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la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primer “programadora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de computadoras”,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13588" y="909638"/>
            <a:ext cx="2081212" cy="154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http://www.agenciasinc.es/var/ezwebin_site/storage/images/noticias/avances-hacia-una-computacion-paralela-mas-rapida-eficiente-y-sostenible/3224111-1-esl-MX/Avances-hacia-una-computacion-paralela-mas-rapida-eficiente-y-sostenible_image_38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65200" y="909638"/>
            <a:ext cx="5738813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18 Imagen" descr="Imagen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2863" y="6524625"/>
            <a:ext cx="4889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CuadroTexto 4"/>
          <p:cNvSpPr txBox="1">
            <a:spLocks noChangeArrowheads="1"/>
          </p:cNvSpPr>
          <p:nvPr/>
        </p:nvSpPr>
        <p:spPr bwMode="auto">
          <a:xfrm>
            <a:off x="1017588" y="5859463"/>
            <a:ext cx="46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25603" name="CuadroTexto 1"/>
          <p:cNvSpPr txBox="1">
            <a:spLocks noChangeArrowheads="1"/>
          </p:cNvSpPr>
          <p:nvPr/>
        </p:nvSpPr>
        <p:spPr bwMode="auto">
          <a:xfrm>
            <a:off x="1274763" y="5718175"/>
            <a:ext cx="46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7831138" y="2927350"/>
            <a:ext cx="4130675" cy="34163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TELECOMUNICACIÓN MODERNA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MX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La física teórica Shirley Jackson fue la primera mujer negra en recibir un doctorado de MIT, en 1973.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Trabajando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para los Laboratorios Bell, desarrolló un par de aparatos de telecomunicación tales como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fax portátil, el teléfono con sistema de marcado por tonos, células solares, cables de fibra óptica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y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la tecnología detrás de la identificación de llamadas y llamada en espera.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9563" y="911225"/>
            <a:ext cx="2373312" cy="176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://thumbs.dreamstime.com/z/movilidad-y-concepto-moderno-de-la-telecomunicaci%C3%B3n-vista-macra-de-los-smartphones-del-ordenador-y-de-la-pantalla-t%C3%A1ctil-de-la-3005353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65200" y="909638"/>
            <a:ext cx="6554788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18 Imagen" descr="Imagen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2863" y="6524625"/>
            <a:ext cx="4889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CuadroTexto 4"/>
          <p:cNvSpPr txBox="1">
            <a:spLocks noChangeArrowheads="1"/>
          </p:cNvSpPr>
          <p:nvPr/>
        </p:nvSpPr>
        <p:spPr bwMode="auto">
          <a:xfrm>
            <a:off x="1017588" y="5859463"/>
            <a:ext cx="46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26627" name="CuadroTexto 1"/>
          <p:cNvSpPr txBox="1">
            <a:spLocks noChangeArrowheads="1"/>
          </p:cNvSpPr>
          <p:nvPr/>
        </p:nvSpPr>
        <p:spPr bwMode="auto">
          <a:xfrm>
            <a:off x="1274763" y="5718175"/>
            <a:ext cx="46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8034338" y="3481388"/>
            <a:ext cx="3927475" cy="25844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LAVAVAJILLAS</a:t>
            </a:r>
            <a:endParaRPr lang="es-ES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MX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lavavajillas fue inventado por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Josephine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Cochrane en 1887.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Ofreció su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invento a dueños de hoteles, para lo cual se reunió -escandalosamente- con los interesados sin la presencia de su esposo, padre o hijo como escoltas.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Finalmente,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abrió su propia fábrica.</a:t>
            </a:r>
          </a:p>
        </p:txBody>
      </p:sp>
      <p:pic>
        <p:nvPicPr>
          <p:cNvPr id="3074" name="Picture 2" descr="http://www.nlcafe.hu/data/cikk/10/96239/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26413" y="909638"/>
            <a:ext cx="155575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http://upload.wikimedia.org/wikipedia/commons/thumb/e/e0/Dishwasher_with_dishes.JPG/640px-Dishwasher_with_dish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65200" y="909638"/>
            <a:ext cx="6772275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18 Imagen" descr="Imagen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2863" y="6524625"/>
            <a:ext cx="4889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CuadroTexto 4"/>
          <p:cNvSpPr txBox="1">
            <a:spLocks noChangeArrowheads="1"/>
          </p:cNvSpPr>
          <p:nvPr/>
        </p:nvSpPr>
        <p:spPr bwMode="auto">
          <a:xfrm>
            <a:off x="1017588" y="5859463"/>
            <a:ext cx="46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27651" name="CuadroTexto 1"/>
          <p:cNvSpPr txBox="1">
            <a:spLocks noChangeArrowheads="1"/>
          </p:cNvSpPr>
          <p:nvPr/>
        </p:nvSpPr>
        <p:spPr bwMode="auto">
          <a:xfrm>
            <a:off x="1274763" y="5718175"/>
            <a:ext cx="46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906463" y="4675188"/>
            <a:ext cx="10888662" cy="147796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TECNOLOGÍA DE TRANSMISIÓN INALÁMBRICA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MX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La invención de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Hedwig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Eva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Maria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Kiesler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un sistema de comunicación secreta para torpedos radio-controlados,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fue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desarrollada durante la Segunda Guerra Mundial y sentó las bases para el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Wi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-Fi y el GPS actuales.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Ella era, además,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una famosa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actriz que fue conocida por su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nombre artístico: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Hedy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Lamarr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lang="es-MX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pic>
        <p:nvPicPr>
          <p:cNvPr id="4098" name="Picture 2" descr="http://www.smart-used.com/blog/wp-content/uploads/2014/12/hedy-lamarr-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69188" y="927100"/>
            <a:ext cx="3263900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991725" y="2798763"/>
            <a:ext cx="1484313" cy="209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http://i.blogs.es/0cff27/650_1200/650_12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65200" y="927100"/>
            <a:ext cx="6191250" cy="348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18 Imagen" descr="Imagen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2863" y="6524625"/>
            <a:ext cx="4889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CuadroTexto 4"/>
          <p:cNvSpPr txBox="1">
            <a:spLocks noChangeArrowheads="1"/>
          </p:cNvSpPr>
          <p:nvPr/>
        </p:nvSpPr>
        <p:spPr bwMode="auto">
          <a:xfrm>
            <a:off x="1017588" y="5859463"/>
            <a:ext cx="46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28675" name="CuadroTexto 1"/>
          <p:cNvSpPr txBox="1">
            <a:spLocks noChangeArrowheads="1"/>
          </p:cNvSpPr>
          <p:nvPr/>
        </p:nvSpPr>
        <p:spPr bwMode="auto">
          <a:xfrm>
            <a:off x="1274763" y="5718175"/>
            <a:ext cx="46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888163" y="3217863"/>
            <a:ext cx="5073650" cy="313848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CIRCUITO CERRADO DE TELEVISIÓN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MX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 sistema de Marie Van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Brittan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Brown para circuito de televisión cerrado, patentado en 1969, fue pensado para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que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la gente pudiera asegurar su propio bienestar. Esto, debido a la lentitud con la que la policía respondía -responde-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las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llamadas de auxilio en su barrio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newyorkino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Su invención sentó las bases para los CCTV modernos, los que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actualmente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son utilizados por la policía y también de forma particular.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64575" y="909638"/>
            <a:ext cx="1497013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http://www.iqgroup.com.mx/images/s_cctv_industrial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65200" y="909638"/>
            <a:ext cx="5613400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ttp://blackhistory.psu.edu/assets/timeline/brown_marie_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10400" y="909638"/>
            <a:ext cx="145732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18 Imagen" descr="Imagen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2863" y="6524625"/>
            <a:ext cx="4889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CuadroTexto 4"/>
          <p:cNvSpPr txBox="1">
            <a:spLocks noChangeArrowheads="1"/>
          </p:cNvSpPr>
          <p:nvPr/>
        </p:nvSpPr>
        <p:spPr bwMode="auto">
          <a:xfrm>
            <a:off x="1017588" y="5859463"/>
            <a:ext cx="46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29699" name="CuadroTexto 1"/>
          <p:cNvSpPr txBox="1">
            <a:spLocks noChangeArrowheads="1"/>
          </p:cNvSpPr>
          <p:nvPr/>
        </p:nvSpPr>
        <p:spPr bwMode="auto">
          <a:xfrm>
            <a:off x="1274763" y="5718175"/>
            <a:ext cx="46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906463" y="4283075"/>
            <a:ext cx="10745787" cy="20320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BOLSA DE PAPEL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MX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En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1971, Margaret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Knight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recibió su patente por una “</a:t>
            </a:r>
            <a:r>
              <a:rPr lang="es-MX" i="1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máquina que procesaba bolsas de papel con fondo cuadrado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”, luego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de una extensa batalla legal con su compañero mecánico, Charles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Anan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quien intentó robar su trabajo argumentando que una invención así de brillante no podría haber sido ideada por una “niña”. Afortunadamente, dicho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individuo ha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sido olvidado por la Historia. Además, cuando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Knight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tenía doce años de edad, inventó un dispositivo de seguridad para los molinos de algodón que sigue siendo usado hasta hoy.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5200" y="442913"/>
            <a:ext cx="7312025" cy="361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 descr="http://diprok.com.ve/sitio/images/stories/fruit/bolsas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91588" y="442913"/>
            <a:ext cx="2938462" cy="220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http://img1.nymag.com/imgs/fashion/daily/2013/12/23/23-margaret-e-knight.w529.h793.2x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29638" y="2517775"/>
            <a:ext cx="1801812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18 Imagen" descr="Imagen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2863" y="6524625"/>
            <a:ext cx="4889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CuadroTexto 4"/>
          <p:cNvSpPr txBox="1">
            <a:spLocks noChangeArrowheads="1"/>
          </p:cNvSpPr>
          <p:nvPr/>
        </p:nvSpPr>
        <p:spPr bwMode="auto">
          <a:xfrm>
            <a:off x="1017588" y="5859463"/>
            <a:ext cx="46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30723" name="CuadroTexto 1"/>
          <p:cNvSpPr txBox="1">
            <a:spLocks noChangeArrowheads="1"/>
          </p:cNvSpPr>
          <p:nvPr/>
        </p:nvSpPr>
        <p:spPr bwMode="auto">
          <a:xfrm>
            <a:off x="1274763" y="5718175"/>
            <a:ext cx="46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7929563" y="3203575"/>
            <a:ext cx="3960812" cy="28622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CALEFACCIÓN CENTRAL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MX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Alice Parker inventó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un sistema de calefacción central a base de gas natural en 1919. Mientras que su diseño propio del aparato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no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llegó a ser construido,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sí fue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la primera vez que se concibió el uso de este combustible para uso personal. El hecho inspiró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la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calefacción central del futuro.</a:t>
            </a:r>
          </a:p>
        </p:txBody>
      </p:sp>
      <p:pic>
        <p:nvPicPr>
          <p:cNvPr id="7172" name="Picture 4" descr="http://boedorefrigeracion.com.ar/data/contenidos/foto131412583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5200" y="909638"/>
            <a:ext cx="6719888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21850" y="1631950"/>
            <a:ext cx="2168525" cy="143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http://historytogo.utah.gov/utah_chapters/pioneers_and_cowboys/images/Insom__youngt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51800" y="909638"/>
            <a:ext cx="1465263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34" name="Picture 42" descr="https://sinteticasyespeciales.files.wordpress.com/2014/04/kevl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76938" y="606425"/>
            <a:ext cx="27082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18 Imagen" descr="Imagen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72863" y="6524625"/>
            <a:ext cx="4889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CuadroTexto 4"/>
          <p:cNvSpPr txBox="1">
            <a:spLocks noChangeArrowheads="1"/>
          </p:cNvSpPr>
          <p:nvPr/>
        </p:nvSpPr>
        <p:spPr bwMode="auto">
          <a:xfrm>
            <a:off x="1017588" y="5859463"/>
            <a:ext cx="46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31748" name="CuadroTexto 1"/>
          <p:cNvSpPr txBox="1">
            <a:spLocks noChangeArrowheads="1"/>
          </p:cNvSpPr>
          <p:nvPr/>
        </p:nvSpPr>
        <p:spPr bwMode="auto">
          <a:xfrm>
            <a:off x="1274763" y="5718175"/>
            <a:ext cx="46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8799513" y="3352800"/>
            <a:ext cx="3170237" cy="31400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KEVLAR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MX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La química Stephanie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Kwolek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inventó la súper-resistente fibra de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kevlar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, usada para la fabricación de chalecos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antibalas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. La invención de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Kwolek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es cinco veces más fuerte que el acero y tiene alrededor de 200 usos alternativos.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13800" y="909638"/>
            <a:ext cx="2903538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 descr="http://www.safeguardclothing.com/img/product/cordura-wzip-mal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65200" y="909638"/>
            <a:ext cx="3902075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4" name="Picture 12" descr="http://www.connectedrogers.ca/wp-content/uploads/2012/11/Kevlar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70538" y="2224088"/>
            <a:ext cx="1439862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2" name="Picture 20" descr="http://www.designboom.com/wp-content/uploads/2014/04/kevlar-shoes-OAMC-designboom0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661150" y="1665288"/>
            <a:ext cx="15779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4" name="Picture 22" descr="https://encrypted-tbn1.gstatic.com/images?q=tbn:ANd9GcST0eNBqn2oCsSs0SOwLTLCMrMCt-IBO8lzU8YF6s6IBUmJe0FJEw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29138" y="3065463"/>
            <a:ext cx="112712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6" name="Picture 24" descr="http://www.tabletennisdb.com/assets/table-tennis-images/blades/best-of-five-kevlar-light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627313" y="5659438"/>
            <a:ext cx="109220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8" name="Picture 26" descr="http://www.northsails.org/foto/kevlar_taffeta2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846638" y="5657850"/>
            <a:ext cx="1633537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0" name="Picture 28" descr="http://chempolymerproject.wikispaces.com/file/view/K9_copy.jpg/34265737/330x312/K9_copy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79388" y="5245100"/>
            <a:ext cx="1582737" cy="149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2" name="Picture 30" descr="http://csimg.choozen.es/srv/ES/29008616austin/T/300x300/C/FFFFFF/url/pantalon-vaquero-jeans-con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130925" y="3373438"/>
            <a:ext cx="10795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4" name="Picture 32" descr="https://www.goodyear.com/images/tireImages/goodyear/media/Wrangler_All_Terrain_Adventure_Cutaway1_2732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049838" y="514350"/>
            <a:ext cx="1081087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32" name="Picture 40" descr="https://encrypted-tbn2.gstatic.com/images?q=tbn:ANd9GcQ5MOa5SFfGB-aqWXDMf14YYvKKY4xII3BAHxGfa0UWDHzEC_WU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3008313" y="361950"/>
            <a:ext cx="1973262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Picture 10" descr="http://a.tgcdn.net/images/products/zoom/efdd_kevlar_tri_fold_wallet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737350" y="5543550"/>
            <a:ext cx="1673225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8" descr="http://www.thisiswhyimbroke.com/images/kevlar-socks1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7027863" y="4360863"/>
            <a:ext cx="1296987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0" name="Picture 18" descr="http://images.mcrsafety.com/gloves/gloves370/Coated_Kevlar_Gloves.jp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4914900" y="4143375"/>
            <a:ext cx="12477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30" name="Picture 38" descr="http://harkila.com/sites/default/files/styles/product_page/public/productimages/300107571_f01.png?itok=Z0yB2tjJ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3938588" y="5038725"/>
            <a:ext cx="1208087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8" name="Picture 16" descr="http://www.ursuk.fi/media/kuvat/Kevlar_______png_400x600_q95.pn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7907338" y="2355850"/>
            <a:ext cx="1079500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6" name="Picture 34" descr="http://www.cabletiesandmore.com/images/kevlar/kv_large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331788" y="198438"/>
            <a:ext cx="207010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400" decel="100000"/>
                                        <p:tgtEl>
                                          <p:spTgt spid="8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400" decel="100000" fill="hold"/>
                                        <p:tgtEl>
                                          <p:spTgt spid="82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400" decel="100000" fill="hold"/>
                                        <p:tgtEl>
                                          <p:spTgt spid="8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00" decel="100000" fill="hold"/>
                                        <p:tgtEl>
                                          <p:spTgt spid="8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8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400" decel="1000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400" decel="1000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400" decel="1000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400" decel="1000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8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8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400" decel="100000"/>
                                        <p:tgtEl>
                                          <p:spTgt spid="82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400" decel="100000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400" decel="100000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400" decel="100000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8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18 Imagen" descr="Imagen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2863" y="6524625"/>
            <a:ext cx="4889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CuadroTexto 4"/>
          <p:cNvSpPr txBox="1">
            <a:spLocks noChangeArrowheads="1"/>
          </p:cNvSpPr>
          <p:nvPr/>
        </p:nvSpPr>
        <p:spPr bwMode="auto">
          <a:xfrm>
            <a:off x="1017588" y="5859463"/>
            <a:ext cx="46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32771" name="CuadroTexto 1"/>
          <p:cNvSpPr txBox="1">
            <a:spLocks noChangeArrowheads="1"/>
          </p:cNvSpPr>
          <p:nvPr/>
        </p:nvSpPr>
        <p:spPr bwMode="auto">
          <a:xfrm>
            <a:off x="1274763" y="5718175"/>
            <a:ext cx="46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7034213" y="3213100"/>
            <a:ext cx="5143500" cy="31384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SOFTWARE DE COMPUTADORAS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MX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La doctora Grace Murray Hopper, contraalmirante de la marina de Estados Unidos, fue también una científica de computación que desarrolló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el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primer software con interfaz de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usuario: COBOL.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Además, también fue la primera persona en emplear el término “bug” para describir una irregularidad en un sistema de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computación, luego de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descubrir que una polilla había causado estragos en su computadora personal.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51688" y="909638"/>
            <a:ext cx="230505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 descr="http://1.bp.blogspot.com/-yL9Rv_8jEqc/Ub-JDGmVH1I/AAAAAAAAALQ/6lFKqNnWbnc/s1600/copi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30288" y="909638"/>
            <a:ext cx="5795962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18 Imagen" descr="Imagen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2863" y="6524625"/>
            <a:ext cx="4889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CuadroTexto 4"/>
          <p:cNvSpPr txBox="1">
            <a:spLocks noChangeArrowheads="1"/>
          </p:cNvSpPr>
          <p:nvPr/>
        </p:nvSpPr>
        <p:spPr bwMode="auto">
          <a:xfrm>
            <a:off x="1017588" y="5859463"/>
            <a:ext cx="46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33795" name="CuadroTexto 1"/>
          <p:cNvSpPr txBox="1">
            <a:spLocks noChangeArrowheads="1"/>
          </p:cNvSpPr>
          <p:nvPr/>
        </p:nvSpPr>
        <p:spPr bwMode="auto">
          <a:xfrm>
            <a:off x="1274763" y="5718175"/>
            <a:ext cx="46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>
              <a:latin typeface="Calibri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7421563" y="2932113"/>
            <a:ext cx="4540250" cy="34163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CERVEZA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MX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La tradicionalmente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super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masculina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cerveza  en realidad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es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una bebida femenina.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La historiadora Jane </a:t>
            </a: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Peyton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afirma que las mujeres de la Antigua Mesopotamia fueron las primeras en desarrollar, vender e incluso beber cerveza.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Es difícil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especificar una responsable con nombre y apellido, es seguro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decir en la antigüedad, las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mujeres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 fermentaban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algún tipo de bebida. </a:t>
            </a:r>
            <a:endParaRPr lang="es-MX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Ninkasi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es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la diosa sumeria de la </a:t>
            </a:r>
            <a:r>
              <a:rPr lang="es-MX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cerveza.</a:t>
            </a:r>
            <a:endParaRPr lang="es-MX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23163" y="1781175"/>
            <a:ext cx="1846262" cy="91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 descr="http://www.egiptologia.com/images/stories/religion/signos-simbolos/cervez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636125" y="1128713"/>
            <a:ext cx="1252538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6" descr="http://img.directoalpaladar.com/2013/05/cerveza%20portad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9288" y="882650"/>
            <a:ext cx="6403975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>
          <a:xfrm>
            <a:off x="2159563" y="2573338"/>
            <a:ext cx="5712884" cy="4284663"/>
          </a:xfrm>
          <a:prstGeom prst="rect">
            <a:avLst/>
          </a:prstGeom>
          <a:gradFill flip="none" rotWithShape="1">
            <a:gsLst>
              <a:gs pos="0">
                <a:srgbClr val="D2B460"/>
              </a:gs>
              <a:gs pos="40000">
                <a:srgbClr val="786122"/>
              </a:gs>
              <a:gs pos="100000">
                <a:schemeClr val="tx1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2400" dirty="0"/>
          </a:p>
        </p:txBody>
      </p:sp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2357438" y="4789488"/>
            <a:ext cx="5467350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200" dirty="0">
                <a:solidFill>
                  <a:srgbClr val="868686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Textos de dominio público de amplia difusión previa en la red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200" dirty="0">
                <a:solidFill>
                  <a:srgbClr val="696969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Imágenes </a:t>
            </a:r>
            <a:r>
              <a:rPr lang="es-MX" sz="1200" dirty="0">
                <a:solidFill>
                  <a:srgbClr val="696969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de libre acceso extraídas  de internet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200" dirty="0">
                <a:solidFill>
                  <a:srgbClr val="696969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 reconocimiento a sus autores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200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Música: </a:t>
            </a:r>
            <a:r>
              <a:rPr lang="es-MX" sz="1200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We</a:t>
            </a:r>
            <a:r>
              <a:rPr lang="es-MX" sz="1200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s-MX" sz="1200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insist</a:t>
            </a:r>
            <a:r>
              <a:rPr lang="es-MX" sz="1200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© </a:t>
            </a:r>
            <a:r>
              <a:rPr lang="es-MX" sz="1200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Zoe</a:t>
            </a:r>
            <a:r>
              <a:rPr lang="es-MX" sz="1200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s-MX" sz="1200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Keating</a:t>
            </a:r>
            <a:endParaRPr lang="es-MX" sz="1200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Concepto general y montaje gráfico original  © Carlos Rangel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  <a:hlinkClick r:id="rId2"/>
              </a:rPr>
              <a:t>carlitosrangel@hotmail.com</a:t>
            </a:r>
            <a:endParaRPr lang="es-MX" sz="1200" dirty="0">
              <a:solidFill>
                <a:schemeClr val="tx1">
                  <a:lumMod val="65000"/>
                  <a:lumOff val="3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se agradece respetarlo sin alteración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Santiago de Querétaro, México, </a:t>
            </a:r>
            <a:r>
              <a:rPr lang="es-MX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julio 2015</a:t>
            </a:r>
            <a:endParaRPr lang="es-MX" sz="1200" dirty="0">
              <a:solidFill>
                <a:schemeClr val="tx1">
                  <a:lumMod val="65000"/>
                  <a:lumOff val="3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otras producciones del editor: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  <a:hlinkClick r:id="rId3"/>
              </a:rPr>
              <a:t>www.slideshare.net/carlitosrangel/presentations</a:t>
            </a:r>
            <a:endParaRPr lang="es-MX" sz="1200" dirty="0">
              <a:solidFill>
                <a:schemeClr val="tx1">
                  <a:lumMod val="65000"/>
                  <a:lumOff val="3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2414873" y="2779202"/>
            <a:ext cx="998671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3200" spc="267" dirty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>f i n</a:t>
            </a:r>
          </a:p>
        </p:txBody>
      </p:sp>
      <p:pic>
        <p:nvPicPr>
          <p:cNvPr id="34822" name="18 Imagen" descr="Imagen2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72863" y="6524625"/>
            <a:ext cx="4889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>
          <a:xfrm>
            <a:off x="2159563" y="2573338"/>
            <a:ext cx="5712884" cy="4284663"/>
          </a:xfrm>
          <a:prstGeom prst="rect">
            <a:avLst/>
          </a:prstGeom>
          <a:gradFill flip="none" rotWithShape="1">
            <a:gsLst>
              <a:gs pos="0">
                <a:srgbClr val="D2B460"/>
              </a:gs>
              <a:gs pos="40000">
                <a:srgbClr val="786122"/>
              </a:gs>
              <a:gs pos="100000">
                <a:schemeClr val="tx1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2400" dirty="0"/>
          </a:p>
        </p:txBody>
      </p:sp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2357438" y="4789488"/>
            <a:ext cx="5467350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200" dirty="0">
                <a:solidFill>
                  <a:srgbClr val="868686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Textos de dominio público de amplia difusión previa en la red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200" dirty="0">
                <a:solidFill>
                  <a:srgbClr val="696969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Imágenes </a:t>
            </a:r>
            <a:r>
              <a:rPr lang="es-MX" sz="1200" dirty="0">
                <a:solidFill>
                  <a:srgbClr val="696969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de libre acceso extraídas  de internet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200" dirty="0">
                <a:solidFill>
                  <a:srgbClr val="696969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 reconocimiento a sus autores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200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Música: </a:t>
            </a:r>
            <a:r>
              <a:rPr lang="es-MX" sz="1200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We</a:t>
            </a:r>
            <a:r>
              <a:rPr lang="es-MX" sz="1200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s-MX" sz="1200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insist</a:t>
            </a:r>
            <a:r>
              <a:rPr lang="es-MX" sz="1200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© </a:t>
            </a:r>
            <a:r>
              <a:rPr lang="es-MX" sz="1200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Zoe</a:t>
            </a:r>
            <a:r>
              <a:rPr lang="es-MX" sz="1200" dirty="0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s-MX" sz="1200" dirty="0" err="1">
                <a:solidFill>
                  <a:schemeClr val="bg1">
                    <a:lumMod val="8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Keating</a:t>
            </a:r>
            <a:endParaRPr lang="es-MX" sz="1200" dirty="0">
              <a:solidFill>
                <a:schemeClr val="bg1">
                  <a:lumMod val="8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Concepto general y montaje gráfico original  © Carlos Rangel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  <a:hlinkClick r:id="rId2"/>
              </a:rPr>
              <a:t>carlitosrangel@hotmail.com</a:t>
            </a:r>
            <a:endParaRPr lang="es-MX" sz="1200" dirty="0">
              <a:solidFill>
                <a:schemeClr val="tx1">
                  <a:lumMod val="65000"/>
                  <a:lumOff val="3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2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se agradece respetarlo sin alteración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Santiago de Querétaro, México, </a:t>
            </a:r>
            <a:r>
              <a:rPr lang="es-MX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julio 2015</a:t>
            </a:r>
            <a:endParaRPr lang="es-MX" sz="1200" dirty="0">
              <a:solidFill>
                <a:schemeClr val="tx1">
                  <a:lumMod val="65000"/>
                  <a:lumOff val="3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otras producciones del editor: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  <a:hlinkClick r:id="rId3"/>
              </a:rPr>
              <a:t>www.slideshare.net/carlitosrangel/presentations</a:t>
            </a:r>
            <a:endParaRPr lang="es-MX" sz="1200" dirty="0">
              <a:solidFill>
                <a:schemeClr val="tx1">
                  <a:lumMod val="65000"/>
                  <a:lumOff val="3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2414873" y="2779202"/>
            <a:ext cx="998671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3200" spc="267" dirty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>f i n</a:t>
            </a:r>
          </a:p>
        </p:txBody>
      </p:sp>
      <p:pic>
        <p:nvPicPr>
          <p:cNvPr id="35846" name="18 Imagen" descr="Imagen2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72863" y="6524625"/>
            <a:ext cx="4889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193675" y="0"/>
            <a:ext cx="1199832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1200" dirty="0"/>
          </a:p>
        </p:txBody>
      </p:sp>
    </p:spTree>
  </p:cSld>
  <p:clrMapOvr>
    <a:masterClrMapping/>
  </p:clrMapOvr>
  <p:transition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CA"/>
          </a:p>
        </p:txBody>
      </p:sp>
      <p:pic>
        <p:nvPicPr>
          <p:cNvPr id="3686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0" y="1905000"/>
            <a:ext cx="12192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1524000" y="4724400"/>
            <a:ext cx="3556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3687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36872" name="Picture 8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3687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3687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3687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3687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537</TotalTime>
  <Words>1043</Words>
  <Application>Microsoft Office PowerPoint</Application>
  <PresentationFormat>Personalizado</PresentationFormat>
  <Paragraphs>79</Paragraphs>
  <Slides>22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Plantilla de diseño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8" baseType="lpstr">
      <vt:lpstr>Calibri</vt:lpstr>
      <vt:lpstr>Arial</vt:lpstr>
      <vt:lpstr>Calibri Light</vt:lpstr>
      <vt:lpstr>Segoe UI Light</vt:lpstr>
      <vt:lpstr>Kristen ITC</vt:lpstr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carlitosrangel@hotmail.com</dc:creator>
  <cp:lastModifiedBy>Ines</cp:lastModifiedBy>
  <cp:revision>45</cp:revision>
  <dcterms:created xsi:type="dcterms:W3CDTF">2015-05-23T14:28:20Z</dcterms:created>
  <dcterms:modified xsi:type="dcterms:W3CDTF">2016-04-23T13:29:14Z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