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6" r:id="rId1"/>
    <p:sldMasterId id="2147483668" r:id="rId2"/>
  </p:sldMasterIdLst>
  <p:sldIdLst>
    <p:sldId id="279" r:id="rId3"/>
    <p:sldId id="281" r:id="rId4"/>
    <p:sldId id="283" r:id="rId5"/>
    <p:sldId id="264" r:id="rId6"/>
    <p:sldId id="284" r:id="rId7"/>
    <p:sldId id="286" r:id="rId8"/>
    <p:sldId id="307" r:id="rId9"/>
    <p:sldId id="308" r:id="rId10"/>
    <p:sldId id="262" r:id="rId11"/>
    <p:sldId id="287" r:id="rId12"/>
    <p:sldId id="261" r:id="rId13"/>
    <p:sldId id="309" r:id="rId14"/>
    <p:sldId id="260" r:id="rId15"/>
    <p:sldId id="289" r:id="rId16"/>
    <p:sldId id="257" r:id="rId17"/>
    <p:sldId id="290" r:id="rId18"/>
    <p:sldId id="258" r:id="rId19"/>
    <p:sldId id="267" r:id="rId20"/>
    <p:sldId id="292" r:id="rId21"/>
    <p:sldId id="266" r:id="rId22"/>
    <p:sldId id="293" r:id="rId23"/>
    <p:sldId id="265" r:id="rId24"/>
    <p:sldId id="294" r:id="rId25"/>
    <p:sldId id="270" r:id="rId26"/>
    <p:sldId id="295" r:id="rId27"/>
    <p:sldId id="296" r:id="rId28"/>
    <p:sldId id="297" r:id="rId29"/>
    <p:sldId id="269" r:id="rId30"/>
    <p:sldId id="298" r:id="rId31"/>
    <p:sldId id="299" r:id="rId32"/>
    <p:sldId id="300" r:id="rId33"/>
    <p:sldId id="268" r:id="rId34"/>
    <p:sldId id="301" r:id="rId35"/>
    <p:sldId id="302" r:id="rId36"/>
    <p:sldId id="311" r:id="rId37"/>
    <p:sldId id="259" r:id="rId38"/>
    <p:sldId id="312" r:id="rId39"/>
    <p:sldId id="303" r:id="rId40"/>
    <p:sldId id="313" r:id="rId41"/>
    <p:sldId id="304" r:id="rId42"/>
    <p:sldId id="278" r:id="rId43"/>
    <p:sldId id="314" r:id="rId4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FF"/>
    <a:srgbClr val="00FF00"/>
    <a:srgbClr val="990000"/>
    <a:srgbClr val="CC6600"/>
    <a:srgbClr val="FF0066"/>
    <a:srgbClr val="FF3300"/>
    <a:srgbClr val="009900"/>
    <a:srgbClr val="CC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7603" autoAdjust="0"/>
    <p:restoredTop sz="94660"/>
  </p:normalViewPr>
  <p:slideViewPr>
    <p:cSldViewPr>
      <p:cViewPr>
        <p:scale>
          <a:sx n="70" d="100"/>
          <a:sy n="70" d="100"/>
        </p:scale>
        <p:origin x="-1380" y="-42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52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EFD226A-462A-4459-AC30-C9B4BE153D8A}" type="slidenum">
              <a:rPr lang="es-ES"/>
              <a:pPr>
                <a:defRPr/>
              </a:pPr>
              <a:t>‹Nº›</a:t>
            </a:fld>
            <a:endParaRPr lang="es-ES"/>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E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65A3CDB-D3A5-4971-B69A-C7F85CFC40E1}" type="slidenum">
              <a:rPr lang="es-ES"/>
              <a:pPr>
                <a:defRPr/>
              </a:pPr>
              <a:t>‹Nº›</a:t>
            </a:fld>
            <a:endParaRPr lang="es-ES"/>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76B4F54-AF99-47EF-AAE4-7DBC9E56C9C8}" type="slidenum">
              <a:rPr lang="es-ES"/>
              <a:pPr>
                <a:defRPr/>
              </a:pPr>
              <a:t>‹Nº›</a:t>
            </a:fld>
            <a:endParaRPr lang="es-ES"/>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E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95D4878-3363-44A5-8F54-3F6BA3041966}" type="slidenum">
              <a:rPr lang="es-ES"/>
              <a:pPr>
                <a:defRPr/>
              </a:pPr>
              <a:t>‹Nº›</a:t>
            </a:fld>
            <a:endParaRPr lang="es-ES"/>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CB5A1ABB-14AF-404E-BC31-66FD453ED109}" type="slidenum">
              <a:rPr lang="es-ES"/>
              <a:pPr>
                <a:defRPr/>
              </a:pPr>
              <a:t>‹Nº›</a:t>
            </a:fld>
            <a:endParaRPr lang="es-ES"/>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7C764C50-83B5-4AE8-9DDA-87FEBF57758F}" type="slidenum">
              <a:rPr lang="es-ES"/>
              <a:pPr>
                <a:defRPr/>
              </a:pPr>
              <a:t>‹Nº›</a:t>
            </a:fld>
            <a:endParaRPr lang="es-ES"/>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3EDFAC54-CC21-45EB-A396-6A107E48D59D}" type="slidenum">
              <a:rPr lang="es-ES"/>
              <a:pPr>
                <a:defRPr/>
              </a:pPr>
              <a:t>‹Nº›</a:t>
            </a:fld>
            <a:endParaRPr lang="es-ES"/>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6354621A-2D27-4FCD-8436-F382E186BF4B}" type="slidenum">
              <a:rPr lang="es-ES"/>
              <a:pPr>
                <a:defRPr/>
              </a:pPr>
              <a:t>‹Nº›</a:t>
            </a:fld>
            <a:endParaRPr lang="es-ES"/>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D188DAD1-2E32-455F-84F5-6CC2B9B3B034}" type="slidenum">
              <a:rPr lang="es-ES"/>
              <a:pPr>
                <a:defRPr/>
              </a:pPr>
              <a:t>‹Nº›</a:t>
            </a:fld>
            <a:endParaRPr lang="es-ES"/>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E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E57A09E-471C-4554-8B98-C4A83FFA1D3F}" type="slidenum">
              <a:rPr lang="es-ES"/>
              <a:pPr>
                <a:defRPr/>
              </a:pPr>
              <a:t>‹Nº›</a:t>
            </a:fld>
            <a:endParaRPr lang="es-ES"/>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FA59B5FF-58C0-4E90-9595-183DE59FC7AE}" type="slidenum">
              <a:rPr lang="es-ES"/>
              <a:pPr>
                <a:defRPr/>
              </a:pPr>
              <a:t>‹Nº›</a:t>
            </a:fld>
            <a:endParaRPr lang="es-ES"/>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9940"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39941"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39942"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400"/>
            </a:lvl1pPr>
          </a:lstStyle>
          <a:p>
            <a:pPr>
              <a:defRPr/>
            </a:pPr>
            <a:fld id="{06852DCF-A895-457E-A90A-ED7C0964138F}" type="slidenum">
              <a:rPr lang="es-ES"/>
              <a:pPr>
                <a:defRPr/>
              </a:pPr>
              <a:t>‹Nº›</a:t>
            </a:fld>
            <a:endParaRPr lang="es-ES"/>
          </a:p>
        </p:txBody>
      </p:sp>
    </p:spTree>
  </p:cSld>
  <p:clrMap bg1="dk2" tx1="lt1" bg2="dk1" tx2="lt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transition spd="med">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9"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ctrTitle"/>
          </p:nvPr>
        </p:nvSpPr>
        <p:spPr>
          <a:xfrm>
            <a:off x="0" y="0"/>
            <a:ext cx="9144000" cy="6840538"/>
          </a:xfrm>
        </p:spPr>
        <p:txBody>
          <a:bodyPr/>
          <a:lstStyle/>
          <a:p>
            <a:pPr eaLnBrk="1" hangingPunct="1"/>
            <a:r>
              <a:rPr lang="es-ES" sz="4000" b="1" smtClean="0">
                <a:solidFill>
                  <a:schemeClr val="tx1"/>
                </a:solidFill>
                <a:latin typeface="Arial Black" pitchFamily="34" charset="0"/>
              </a:rPr>
              <a:t>¿Por qué se dice </a:t>
            </a:r>
            <a:br>
              <a:rPr lang="es-ES" sz="4000" b="1" smtClean="0">
                <a:solidFill>
                  <a:schemeClr val="tx1"/>
                </a:solidFill>
                <a:latin typeface="Arial Black" pitchFamily="34" charset="0"/>
              </a:rPr>
            </a:br>
            <a:r>
              <a:rPr lang="es-ES" sz="4000" b="1" smtClean="0">
                <a:solidFill>
                  <a:schemeClr val="tx1"/>
                </a:solidFill>
                <a:latin typeface="Arial Black" pitchFamily="34" charset="0"/>
              </a:rPr>
              <a:t>que el </a:t>
            </a:r>
            <a:r>
              <a:rPr lang="es-ES" sz="4000" b="1" i="1" smtClean="0">
                <a:solidFill>
                  <a:srgbClr val="FF00FF"/>
                </a:solidFill>
                <a:latin typeface="Arial Black" pitchFamily="34" charset="0"/>
              </a:rPr>
              <a:t>Everest</a:t>
            </a:r>
            <a:r>
              <a:rPr lang="es-ES" sz="4000" b="1" smtClean="0">
                <a:solidFill>
                  <a:schemeClr val="tx1"/>
                </a:solidFill>
                <a:latin typeface="Arial Black" pitchFamily="34" charset="0"/>
              </a:rPr>
              <a:t> </a:t>
            </a:r>
            <a:br>
              <a:rPr lang="es-ES" sz="4000" b="1" smtClean="0">
                <a:solidFill>
                  <a:schemeClr val="tx1"/>
                </a:solidFill>
                <a:latin typeface="Arial Black" pitchFamily="34" charset="0"/>
              </a:rPr>
            </a:br>
            <a:r>
              <a:rPr lang="es-ES" sz="4000" b="1" smtClean="0">
                <a:solidFill>
                  <a:schemeClr val="tx1"/>
                </a:solidFill>
                <a:latin typeface="Arial Black" pitchFamily="34" charset="0"/>
              </a:rPr>
              <a:t>se ha convertido en </a:t>
            </a:r>
            <a:r>
              <a:rPr lang="es-ES" sz="4000" b="1" smtClean="0">
                <a:solidFill>
                  <a:srgbClr val="FF0000"/>
                </a:solidFill>
                <a:latin typeface="Arial Black" pitchFamily="34" charset="0"/>
              </a:rPr>
              <a:t>un circo</a:t>
            </a:r>
            <a:r>
              <a:rPr lang="es-ES" sz="4000" b="1" smtClean="0">
                <a:solidFill>
                  <a:schemeClr val="tx1"/>
                </a:solidFill>
                <a:latin typeface="Arial Black" pitchFamily="34" charset="0"/>
              </a:rPr>
              <a:t>?</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freewallpic.com/wp-content/uploads/2014/06/Road-to-Mount-Everest-Wallpaper-Awesome.jpg"/>
          <p:cNvPicPr>
            <a:picLocks noChangeAspect="1" noChangeArrowheads="1"/>
          </p:cNvPicPr>
          <p:nvPr/>
        </p:nvPicPr>
        <p:blipFill>
          <a:blip r:embed="rId3"/>
          <a:srcRect/>
          <a:stretch>
            <a:fillRect/>
          </a:stretch>
        </p:blipFill>
        <p:spPr bwMode="auto">
          <a:xfrm>
            <a:off x="0" y="71438"/>
            <a:ext cx="9113838" cy="6786562"/>
          </a:xfrm>
          <a:prstGeom prst="rect">
            <a:avLst/>
          </a:prstGeom>
          <a:noFill/>
          <a:ln w="9525">
            <a:noFill/>
            <a:miter lim="800000"/>
            <a:headEnd/>
            <a:tailEnd/>
          </a:ln>
        </p:spPr>
      </p:pic>
      <p:sp>
        <p:nvSpPr>
          <p:cNvPr id="3074" name="Rectangle 3"/>
          <p:cNvSpPr>
            <a:spLocks noGrp="1" noChangeArrowheads="1"/>
          </p:cNvSpPr>
          <p:nvPr>
            <p:ph type="ctrTitle"/>
          </p:nvPr>
        </p:nvSpPr>
        <p:spPr>
          <a:xfrm>
            <a:off x="285750" y="2714625"/>
            <a:ext cx="8501063" cy="3643313"/>
          </a:xfrm>
        </p:spPr>
        <p:txBody>
          <a:bodyPr/>
          <a:lstStyle/>
          <a:p>
            <a:pPr eaLnBrk="1" hangingPunct="1">
              <a:lnSpc>
                <a:spcPct val="80000"/>
              </a:lnSpc>
            </a:pPr>
            <a:r>
              <a:rPr lang="es-ES" sz="1800" smtClean="0">
                <a:cs typeface="Arial" charset="0"/>
              </a:rPr>
              <a:t>El</a:t>
            </a:r>
            <a:r>
              <a:rPr lang="es-ES" sz="2800" i="1" smtClean="0">
                <a:solidFill>
                  <a:srgbClr val="FF00FF"/>
                </a:solidFill>
                <a:cs typeface="Arial" charset="0"/>
              </a:rPr>
              <a:t> Everest</a:t>
            </a:r>
            <a:r>
              <a:rPr lang="es-ES" sz="1800" smtClean="0">
                <a:cs typeface="Arial" charset="0"/>
              </a:rPr>
              <a:t/>
            </a:r>
            <a:br>
              <a:rPr lang="es-ES" sz="1800" smtClean="0">
                <a:cs typeface="Arial" charset="0"/>
              </a:rPr>
            </a:br>
            <a:r>
              <a:rPr lang="es-ES" sz="1800" smtClean="0">
                <a:cs typeface="Arial" charset="0"/>
              </a:rPr>
              <a:t>es la cumbre más alta del mundo, con 8.848 metros sobre el nivel del mar, </a:t>
            </a:r>
            <a:br>
              <a:rPr lang="es-ES" sz="1800" smtClean="0">
                <a:cs typeface="Arial" charset="0"/>
              </a:rPr>
            </a:br>
            <a:r>
              <a:rPr lang="es-ES" sz="1800" smtClean="0">
                <a:solidFill>
                  <a:schemeClr val="tx1"/>
                </a:solidFill>
                <a:cs typeface="Arial" charset="0"/>
              </a:rPr>
              <a:t>localizado al noroeste </a:t>
            </a:r>
            <a:r>
              <a:rPr lang="es-ES" sz="1800" smtClean="0">
                <a:cs typeface="Arial" charset="0"/>
              </a:rPr>
              <a:t>de la frontera </a:t>
            </a:r>
            <a:br>
              <a:rPr lang="es-ES" sz="1800" smtClean="0">
                <a:cs typeface="Arial" charset="0"/>
              </a:rPr>
            </a:br>
            <a:r>
              <a:rPr lang="es-ES" sz="1800" smtClean="0">
                <a:cs typeface="Arial" charset="0"/>
              </a:rPr>
              <a:t>entre NEPAL y el Tíbet ocupado por CHINA.</a:t>
            </a:r>
            <a:br>
              <a:rPr lang="es-ES" sz="1800" smtClean="0">
                <a:cs typeface="Arial" charset="0"/>
              </a:rPr>
            </a:br>
            <a:r>
              <a:rPr lang="es-ES" sz="1800" smtClean="0">
                <a:cs typeface="Arial" charset="0"/>
              </a:rPr>
              <a:t/>
            </a:r>
            <a:br>
              <a:rPr lang="es-ES" sz="1800" smtClean="0">
                <a:cs typeface="Arial" charset="0"/>
              </a:rPr>
            </a:br>
            <a:r>
              <a:rPr lang="es-ES" sz="1800" smtClean="0">
                <a:cs typeface="Arial" charset="0"/>
              </a:rPr>
              <a:t> Para atacar la </a:t>
            </a:r>
            <a:r>
              <a:rPr lang="es-ES" sz="1800" b="1" smtClean="0">
                <a:cs typeface="Arial" charset="0"/>
              </a:rPr>
              <a:t>cima del </a:t>
            </a:r>
            <a:r>
              <a:rPr lang="es-ES" sz="2800" i="1" smtClean="0">
                <a:solidFill>
                  <a:srgbClr val="FF00FF"/>
                </a:solidFill>
                <a:cs typeface="Arial" charset="0"/>
              </a:rPr>
              <a:t>Everest </a:t>
            </a:r>
            <a:r>
              <a:rPr lang="es-ES" sz="1800" smtClean="0">
                <a:cs typeface="Arial" charset="0"/>
              </a:rPr>
              <a:t> </a:t>
            </a:r>
            <a:br>
              <a:rPr lang="es-ES" sz="1800" smtClean="0">
                <a:cs typeface="Arial" charset="0"/>
              </a:rPr>
            </a:br>
            <a:r>
              <a:rPr lang="es-ES" sz="1800" smtClean="0">
                <a:cs typeface="Arial" charset="0"/>
              </a:rPr>
              <a:t> hay numerosas vías abiertas, </a:t>
            </a:r>
            <a:br>
              <a:rPr lang="es-ES" sz="1800" smtClean="0">
                <a:cs typeface="Arial" charset="0"/>
              </a:rPr>
            </a:br>
            <a:r>
              <a:rPr lang="es-ES" sz="1800" smtClean="0">
                <a:cs typeface="Arial" charset="0"/>
              </a:rPr>
              <a:t>las más comunes son la vía sur desde NEPAL, que es la más fácil,</a:t>
            </a:r>
            <a:br>
              <a:rPr lang="es-ES" sz="1800" smtClean="0">
                <a:cs typeface="Arial" charset="0"/>
              </a:rPr>
            </a:br>
            <a:r>
              <a:rPr lang="es-ES" sz="1800" smtClean="0">
                <a:cs typeface="Arial" charset="0"/>
              </a:rPr>
              <a:t> y la vía norte desde el Tíbet. </a:t>
            </a:r>
            <a:br>
              <a:rPr lang="es-ES" sz="1800" smtClean="0">
                <a:cs typeface="Arial" charset="0"/>
              </a:rPr>
            </a:br>
            <a:r>
              <a:rPr lang="es-ES" sz="1800" smtClean="0">
                <a:cs typeface="Arial" charset="0"/>
              </a:rPr>
              <a:t/>
            </a:r>
            <a:br>
              <a:rPr lang="es-ES" sz="1800" smtClean="0">
                <a:cs typeface="Arial" charset="0"/>
              </a:rPr>
            </a:br>
            <a:r>
              <a:rPr lang="es-ES" sz="1800" smtClean="0">
                <a:cs typeface="Arial" charset="0"/>
              </a:rPr>
              <a:t>Todas ellas tienen una cosa en común:</a:t>
            </a:r>
            <a:br>
              <a:rPr lang="es-ES" sz="1800" smtClean="0">
                <a:cs typeface="Arial" charset="0"/>
              </a:rPr>
            </a:br>
            <a:r>
              <a:rPr lang="es-ES" sz="1800" smtClean="0">
                <a:cs typeface="Arial" charset="0"/>
              </a:rPr>
              <a:t> a partir de los 8.000 metros hay que atravesar la llamada </a:t>
            </a:r>
            <a:br>
              <a:rPr lang="es-ES" sz="1800" smtClean="0">
                <a:cs typeface="Arial" charset="0"/>
              </a:rPr>
            </a:br>
            <a:r>
              <a:rPr lang="es-ES" sz="2400" smtClean="0">
                <a:solidFill>
                  <a:srgbClr val="FF00FF"/>
                </a:solidFill>
                <a:cs typeface="Arial" charset="0"/>
              </a:rPr>
              <a:t>“</a:t>
            </a:r>
            <a:r>
              <a:rPr lang="es-ES" sz="2400" b="1" i="1" smtClean="0">
                <a:solidFill>
                  <a:srgbClr val="FF00FF"/>
                </a:solidFill>
                <a:cs typeface="Arial" charset="0"/>
              </a:rPr>
              <a:t>zona muerta</a:t>
            </a:r>
            <a:r>
              <a:rPr lang="es-ES" sz="2400" smtClean="0">
                <a:solidFill>
                  <a:srgbClr val="FF00FF"/>
                </a:solidFill>
                <a:cs typeface="Arial" charset="0"/>
              </a:rPr>
              <a:t>”.</a:t>
            </a:r>
          </a:p>
        </p:txBody>
      </p:sp>
    </p:spTree>
  </p:cSld>
  <p:clrMapOvr>
    <a:masterClrMapping/>
  </p:clrMapOvr>
  <p:transition spd="med">
    <p:fade/>
    <p:sndAc>
      <p:stSnd loop="1">
        <p:snd r:embed="rId2" name="Banda-sonora-Conquest-of-paradi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1000"/>
                                  </p:stCondLst>
                                  <p:childTnLst>
                                    <p:set>
                                      <p:cBhvr rctx="PPT">
                                        <p:cTn id="6" dur="indefinite"/>
                                        <p:tgtEl>
                                          <p:spTgt spid="3076"/>
                                        </p:tgtEl>
                                        <p:attrNameLst>
                                          <p:attrName>style.opacity</p:attrName>
                                        </p:attrNameLst>
                                      </p:cBhvr>
                                      <p:to>
                                        <p:strVal val="0.5"/>
                                      </p:to>
                                    </p:set>
                                    <p:animEffect filter="image" prLst="opacity: 0.5">
                                      <p:cBhvr rctx="IE">
                                        <p:cTn id="7" dur="indefinite"/>
                                        <p:tgtEl>
                                          <p:spTgt spid="3076"/>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wipe(up)">
                                      <p:cBhvr>
                                        <p:cTn id="11"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freewallpic.com/wp-content/uploads/2014/06/Road-to-Mount-Everest-Wallpaper-Awesome.jpg"/>
          <p:cNvPicPr>
            <a:picLocks noChangeAspect="1" noChangeArrowheads="1"/>
          </p:cNvPicPr>
          <p:nvPr/>
        </p:nvPicPr>
        <p:blipFill>
          <a:blip r:embed="rId2"/>
          <a:srcRect/>
          <a:stretch>
            <a:fillRect/>
          </a:stretch>
        </p:blipFill>
        <p:spPr bwMode="auto">
          <a:xfrm>
            <a:off x="0" y="71438"/>
            <a:ext cx="9113838" cy="6786562"/>
          </a:xfrm>
          <a:prstGeom prst="rect">
            <a:avLst/>
          </a:prstGeom>
          <a:noFill/>
          <a:ln w="9525">
            <a:noFill/>
            <a:miter lim="800000"/>
            <a:headEnd/>
            <a:tailEnd/>
          </a:ln>
        </p:spPr>
      </p:pic>
      <p:sp>
        <p:nvSpPr>
          <p:cNvPr id="4098" name="Title 3"/>
          <p:cNvSpPr>
            <a:spLocks noGrp="1" noChangeArrowheads="1"/>
          </p:cNvSpPr>
          <p:nvPr>
            <p:ph type="ctrTitle"/>
          </p:nvPr>
        </p:nvSpPr>
        <p:spPr>
          <a:xfrm>
            <a:off x="0" y="1854200"/>
            <a:ext cx="9144000" cy="4462463"/>
          </a:xfrm>
          <a:noFill/>
        </p:spPr>
        <p:txBody>
          <a:bodyPr>
            <a:spAutoFit/>
          </a:bodyPr>
          <a:lstStyle/>
          <a:p>
            <a:r>
              <a:rPr lang="es-ES" sz="1600" b="1" smtClean="0"/>
              <a:t>La </a:t>
            </a:r>
            <a:r>
              <a:rPr lang="es-ES" sz="2000" b="1" i="1" smtClean="0">
                <a:solidFill>
                  <a:srgbClr val="FF00FF"/>
                </a:solidFill>
              </a:rPr>
              <a:t>zona muerta </a:t>
            </a:r>
            <a:r>
              <a:rPr lang="es-ES" sz="1600" b="1" smtClean="0"/>
              <a:t/>
            </a:r>
            <a:br>
              <a:rPr lang="es-ES" sz="1600" b="1" smtClean="0"/>
            </a:br>
            <a:r>
              <a:rPr lang="es-ES" sz="1600" b="1" smtClean="0"/>
              <a:t>es aquella donde la cantidad de oxígeno en el aire</a:t>
            </a:r>
            <a:br>
              <a:rPr lang="es-ES" sz="1600" b="1" smtClean="0"/>
            </a:br>
            <a:r>
              <a:rPr lang="es-ES" sz="1600" b="1" smtClean="0"/>
              <a:t> no es suficiente para sostener ninguna forma de vida. </a:t>
            </a:r>
            <a:br>
              <a:rPr lang="es-ES" sz="1600" b="1" smtClean="0"/>
            </a:br>
            <a:r>
              <a:rPr lang="es-ES" sz="1600" b="1" smtClean="0"/>
              <a:t/>
            </a:r>
            <a:br>
              <a:rPr lang="es-ES" sz="1600" b="1" smtClean="0"/>
            </a:br>
            <a:r>
              <a:rPr lang="es-ES" sz="1600" b="1" smtClean="0"/>
              <a:t>El riesgo de sufrir “</a:t>
            </a:r>
            <a:r>
              <a:rPr lang="es-ES" sz="1600" b="1" i="1" smtClean="0">
                <a:solidFill>
                  <a:srgbClr val="FF00FF"/>
                </a:solidFill>
              </a:rPr>
              <a:t>mal de altura</a:t>
            </a:r>
            <a:r>
              <a:rPr lang="es-ES" sz="1600" b="1" smtClean="0"/>
              <a:t>” a causa de la falta de oxígeno, </a:t>
            </a:r>
            <a:br>
              <a:rPr lang="es-ES" sz="1600" b="1" smtClean="0"/>
            </a:br>
            <a:r>
              <a:rPr lang="es-ES" sz="1600" b="1" smtClean="0"/>
              <a:t>aparece a partir de los 2.400 metros. </a:t>
            </a:r>
            <a:br>
              <a:rPr lang="es-ES" sz="1600" b="1" smtClean="0"/>
            </a:br>
            <a:r>
              <a:rPr lang="es-ES" sz="1600" b="1" smtClean="0"/>
              <a:t/>
            </a:r>
            <a:br>
              <a:rPr lang="es-ES" sz="1600" b="1" smtClean="0"/>
            </a:br>
            <a:r>
              <a:rPr lang="es-ES" sz="1600" b="1" smtClean="0"/>
              <a:t>La hipoxia o falta de oxigeno inicial </a:t>
            </a:r>
            <a:br>
              <a:rPr lang="es-ES" sz="1600" b="1" smtClean="0"/>
            </a:br>
            <a:r>
              <a:rPr lang="es-ES" sz="1600" b="1" smtClean="0"/>
              <a:t>puede provocar alucinaciones o incluso euforia, </a:t>
            </a:r>
            <a:br>
              <a:rPr lang="es-ES" sz="1600" b="1" smtClean="0"/>
            </a:br>
            <a:r>
              <a:rPr lang="es-ES" sz="1600" b="1" smtClean="0"/>
              <a:t>que no permiten al afectado ser consciente de su situación física real. </a:t>
            </a:r>
            <a:br>
              <a:rPr lang="es-ES" sz="1600" b="1" smtClean="0"/>
            </a:br>
            <a:r>
              <a:rPr lang="es-ES" sz="1600" b="1" smtClean="0"/>
              <a:t/>
            </a:r>
            <a:br>
              <a:rPr lang="es-ES" sz="1600" b="1" smtClean="0"/>
            </a:br>
            <a:r>
              <a:rPr lang="es-ES" sz="1600" b="1" smtClean="0"/>
              <a:t>Según los médicos, en la </a:t>
            </a:r>
            <a:r>
              <a:rPr lang="es-ES" sz="2000" b="1" i="1" smtClean="0">
                <a:solidFill>
                  <a:srgbClr val="FF00FF"/>
                </a:solidFill>
              </a:rPr>
              <a:t>zona muerta </a:t>
            </a:r>
            <a:r>
              <a:rPr lang="es-ES" sz="1600" b="1" smtClean="0"/>
              <a:t>del </a:t>
            </a:r>
            <a:r>
              <a:rPr lang="es-ES" sz="2400" i="1" smtClean="0">
                <a:solidFill>
                  <a:srgbClr val="FF00FF"/>
                </a:solidFill>
                <a:latin typeface="Arial Black" pitchFamily="34" charset="0"/>
              </a:rPr>
              <a:t>Everest</a:t>
            </a:r>
            <a:r>
              <a:rPr lang="es-ES" sz="1600" smtClean="0">
                <a:latin typeface="Arial Black" pitchFamily="34" charset="0"/>
              </a:rPr>
              <a:t>,</a:t>
            </a:r>
            <a:r>
              <a:rPr lang="es-ES" sz="1600" b="1" smtClean="0"/>
              <a:t> </a:t>
            </a:r>
            <a:br>
              <a:rPr lang="es-ES" sz="1600" b="1" smtClean="0"/>
            </a:br>
            <a:r>
              <a:rPr lang="es-ES" sz="1600" b="1" smtClean="0"/>
              <a:t>una vez iniciados los síntomas, </a:t>
            </a:r>
            <a:br>
              <a:rPr lang="es-ES" sz="1600" b="1" smtClean="0"/>
            </a:br>
            <a:r>
              <a:rPr lang="es-ES" sz="1600" b="1" smtClean="0"/>
              <a:t>un individuo tiene entre 1 y 2 minutos de plenas facultades para paliar su situación. </a:t>
            </a:r>
            <a:br>
              <a:rPr lang="es-ES" sz="1600" b="1" smtClean="0"/>
            </a:br>
            <a:r>
              <a:rPr lang="es-ES" sz="1600" b="1" smtClean="0"/>
              <a:t/>
            </a:r>
            <a:br>
              <a:rPr lang="es-ES" sz="1600" b="1" smtClean="0"/>
            </a:br>
            <a:r>
              <a:rPr lang="es-ES" sz="1600" b="1" smtClean="0"/>
              <a:t>Los expertos en alta montaña dicen que los individuos que se vienen abajo </a:t>
            </a:r>
            <a:br>
              <a:rPr lang="es-ES" sz="1600" b="1" smtClean="0"/>
            </a:br>
            <a:r>
              <a:rPr lang="es-ES" sz="1600" b="1" smtClean="0"/>
              <a:t>lo hacen en unos 20-25 minutos.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100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wipe(up)">
                                      <p:cBhvr>
                                        <p:cTn id="11"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verest circus"/>
          <p:cNvPicPr>
            <a:picLocks noChangeAspect="1" noChangeArrowheads="1"/>
          </p:cNvPicPr>
          <p:nvPr/>
        </p:nvPicPr>
        <p:blipFill>
          <a:blip r:embed="rId2"/>
          <a:srcRect/>
          <a:stretch>
            <a:fillRect/>
          </a:stretch>
        </p:blipFill>
        <p:spPr bwMode="auto">
          <a:xfrm>
            <a:off x="30163" y="423863"/>
            <a:ext cx="9144000" cy="4648200"/>
          </a:xfrm>
          <a:prstGeom prst="rect">
            <a:avLst/>
          </a:prstGeom>
          <a:noFill/>
          <a:ln w="38100">
            <a:solidFill>
              <a:schemeClr val="tx1"/>
            </a:solidFill>
            <a:miter lim="800000"/>
            <a:headEnd/>
            <a:tailEnd/>
          </a:ln>
        </p:spPr>
      </p:pic>
      <p:sp>
        <p:nvSpPr>
          <p:cNvPr id="2" name="Rectangle 1"/>
          <p:cNvSpPr/>
          <p:nvPr/>
        </p:nvSpPr>
        <p:spPr>
          <a:xfrm>
            <a:off x="1271588" y="5578475"/>
            <a:ext cx="6661150" cy="708025"/>
          </a:xfrm>
          <a:prstGeom prst="rect">
            <a:avLst/>
          </a:prstGeom>
        </p:spPr>
        <p:txBody>
          <a:bodyPr>
            <a:spAutoFit/>
          </a:bodyPr>
          <a:lstStyle/>
          <a:p>
            <a:pPr algn="ctr">
              <a:defRPr/>
            </a:pPr>
            <a:r>
              <a:rPr lang="es-ES" sz="2000" b="1" kern="0" dirty="0">
                <a:solidFill>
                  <a:srgbClr val="E3EBF1"/>
                </a:solidFill>
                <a:latin typeface="Arial"/>
                <a:ea typeface="+mj-ea"/>
                <a:cs typeface="+mj-cs"/>
              </a:rPr>
              <a:t>En la foto, </a:t>
            </a:r>
            <a:r>
              <a:rPr lang="es-ES" sz="2000" b="1" i="1" kern="0" dirty="0">
                <a:solidFill>
                  <a:srgbClr val="E3EBF1"/>
                </a:solidFill>
                <a:latin typeface="Arial"/>
                <a:ea typeface="+mj-ea"/>
                <a:cs typeface="+mj-cs"/>
              </a:rPr>
              <a:t>Marco </a:t>
            </a:r>
            <a:r>
              <a:rPr lang="es-ES" sz="2000" b="1" i="1" kern="0" dirty="0" err="1">
                <a:solidFill>
                  <a:srgbClr val="E3EBF1"/>
                </a:solidFill>
                <a:latin typeface="Arial"/>
                <a:ea typeface="+mj-ea"/>
                <a:cs typeface="+mj-cs"/>
              </a:rPr>
              <a:t>Epis</a:t>
            </a:r>
            <a:r>
              <a:rPr lang="es-ES" sz="2000" b="1" i="1" kern="0" dirty="0">
                <a:solidFill>
                  <a:srgbClr val="E3EBF1"/>
                </a:solidFill>
                <a:latin typeface="Arial"/>
                <a:ea typeface="+mj-ea"/>
                <a:cs typeface="+mj-cs"/>
              </a:rPr>
              <a:t> </a:t>
            </a:r>
            <a:r>
              <a:rPr lang="es-ES" sz="2000" b="1" kern="0" dirty="0">
                <a:solidFill>
                  <a:srgbClr val="E3EBF1"/>
                </a:solidFill>
                <a:latin typeface="Arial"/>
                <a:ea typeface="+mj-ea"/>
                <a:cs typeface="+mj-cs"/>
              </a:rPr>
              <a:t>atendido por el equipo de </a:t>
            </a:r>
            <a:r>
              <a:rPr lang="es-ES" sz="2000" b="1" i="1" kern="0" dirty="0" err="1">
                <a:solidFill>
                  <a:srgbClr val="E3EBF1"/>
                </a:solidFill>
                <a:latin typeface="Arial"/>
                <a:ea typeface="+mj-ea"/>
                <a:cs typeface="+mj-cs"/>
              </a:rPr>
              <a:t>Sergey</a:t>
            </a:r>
            <a:r>
              <a:rPr lang="es-ES" sz="2000" b="1" i="1" kern="0" dirty="0">
                <a:solidFill>
                  <a:srgbClr val="E3EBF1"/>
                </a:solidFill>
                <a:latin typeface="Arial"/>
                <a:ea typeface="+mj-ea"/>
                <a:cs typeface="+mj-cs"/>
              </a:rPr>
              <a:t> </a:t>
            </a:r>
            <a:r>
              <a:rPr lang="es-ES" sz="2000" b="1" i="1" kern="0" dirty="0" err="1">
                <a:solidFill>
                  <a:srgbClr val="E3EBF1"/>
                </a:solidFill>
                <a:latin typeface="Arial"/>
                <a:ea typeface="+mj-ea"/>
                <a:cs typeface="+mj-cs"/>
              </a:rPr>
              <a:t>Kofanov</a:t>
            </a:r>
            <a:r>
              <a:rPr lang="es-ES" sz="2000" b="1" i="1" kern="0" dirty="0">
                <a:solidFill>
                  <a:srgbClr val="E3EBF1"/>
                </a:solidFill>
                <a:latin typeface="Arial"/>
                <a:ea typeface="+mj-ea"/>
                <a:cs typeface="+mj-cs"/>
              </a:rPr>
              <a:t> </a:t>
            </a:r>
            <a:r>
              <a:rPr lang="es-ES" sz="2000" b="1" kern="0" dirty="0">
                <a:solidFill>
                  <a:srgbClr val="E3EBF1"/>
                </a:solidFill>
                <a:latin typeface="Arial"/>
                <a:ea typeface="+mj-ea"/>
                <a:cs typeface="+mj-cs"/>
              </a:rPr>
              <a:t>tras sufrir </a:t>
            </a:r>
            <a:r>
              <a:rPr lang="es-ES" sz="2000" b="1" i="1" kern="0" dirty="0">
                <a:solidFill>
                  <a:srgbClr val="FF00FF"/>
                </a:solidFill>
                <a:latin typeface="Arial"/>
                <a:ea typeface="+mj-ea"/>
                <a:cs typeface="+mj-cs"/>
              </a:rPr>
              <a:t>mal de altura</a:t>
            </a:r>
            <a:r>
              <a:rPr lang="es-ES" sz="2000" b="1" kern="0" dirty="0">
                <a:solidFill>
                  <a:srgbClr val="E3EBF1"/>
                </a:solidFill>
                <a:latin typeface="Arial"/>
                <a:ea typeface="+mj-ea"/>
                <a:cs typeface="+mj-cs"/>
              </a:rPr>
              <a:t>.</a:t>
            </a:r>
            <a:endParaRPr lang="es-ES" sz="2400" dirty="0"/>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http://2.bp.blogspot.com/-t39gZ-Mzv84/TZHwMHoac-I/AAAAAAAAAPM/ll3_5SfwzNw/s1600/everest_solokhumbu_fromair.jpg"/>
          <p:cNvPicPr>
            <a:picLocks noChangeAspect="1" noChangeArrowheads="1"/>
          </p:cNvPicPr>
          <p:nvPr/>
        </p:nvPicPr>
        <p:blipFill>
          <a:blip r:embed="rId2"/>
          <a:srcRect r="11052"/>
          <a:stretch>
            <a:fillRect/>
          </a:stretch>
        </p:blipFill>
        <p:spPr bwMode="auto">
          <a:xfrm>
            <a:off x="0" y="0"/>
            <a:ext cx="9144000" cy="6858000"/>
          </a:xfrm>
          <a:prstGeom prst="rect">
            <a:avLst/>
          </a:prstGeom>
          <a:noFill/>
          <a:ln w="9525">
            <a:noFill/>
            <a:miter lim="800000"/>
            <a:headEnd/>
            <a:tailEnd/>
          </a:ln>
        </p:spPr>
      </p:pic>
      <p:sp>
        <p:nvSpPr>
          <p:cNvPr id="6146" name="Title 1"/>
          <p:cNvSpPr>
            <a:spLocks noGrp="1"/>
          </p:cNvSpPr>
          <p:nvPr>
            <p:ph type="ctrTitle"/>
          </p:nvPr>
        </p:nvSpPr>
        <p:spPr>
          <a:xfrm>
            <a:off x="0" y="1857375"/>
            <a:ext cx="9144000" cy="4286250"/>
          </a:xfrm>
        </p:spPr>
        <p:txBody>
          <a:bodyPr/>
          <a:lstStyle/>
          <a:p>
            <a:pPr>
              <a:defRPr/>
            </a:pPr>
            <a:r>
              <a:rPr lang="es-ES" sz="2400" dirty="0" smtClean="0">
                <a:solidFill>
                  <a:schemeClr val="tx1"/>
                </a:solidFill>
                <a:effectLst>
                  <a:outerShdw blurRad="38100" dist="38100" dir="2700000" algn="tl">
                    <a:srgbClr val="000000">
                      <a:alpha val="43137"/>
                    </a:srgbClr>
                  </a:outerShdw>
                </a:effectLst>
              </a:rPr>
              <a:t>Los peligros del </a:t>
            </a:r>
            <a:r>
              <a:rPr lang="es-ES" sz="2400" i="1" dirty="0" smtClean="0">
                <a:solidFill>
                  <a:srgbClr val="FF00FF"/>
                </a:solidFill>
                <a:effectLst>
                  <a:outerShdw blurRad="38100" dist="38100" dir="2700000" algn="tl">
                    <a:srgbClr val="000000">
                      <a:alpha val="43137"/>
                    </a:srgbClr>
                  </a:outerShdw>
                </a:effectLst>
                <a:latin typeface="Arial Black" pitchFamily="34" charset="0"/>
              </a:rPr>
              <a:t>Everest</a:t>
            </a:r>
            <a:r>
              <a:rPr lang="es-ES" sz="2400" dirty="0" smtClean="0">
                <a:solidFill>
                  <a:schemeClr val="tx1"/>
                </a:solidFill>
                <a:effectLst>
                  <a:outerShdw blurRad="38100" dist="38100" dir="2700000" algn="tl">
                    <a:srgbClr val="000000">
                      <a:alpha val="43137"/>
                    </a:srgbClr>
                  </a:outerShdw>
                </a:effectLst>
              </a:rPr>
              <a:t>:</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 la </a:t>
            </a:r>
            <a:r>
              <a:rPr lang="es-ES" sz="2400" b="1" i="1" dirty="0" smtClean="0">
                <a:solidFill>
                  <a:srgbClr val="FF00FF"/>
                </a:solidFill>
                <a:effectLst>
                  <a:outerShdw blurRad="38100" dist="38100" dir="2700000" algn="tl">
                    <a:srgbClr val="000000">
                      <a:alpha val="43137"/>
                    </a:srgbClr>
                  </a:outerShdw>
                </a:effectLst>
              </a:rPr>
              <a:t>zona muerta</a:t>
            </a:r>
            <a:r>
              <a:rPr lang="es-ES" sz="2400" dirty="0" smtClean="0">
                <a:solidFill>
                  <a:schemeClr val="tx1"/>
                </a:solidFill>
                <a:effectLst>
                  <a:outerShdw blurRad="38100" dist="38100" dir="2700000" algn="tl">
                    <a:srgbClr val="000000">
                      <a:alpha val="43137"/>
                    </a:srgbClr>
                  </a:outerShdw>
                </a:effectLst>
              </a:rPr>
              <a:t>, </a:t>
            </a:r>
            <a:r>
              <a:rPr lang="es-ES" sz="2400" b="1" i="1" dirty="0" smtClean="0">
                <a:solidFill>
                  <a:srgbClr val="FF00FF"/>
                </a:solidFill>
                <a:effectLst>
                  <a:outerShdw blurRad="38100" dist="38100" dir="2700000" algn="tl">
                    <a:srgbClr val="000000">
                      <a:alpha val="43137"/>
                    </a:srgbClr>
                  </a:outerShdw>
                </a:effectLst>
              </a:rPr>
              <a:t>mal de altura</a:t>
            </a:r>
            <a:r>
              <a:rPr lang="es-ES" sz="2400" dirty="0" smtClean="0">
                <a:solidFill>
                  <a:schemeClr val="tx1"/>
                </a:solidFill>
                <a:effectLst>
                  <a:outerShdw blurRad="38100" dist="38100" dir="2700000" algn="tl">
                    <a:srgbClr val="000000">
                      <a:alpha val="43137"/>
                    </a:srgbClr>
                  </a:outerShdw>
                </a:effectLst>
              </a:rPr>
              <a:t>, </a:t>
            </a:r>
            <a:r>
              <a:rPr lang="es-ES" sz="2400" b="1" i="1" dirty="0" smtClean="0">
                <a:solidFill>
                  <a:srgbClr val="FF00FF"/>
                </a:solidFill>
                <a:effectLst>
                  <a:outerShdw blurRad="38100" dist="38100" dir="2700000" algn="tl">
                    <a:srgbClr val="000000">
                      <a:alpha val="43137"/>
                    </a:srgbClr>
                  </a:outerShdw>
                </a:effectLst>
              </a:rPr>
              <a:t>congelación</a:t>
            </a:r>
            <a:r>
              <a:rPr lang="es-ES" sz="2400" dirty="0" smtClean="0">
                <a:solidFill>
                  <a:schemeClr val="tx1"/>
                </a:solidFill>
                <a:effectLst>
                  <a:outerShdw blurRad="38100" dist="38100" dir="2700000" algn="tl">
                    <a:srgbClr val="000000">
                      <a:alpha val="43137"/>
                    </a:srgbClr>
                  </a:outerShdw>
                </a:effectLst>
              </a:rPr>
              <a:t> y </a:t>
            </a:r>
            <a:r>
              <a:rPr lang="es-ES" sz="2400" b="1" i="1" dirty="0" smtClean="0">
                <a:solidFill>
                  <a:srgbClr val="FF00FF"/>
                </a:solidFill>
                <a:effectLst>
                  <a:outerShdw blurRad="38100" dist="38100" dir="2700000" algn="tl">
                    <a:srgbClr val="000000">
                      <a:alpha val="43137"/>
                    </a:srgbClr>
                  </a:outerShdw>
                </a:effectLst>
              </a:rPr>
              <a:t>grietas</a:t>
            </a:r>
            <a:r>
              <a:rPr lang="es-ES" sz="2400" dirty="0" smtClean="0">
                <a:solidFill>
                  <a:schemeClr val="tx1"/>
                </a:solidFill>
                <a:effectLst>
                  <a:outerShdw blurRad="38100" dist="38100" dir="2700000" algn="tl">
                    <a:srgbClr val="000000">
                      <a:alpha val="43137"/>
                    </a:srgbClr>
                  </a:outerShdw>
                </a:effectLst>
              </a:rPr>
              <a:t>. </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Para evitarlos, los escaladores realizan períodos de aclimatación.</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 Al </a:t>
            </a:r>
            <a:r>
              <a:rPr lang="es-ES" sz="2400" b="1" i="1" dirty="0" smtClean="0">
                <a:solidFill>
                  <a:srgbClr val="FF00FF"/>
                </a:solidFill>
                <a:effectLst>
                  <a:outerShdw blurRad="38100" dist="38100" dir="2700000" algn="tl">
                    <a:srgbClr val="000000">
                      <a:alpha val="43137"/>
                    </a:srgbClr>
                  </a:outerShdw>
                </a:effectLst>
              </a:rPr>
              <a:t>mal de altura </a:t>
            </a:r>
            <a:r>
              <a:rPr lang="es-ES" sz="2400" dirty="0" smtClean="0">
                <a:solidFill>
                  <a:schemeClr val="tx1"/>
                </a:solidFill>
                <a:effectLst>
                  <a:outerShdw blurRad="38100" dist="38100" dir="2700000" algn="tl">
                    <a:srgbClr val="000000">
                      <a:alpha val="43137"/>
                    </a:srgbClr>
                  </a:outerShdw>
                </a:effectLst>
              </a:rPr>
              <a:t>hay que sumar el clima extremo del </a:t>
            </a:r>
            <a:r>
              <a:rPr lang="es-ES" sz="2400" i="1" dirty="0" smtClean="0">
                <a:solidFill>
                  <a:srgbClr val="FF00FF"/>
                </a:solidFill>
                <a:effectLst>
                  <a:outerShdw blurRad="38100" dist="38100" dir="2700000" algn="tl">
                    <a:srgbClr val="000000">
                      <a:alpha val="43137"/>
                    </a:srgbClr>
                  </a:outerShdw>
                </a:effectLst>
                <a:latin typeface="Arial Black" pitchFamily="34" charset="0"/>
              </a:rPr>
              <a:t>Everest</a:t>
            </a:r>
            <a:r>
              <a:rPr lang="es-ES" sz="2400" dirty="0" smtClean="0">
                <a:solidFill>
                  <a:schemeClr val="tx1"/>
                </a:solidFill>
                <a:effectLst>
                  <a:outerShdw blurRad="38100" dist="38100" dir="2700000" algn="tl">
                    <a:srgbClr val="000000">
                      <a:alpha val="43137"/>
                    </a:srgbClr>
                  </a:outerShdw>
                </a:effectLst>
              </a:rPr>
              <a:t>, que supone riesgo por </a:t>
            </a:r>
            <a:r>
              <a:rPr lang="es-ES" sz="2400" b="1" i="1" dirty="0" smtClean="0">
                <a:solidFill>
                  <a:srgbClr val="FF00FF"/>
                </a:solidFill>
                <a:effectLst>
                  <a:outerShdw blurRad="38100" dist="38100" dir="2700000" algn="tl">
                    <a:srgbClr val="000000">
                      <a:alpha val="43137"/>
                    </a:srgbClr>
                  </a:outerShdw>
                </a:effectLst>
              </a:rPr>
              <a:t>congelación</a:t>
            </a:r>
            <a:r>
              <a:rPr lang="es-ES" sz="2400" dirty="0" smtClean="0">
                <a:solidFill>
                  <a:schemeClr val="tx1"/>
                </a:solidFill>
                <a:effectLst>
                  <a:outerShdw blurRad="38100" dist="38100" dir="2700000" algn="tl">
                    <a:srgbClr val="000000">
                      <a:alpha val="43137"/>
                    </a:srgbClr>
                  </a:outerShdw>
                </a:effectLst>
              </a:rPr>
              <a:t> e </a:t>
            </a:r>
            <a:r>
              <a:rPr lang="es-ES" sz="2400" b="1" i="1" dirty="0" smtClean="0">
                <a:solidFill>
                  <a:srgbClr val="FF00FF"/>
                </a:solidFill>
                <a:effectLst>
                  <a:outerShdw blurRad="38100" dist="38100" dir="2700000" algn="tl">
                    <a:srgbClr val="000000">
                      <a:alpha val="43137"/>
                    </a:srgbClr>
                  </a:outerShdw>
                </a:effectLst>
              </a:rPr>
              <a:t>hipotermia permanente</a:t>
            </a:r>
            <a:r>
              <a:rPr lang="es-ES" sz="2400" dirty="0" smtClean="0">
                <a:solidFill>
                  <a:schemeClr val="tx1"/>
                </a:solidFill>
                <a:effectLst>
                  <a:outerShdw blurRad="38100" dist="38100" dir="2700000" algn="tl">
                    <a:srgbClr val="000000">
                      <a:alpha val="43137"/>
                    </a:srgbClr>
                  </a:outerShdw>
                </a:effectLst>
              </a:rPr>
              <a:t>. </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Por último, otro riesgo importante </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son las </a:t>
            </a:r>
            <a:r>
              <a:rPr lang="es-ES" sz="2400" b="1" i="1" dirty="0" smtClean="0">
                <a:solidFill>
                  <a:srgbClr val="FF00FF"/>
                </a:solidFill>
                <a:effectLst>
                  <a:outerShdw blurRad="38100" dist="38100" dir="2700000" algn="tl">
                    <a:srgbClr val="000000">
                      <a:alpha val="43137"/>
                    </a:srgbClr>
                  </a:outerShdw>
                </a:effectLst>
              </a:rPr>
              <a:t>grietas</a:t>
            </a:r>
            <a:r>
              <a:rPr lang="es-ES" sz="2400" dirty="0" smtClean="0">
                <a:solidFill>
                  <a:schemeClr val="tx1"/>
                </a:solidFill>
                <a:effectLst>
                  <a:outerShdw blurRad="38100" dist="38100" dir="2700000" algn="tl">
                    <a:srgbClr val="000000">
                      <a:alpha val="43137"/>
                    </a:srgbClr>
                  </a:outerShdw>
                </a:effectLst>
              </a:rPr>
              <a:t> ocultas por la nieve, </a:t>
            </a:r>
            <a:br>
              <a:rPr lang="es-ES" sz="2400" dirty="0" smtClean="0">
                <a:solidFill>
                  <a:schemeClr val="tx1"/>
                </a:solidFill>
                <a:effectLst>
                  <a:outerShdw blurRad="38100" dist="38100" dir="2700000" algn="tl">
                    <a:srgbClr val="000000">
                      <a:alpha val="43137"/>
                    </a:srgbClr>
                  </a:outerShdw>
                </a:effectLst>
              </a:rPr>
            </a:br>
            <a:r>
              <a:rPr lang="es-ES" sz="2400" dirty="0" smtClean="0">
                <a:solidFill>
                  <a:schemeClr val="tx1"/>
                </a:solidFill>
                <a:effectLst>
                  <a:outerShdw blurRad="38100" dist="38100" dir="2700000" algn="tl">
                    <a:srgbClr val="000000">
                      <a:alpha val="43137"/>
                    </a:srgbClr>
                  </a:outerShdw>
                </a:effectLst>
              </a:rPr>
              <a:t>que se forman al partirse los estratos de hielo en el suelo.</a:t>
            </a:r>
            <a:endParaRPr lang="es-ES" sz="2400" dirty="0" smtClean="0">
              <a:effectLst>
                <a:outerShdw blurRad="38100" dist="38100" dir="2700000" algn="tl">
                  <a:srgbClr val="000000">
                    <a:alpha val="43137"/>
                  </a:srgbClr>
                </a:outerShdw>
              </a:effectLst>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1000"/>
                                  </p:stCondLst>
                                  <p:childTnLst>
                                    <p:set>
                                      <p:cBhvr rctx="PPT">
                                        <p:cTn id="6" dur="indefinite"/>
                                        <p:tgtEl>
                                          <p:spTgt spid="6150"/>
                                        </p:tgtEl>
                                        <p:attrNameLst>
                                          <p:attrName>style.opacity</p:attrName>
                                        </p:attrNameLst>
                                      </p:cBhvr>
                                      <p:to>
                                        <p:strVal val="0.25"/>
                                      </p:to>
                                    </p:set>
                                    <p:animEffect filter="image" prLst="opacity: 0.25">
                                      <p:cBhvr rctx="IE">
                                        <p:cTn id="7" dur="indefinite"/>
                                        <p:tgtEl>
                                          <p:spTgt spid="6150"/>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Effect transition="in" filter="wipe(up)">
                                      <p:cBhvr>
                                        <p:cTn id="11"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a:xfrm>
            <a:off x="0" y="0"/>
            <a:ext cx="9144000" cy="6840538"/>
          </a:xfrm>
        </p:spPr>
        <p:txBody>
          <a:bodyPr/>
          <a:lstStyle/>
          <a:p>
            <a:r>
              <a:rPr lang="es-ES" sz="2000" b="1" smtClean="0"/>
              <a:t>La explotación turística del </a:t>
            </a:r>
            <a:r>
              <a:rPr lang="es-ES" sz="2800" i="1" smtClean="0">
                <a:solidFill>
                  <a:srgbClr val="FF00FF"/>
                </a:solidFill>
                <a:latin typeface="Arial Black" pitchFamily="34" charset="0"/>
              </a:rPr>
              <a:t>Everest</a:t>
            </a:r>
            <a:r>
              <a:rPr lang="es-ES" sz="2400" i="1" smtClean="0">
                <a:solidFill>
                  <a:srgbClr val="FF00FF"/>
                </a:solidFill>
                <a:latin typeface="Arial Black" pitchFamily="34" charset="0"/>
              </a:rPr>
              <a:t/>
            </a:r>
            <a:br>
              <a:rPr lang="es-ES" sz="2400" i="1" smtClean="0">
                <a:solidFill>
                  <a:srgbClr val="FF00FF"/>
                </a:solidFill>
                <a:latin typeface="Arial Black" pitchFamily="34" charset="0"/>
              </a:rPr>
            </a:br>
            <a:r>
              <a:rPr lang="en-US" sz="2400" b="1" smtClean="0"/>
              <a:t/>
            </a:r>
            <a:br>
              <a:rPr lang="en-US" sz="2400" b="1" smtClean="0"/>
            </a:br>
            <a:r>
              <a:rPr lang="es-ES" sz="2000" b="1" smtClean="0"/>
              <a:t>El desafío se ha convertido en un clásico </a:t>
            </a:r>
            <a:br>
              <a:rPr lang="es-ES" sz="2000" b="1" smtClean="0"/>
            </a:br>
            <a:r>
              <a:rPr lang="es-ES" sz="2000" b="1" smtClean="0"/>
              <a:t>entre empresarios y altos directivos con poder adquisitivo. </a:t>
            </a:r>
            <a:br>
              <a:rPr lang="es-ES" sz="2000" b="1" smtClean="0"/>
            </a:br>
            <a:r>
              <a:rPr lang="es-ES" sz="2000" b="1" smtClean="0"/>
              <a:t/>
            </a:r>
            <a:br>
              <a:rPr lang="es-ES" sz="2000" b="1" smtClean="0"/>
            </a:br>
            <a:r>
              <a:rPr lang="es-ES" sz="2000" b="1" smtClean="0"/>
              <a:t>Otro clásico, más orientado a escaladores profesionales, </a:t>
            </a:r>
            <a:br>
              <a:rPr lang="es-ES" sz="2000" b="1" smtClean="0"/>
            </a:br>
            <a:r>
              <a:rPr lang="es-ES" sz="2000" b="1" smtClean="0"/>
              <a:t>es intentar batir algún record sin sentido.</a:t>
            </a:r>
            <a:br>
              <a:rPr lang="es-ES" sz="2000" b="1" smtClean="0"/>
            </a:br>
            <a:r>
              <a:rPr lang="es-ES" sz="2000" b="1" smtClean="0"/>
              <a:t> </a:t>
            </a:r>
            <a:br>
              <a:rPr lang="es-ES" sz="2000" b="1" smtClean="0"/>
            </a:br>
            <a:r>
              <a:rPr lang="es-ES" sz="2000" b="1" smtClean="0"/>
              <a:t>Para acceder a la cumbre del </a:t>
            </a:r>
            <a:r>
              <a:rPr lang="es-ES" sz="2400" i="1" smtClean="0">
                <a:solidFill>
                  <a:srgbClr val="FF00FF"/>
                </a:solidFill>
                <a:latin typeface="Arial Black" pitchFamily="34" charset="0"/>
              </a:rPr>
              <a:t>Everest</a:t>
            </a:r>
            <a:r>
              <a:rPr lang="es-ES" sz="2400" b="1" smtClean="0"/>
              <a:t> </a:t>
            </a:r>
            <a:br>
              <a:rPr lang="es-ES" sz="2400" b="1" smtClean="0"/>
            </a:br>
            <a:r>
              <a:rPr lang="es-ES" sz="2000" b="1" smtClean="0"/>
              <a:t>se parte desde el campamento base </a:t>
            </a:r>
            <a:br>
              <a:rPr lang="es-ES" sz="2000" b="1" smtClean="0"/>
            </a:br>
            <a:r>
              <a:rPr lang="es-ES" sz="2000" b="1" smtClean="0"/>
              <a:t>y se atraviesan varios campamentos de paso </a:t>
            </a:r>
            <a:br>
              <a:rPr lang="es-ES" sz="2000" b="1" smtClean="0"/>
            </a:br>
            <a:r>
              <a:rPr lang="es-ES" sz="2000" b="1" smtClean="0"/>
              <a:t>numerados de menor a mayor, </a:t>
            </a:r>
            <a:br>
              <a:rPr lang="es-ES" sz="2000" b="1" smtClean="0"/>
            </a:br>
            <a:r>
              <a:rPr lang="es-ES" sz="2000" b="1" smtClean="0"/>
              <a:t>según su cercanía a la cumbre. </a:t>
            </a:r>
            <a:br>
              <a:rPr lang="es-ES" sz="2000" b="1" smtClean="0"/>
            </a:br>
            <a:r>
              <a:rPr lang="es-ES" sz="2000" b="1" smtClean="0"/>
              <a:t/>
            </a:r>
            <a:br>
              <a:rPr lang="es-ES" sz="2000" b="1" smtClean="0"/>
            </a:br>
            <a:r>
              <a:rPr lang="es-ES" sz="2000" b="1" smtClean="0"/>
              <a:t>En qué condiciones se realiza la ascensión </a:t>
            </a:r>
            <a:br>
              <a:rPr lang="es-ES" sz="2000" b="1" smtClean="0"/>
            </a:br>
            <a:r>
              <a:rPr lang="es-ES" sz="2000" b="1" smtClean="0"/>
              <a:t>y establecimiento de estos campamentos </a:t>
            </a:r>
            <a:br>
              <a:rPr lang="es-ES" sz="2000" b="1" smtClean="0"/>
            </a:br>
            <a:r>
              <a:rPr lang="es-ES" sz="2000" b="1" smtClean="0"/>
              <a:t>es una cuestión de dinero, del viaje contratado </a:t>
            </a:r>
            <a:br>
              <a:rPr lang="es-ES" sz="2000" b="1" smtClean="0"/>
            </a:br>
            <a:r>
              <a:rPr lang="es-ES" sz="2000" b="1" smtClean="0"/>
              <a:t>o de los planteamientos que siga el equipo. </a:t>
            </a:r>
            <a:endParaRPr lang="es-ES" sz="2000" smtClean="0"/>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verest circus"/>
          <p:cNvPicPr>
            <a:picLocks noChangeAspect="1" noChangeArrowheads="1"/>
          </p:cNvPicPr>
          <p:nvPr/>
        </p:nvPicPr>
        <p:blipFill>
          <a:blip r:embed="rId2"/>
          <a:srcRect/>
          <a:stretch>
            <a:fillRect/>
          </a:stretch>
        </p:blipFill>
        <p:spPr bwMode="auto">
          <a:xfrm>
            <a:off x="0" y="0"/>
            <a:ext cx="7032625" cy="6858000"/>
          </a:xfrm>
          <a:prstGeom prst="rect">
            <a:avLst/>
          </a:prstGeom>
          <a:noFill/>
          <a:ln w="38100">
            <a:solidFill>
              <a:schemeClr val="tx1"/>
            </a:solidFill>
            <a:miter lim="800000"/>
            <a:headEnd/>
            <a:tailEnd/>
          </a:ln>
        </p:spPr>
      </p:pic>
      <p:sp>
        <p:nvSpPr>
          <p:cNvPr id="8195" name="Rectangle 1"/>
          <p:cNvSpPr>
            <a:spLocks noChangeArrowheads="1"/>
          </p:cNvSpPr>
          <p:nvPr/>
        </p:nvSpPr>
        <p:spPr bwMode="auto">
          <a:xfrm>
            <a:off x="5867400" y="2595563"/>
            <a:ext cx="4572000" cy="2062162"/>
          </a:xfrm>
          <a:prstGeom prst="rect">
            <a:avLst/>
          </a:prstGeom>
          <a:noFill/>
          <a:ln w="9525">
            <a:noFill/>
            <a:miter lim="800000"/>
            <a:headEnd/>
            <a:tailEnd/>
          </a:ln>
        </p:spPr>
        <p:txBody>
          <a:bodyPr>
            <a:spAutoFit/>
          </a:bodyPr>
          <a:lstStyle/>
          <a:p>
            <a:pPr algn="ctr"/>
            <a:r>
              <a:rPr lang="es-ES" sz="1600" b="1"/>
              <a:t>En la imagen, </a:t>
            </a:r>
          </a:p>
          <a:p>
            <a:pPr algn="ctr"/>
            <a:r>
              <a:rPr lang="es-ES" sz="1600" b="1"/>
              <a:t>la ruta sur.</a:t>
            </a:r>
          </a:p>
          <a:p>
            <a:pPr algn="ctr"/>
            <a:endParaRPr lang="es-ES" sz="1600" b="1"/>
          </a:p>
          <a:p>
            <a:pPr algn="ctr"/>
            <a:r>
              <a:rPr lang="es-ES" sz="1600" b="1"/>
              <a:t>La </a:t>
            </a:r>
            <a:r>
              <a:rPr lang="es-ES" sz="1600" b="1" i="1">
                <a:solidFill>
                  <a:srgbClr val="FF00FF"/>
                </a:solidFill>
              </a:rPr>
              <a:t>zona muerta </a:t>
            </a:r>
          </a:p>
          <a:p>
            <a:pPr algn="ctr"/>
            <a:r>
              <a:rPr lang="es-ES" sz="1600" b="1"/>
              <a:t>empieza justo </a:t>
            </a:r>
          </a:p>
          <a:p>
            <a:pPr algn="ctr"/>
            <a:r>
              <a:rPr lang="es-ES" sz="1600" b="1"/>
              <a:t>al salir </a:t>
            </a:r>
          </a:p>
          <a:p>
            <a:pPr algn="ctr"/>
            <a:r>
              <a:rPr lang="es-ES" sz="1600" b="1"/>
              <a:t>del campamento 4.</a:t>
            </a:r>
            <a:br>
              <a:rPr lang="es-ES" sz="1600" b="1"/>
            </a:br>
            <a:endParaRPr lang="es-ES" sz="1600"/>
          </a:p>
        </p:txBody>
      </p:sp>
      <p:cxnSp>
        <p:nvCxnSpPr>
          <p:cNvPr id="6" name="5 Conector recto"/>
          <p:cNvCxnSpPr/>
          <p:nvPr/>
        </p:nvCxnSpPr>
        <p:spPr>
          <a:xfrm>
            <a:off x="1857375" y="1643063"/>
            <a:ext cx="914400" cy="914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rot="10800000">
            <a:off x="1739900" y="1282700"/>
            <a:ext cx="1260475" cy="360363"/>
          </a:xfrm>
          <a:prstGeom prst="line">
            <a:avLst/>
          </a:prstGeom>
          <a:ln>
            <a:solidFill>
              <a:srgbClr val="FF00FF"/>
            </a:solidFill>
          </a:ln>
        </p:spPr>
        <p:style>
          <a:lnRef idx="3">
            <a:schemeClr val="accent2"/>
          </a:lnRef>
          <a:fillRef idx="0">
            <a:schemeClr val="accent2"/>
          </a:fillRef>
          <a:effectRef idx="2">
            <a:schemeClr val="accent2"/>
          </a:effectRef>
          <a:fontRef idx="minor">
            <a:schemeClr val="tx1"/>
          </a:fontRef>
        </p:style>
      </p:cxnSp>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ctrTitle"/>
          </p:nvPr>
        </p:nvSpPr>
        <p:spPr>
          <a:xfrm>
            <a:off x="0" y="942975"/>
            <a:ext cx="9144000" cy="4954588"/>
          </a:xfrm>
          <a:noFill/>
        </p:spPr>
        <p:txBody>
          <a:bodyPr>
            <a:spAutoFit/>
          </a:bodyPr>
          <a:lstStyle/>
          <a:p>
            <a:r>
              <a:rPr lang="es-ES" sz="1800" b="1" smtClean="0">
                <a:solidFill>
                  <a:schemeClr val="tx1"/>
                </a:solidFill>
              </a:rPr>
              <a:t>El gobierno de NEPAL cobra 25.000 dólares US por cabeza </a:t>
            </a:r>
            <a:br>
              <a:rPr lang="es-ES" sz="1800" b="1" smtClean="0">
                <a:solidFill>
                  <a:schemeClr val="tx1"/>
                </a:solidFill>
              </a:rPr>
            </a:br>
            <a:r>
              <a:rPr lang="es-ES" sz="1800" b="1" smtClean="0">
                <a:solidFill>
                  <a:schemeClr val="tx1"/>
                </a:solidFill>
              </a:rPr>
              <a:t>por un permiso para realizar la subida </a:t>
            </a:r>
            <a:br>
              <a:rPr lang="es-ES" sz="1800" b="1" smtClean="0">
                <a:solidFill>
                  <a:schemeClr val="tx1"/>
                </a:solidFill>
              </a:rPr>
            </a:br>
            <a:r>
              <a:rPr lang="es-ES" sz="1800" b="1" smtClean="0">
                <a:solidFill>
                  <a:schemeClr val="tx1"/>
                </a:solidFill>
              </a:rPr>
              <a:t>y después cada escalador o equipo de escaladores </a:t>
            </a:r>
            <a:br>
              <a:rPr lang="es-ES" sz="1800" b="1" smtClean="0">
                <a:solidFill>
                  <a:schemeClr val="tx1"/>
                </a:solidFill>
              </a:rPr>
            </a:br>
            <a:r>
              <a:rPr lang="es-ES" sz="1800" b="1" smtClean="0">
                <a:solidFill>
                  <a:schemeClr val="tx1"/>
                </a:solidFill>
              </a:rPr>
              <a:t>se organizan como crean conveniente.</a:t>
            </a:r>
            <a:br>
              <a:rPr lang="es-ES" sz="1800" b="1" smtClean="0">
                <a:solidFill>
                  <a:schemeClr val="tx1"/>
                </a:solidFill>
              </a:rPr>
            </a:br>
            <a:r>
              <a:rPr lang="es-ES" sz="1800" b="1" smtClean="0">
                <a:solidFill>
                  <a:schemeClr val="tx1"/>
                </a:solidFill>
              </a:rPr>
              <a:t/>
            </a:r>
            <a:br>
              <a:rPr lang="es-ES" sz="1800" b="1" smtClean="0">
                <a:solidFill>
                  <a:schemeClr val="tx1"/>
                </a:solidFill>
              </a:rPr>
            </a:br>
            <a:r>
              <a:rPr lang="es-ES" sz="1800" b="1" smtClean="0">
                <a:solidFill>
                  <a:schemeClr val="tx1"/>
                </a:solidFill>
              </a:rPr>
              <a:t> En la cumbre del </a:t>
            </a:r>
            <a:r>
              <a:rPr lang="es-ES" sz="2800" i="1" smtClean="0">
                <a:solidFill>
                  <a:srgbClr val="FF00FF"/>
                </a:solidFill>
                <a:latin typeface="Arial Black" pitchFamily="34" charset="0"/>
              </a:rPr>
              <a:t>Everest</a:t>
            </a:r>
            <a:r>
              <a:rPr lang="es-ES" sz="2800" b="1" smtClean="0">
                <a:solidFill>
                  <a:schemeClr val="tx1"/>
                </a:solidFill>
              </a:rPr>
              <a:t> </a:t>
            </a:r>
            <a:r>
              <a:rPr lang="es-ES" sz="1800" b="1" smtClean="0">
                <a:solidFill>
                  <a:schemeClr val="tx1"/>
                </a:solidFill>
              </a:rPr>
              <a:t>no se pierde nadie. </a:t>
            </a:r>
            <a:br>
              <a:rPr lang="es-ES" sz="1800" b="1" smtClean="0">
                <a:solidFill>
                  <a:schemeClr val="tx1"/>
                </a:solidFill>
              </a:rPr>
            </a:br>
            <a:r>
              <a:rPr lang="es-ES" sz="1800" b="1" smtClean="0">
                <a:solidFill>
                  <a:schemeClr val="tx1"/>
                </a:solidFill>
              </a:rPr>
              <a:t>Por las rutas más comunes se accede a ella </a:t>
            </a:r>
            <a:br>
              <a:rPr lang="es-ES" sz="1800" b="1" smtClean="0">
                <a:solidFill>
                  <a:schemeClr val="tx1"/>
                </a:solidFill>
              </a:rPr>
            </a:br>
            <a:r>
              <a:rPr lang="es-ES" sz="1800" b="1" smtClean="0">
                <a:solidFill>
                  <a:schemeClr val="tx1"/>
                </a:solidFill>
              </a:rPr>
              <a:t>caminando por un risco en el que hay colocada una cuerda guía;</a:t>
            </a:r>
            <a:br>
              <a:rPr lang="es-ES" sz="1800" b="1" smtClean="0">
                <a:solidFill>
                  <a:schemeClr val="tx1"/>
                </a:solidFill>
              </a:rPr>
            </a:br>
            <a:r>
              <a:rPr lang="es-ES" sz="1800" b="1" smtClean="0">
                <a:solidFill>
                  <a:schemeClr val="tx1"/>
                </a:solidFill>
              </a:rPr>
              <a:t> y una de dos:</a:t>
            </a:r>
            <a:br>
              <a:rPr lang="es-ES" sz="1800" b="1" smtClean="0">
                <a:solidFill>
                  <a:schemeClr val="tx1"/>
                </a:solidFill>
              </a:rPr>
            </a:br>
            <a:r>
              <a:rPr lang="es-ES" sz="1800" b="1" smtClean="0">
                <a:solidFill>
                  <a:schemeClr val="tx1"/>
                </a:solidFill>
              </a:rPr>
              <a:t> o sigues la cuerda </a:t>
            </a:r>
            <a:br>
              <a:rPr lang="es-ES" sz="1800" b="1" smtClean="0">
                <a:solidFill>
                  <a:schemeClr val="tx1"/>
                </a:solidFill>
              </a:rPr>
            </a:br>
            <a:r>
              <a:rPr lang="es-ES" sz="1800" b="1" smtClean="0">
                <a:solidFill>
                  <a:schemeClr val="tx1"/>
                </a:solidFill>
              </a:rPr>
              <a:t>o te despeñas ladera abajo a un abismo </a:t>
            </a:r>
            <a:br>
              <a:rPr lang="es-ES" sz="1800" b="1" smtClean="0">
                <a:solidFill>
                  <a:schemeClr val="tx1"/>
                </a:solidFill>
              </a:rPr>
            </a:br>
            <a:r>
              <a:rPr lang="es-ES" sz="1800" b="1" smtClean="0">
                <a:solidFill>
                  <a:schemeClr val="tx1"/>
                </a:solidFill>
              </a:rPr>
              <a:t>del que sería prácticamente imposible salir. </a:t>
            </a:r>
            <a:br>
              <a:rPr lang="es-ES" sz="1800" b="1" smtClean="0">
                <a:solidFill>
                  <a:schemeClr val="tx1"/>
                </a:solidFill>
              </a:rPr>
            </a:br>
            <a:r>
              <a:rPr lang="es-ES" sz="1800" b="1" smtClean="0">
                <a:solidFill>
                  <a:schemeClr val="tx1"/>
                </a:solidFill>
              </a:rPr>
              <a:t/>
            </a:r>
            <a:br>
              <a:rPr lang="es-ES" sz="1800" b="1" smtClean="0">
                <a:solidFill>
                  <a:schemeClr val="tx1"/>
                </a:solidFill>
              </a:rPr>
            </a:br>
            <a:r>
              <a:rPr lang="es-ES" sz="1800" b="1" smtClean="0">
                <a:solidFill>
                  <a:schemeClr val="tx1"/>
                </a:solidFill>
              </a:rPr>
              <a:t>Técnicamente no tiene ninguna dificultad,</a:t>
            </a:r>
            <a:br>
              <a:rPr lang="es-ES" sz="1800" b="1" smtClean="0">
                <a:solidFill>
                  <a:schemeClr val="tx1"/>
                </a:solidFill>
              </a:rPr>
            </a:br>
            <a:r>
              <a:rPr lang="es-ES" sz="1800" b="1" smtClean="0">
                <a:solidFill>
                  <a:schemeClr val="tx1"/>
                </a:solidFill>
              </a:rPr>
              <a:t> aunque hay que escalar varias paredes pequeñas, </a:t>
            </a:r>
            <a:br>
              <a:rPr lang="es-ES" sz="1800" b="1" smtClean="0">
                <a:solidFill>
                  <a:schemeClr val="tx1"/>
                </a:solidFill>
              </a:rPr>
            </a:br>
            <a:r>
              <a:rPr lang="es-ES" sz="1800" b="1" smtClean="0">
                <a:solidFill>
                  <a:schemeClr val="tx1"/>
                </a:solidFill>
              </a:rPr>
              <a:t>una por la ruta sur y dos por la ruta norte,</a:t>
            </a:r>
            <a:br>
              <a:rPr lang="es-ES" sz="1800" b="1" smtClean="0">
                <a:solidFill>
                  <a:schemeClr val="tx1"/>
                </a:solidFill>
              </a:rPr>
            </a:br>
            <a:r>
              <a:rPr lang="es-ES" sz="1800" b="1" smtClean="0">
                <a:solidFill>
                  <a:schemeClr val="tx1"/>
                </a:solidFill>
              </a:rPr>
              <a:t> llamadas escalones. </a:t>
            </a:r>
          </a:p>
        </p:txBody>
      </p:sp>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verest circus"/>
          <p:cNvPicPr>
            <a:picLocks noChangeAspect="1" noChangeArrowheads="1"/>
          </p:cNvPicPr>
          <p:nvPr/>
        </p:nvPicPr>
        <p:blipFill>
          <a:blip r:embed="rId2"/>
          <a:srcRect/>
          <a:stretch>
            <a:fillRect/>
          </a:stretch>
        </p:blipFill>
        <p:spPr bwMode="auto">
          <a:xfrm>
            <a:off x="0" y="0"/>
            <a:ext cx="9144000" cy="6370638"/>
          </a:xfrm>
          <a:prstGeom prst="rect">
            <a:avLst/>
          </a:prstGeom>
          <a:noFill/>
          <a:ln w="38100">
            <a:solidFill>
              <a:schemeClr val="tx1"/>
            </a:solidFill>
            <a:miter lim="800000"/>
            <a:headEnd/>
            <a:tailEnd/>
          </a:ln>
        </p:spPr>
      </p:pic>
      <p:sp>
        <p:nvSpPr>
          <p:cNvPr id="10243" name="Rectangle 1"/>
          <p:cNvSpPr>
            <a:spLocks noChangeArrowheads="1"/>
          </p:cNvSpPr>
          <p:nvPr/>
        </p:nvSpPr>
        <p:spPr bwMode="auto">
          <a:xfrm>
            <a:off x="1739900" y="6462713"/>
            <a:ext cx="5614988" cy="369887"/>
          </a:xfrm>
          <a:prstGeom prst="rect">
            <a:avLst/>
          </a:prstGeom>
          <a:noFill/>
          <a:ln w="9525">
            <a:noFill/>
            <a:miter lim="800000"/>
            <a:headEnd/>
            <a:tailEnd/>
          </a:ln>
        </p:spPr>
        <p:txBody>
          <a:bodyPr>
            <a:spAutoFit/>
          </a:bodyPr>
          <a:lstStyle/>
          <a:p>
            <a:pPr algn="ctr"/>
            <a:r>
              <a:rPr lang="es-ES" b="1"/>
              <a:t>En la foto, el tramo final del risco por la ruta sur.</a:t>
            </a:r>
          </a:p>
        </p:txBody>
      </p:sp>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Grp="1" noChangeArrowheads="1"/>
          </p:cNvSpPr>
          <p:nvPr>
            <p:ph type="ctrTitle"/>
          </p:nvPr>
        </p:nvSpPr>
        <p:spPr>
          <a:xfrm>
            <a:off x="0" y="1158875"/>
            <a:ext cx="9144000" cy="4522788"/>
          </a:xfrm>
          <a:extLst/>
        </p:spPr>
        <p:txBody>
          <a:bodyPr>
            <a:spAutoFit/>
          </a:bodyPr>
          <a:lstStyle/>
          <a:p>
            <a:pPr>
              <a:defRPr/>
            </a:pPr>
            <a:r>
              <a:rPr lang="es-ES" sz="1800" b="1" dirty="0">
                <a:solidFill>
                  <a:schemeClr val="tx1"/>
                </a:solidFill>
                <a:effectLst>
                  <a:outerShdw blurRad="38100" dist="38100" dir="2700000" algn="tl">
                    <a:srgbClr val="336699"/>
                  </a:outerShdw>
                </a:effectLst>
              </a:rPr>
              <a:t>No obstante, desde el momento en el que se accede a la </a:t>
            </a:r>
            <a:r>
              <a:rPr lang="es-ES" sz="1800" b="1" i="1" dirty="0">
                <a:solidFill>
                  <a:srgbClr val="FF00FF"/>
                </a:solidFill>
                <a:effectLst>
                  <a:outerShdw blurRad="38100" dist="38100" dir="2700000" algn="tl">
                    <a:srgbClr val="336699"/>
                  </a:outerShdw>
                </a:effectLst>
              </a:rPr>
              <a:t>zona muerta </a:t>
            </a:r>
            <a:r>
              <a:rPr lang="es-ES" sz="1800" b="1" i="1" dirty="0" smtClean="0">
                <a:solidFill>
                  <a:schemeClr val="tx1"/>
                </a:solidFill>
                <a:effectLst>
                  <a:outerShdw blurRad="38100" dist="38100" dir="2700000" algn="tl">
                    <a:srgbClr val="336699"/>
                  </a:outerShdw>
                </a:effectLst>
              </a:rPr>
              <a:t/>
            </a:r>
            <a:br>
              <a:rPr lang="es-ES" sz="1800" b="1" i="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 </a:t>
            </a:r>
            <a:r>
              <a:rPr lang="es-ES" sz="1800" b="1" dirty="0">
                <a:solidFill>
                  <a:schemeClr val="tx1"/>
                </a:solidFill>
                <a:effectLst>
                  <a:outerShdw blurRad="38100" dist="38100" dir="2700000" algn="tl">
                    <a:srgbClr val="336699"/>
                  </a:outerShdw>
                </a:effectLst>
              </a:rPr>
              <a:t>y antes también –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el </a:t>
            </a:r>
            <a:r>
              <a:rPr lang="es-ES" sz="1800" b="1" dirty="0">
                <a:solidFill>
                  <a:schemeClr val="tx1"/>
                </a:solidFill>
                <a:effectLst>
                  <a:outerShdw blurRad="38100" dist="38100" dir="2700000" algn="tl">
                    <a:srgbClr val="336699"/>
                  </a:outerShdw>
                </a:effectLst>
              </a:rPr>
              <a:t>escalador está poniendo su vida en serio peligro.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Si </a:t>
            </a:r>
            <a:r>
              <a:rPr lang="es-ES" sz="1800" b="1" dirty="0">
                <a:solidFill>
                  <a:schemeClr val="tx1"/>
                </a:solidFill>
                <a:effectLst>
                  <a:outerShdw blurRad="38100" dist="38100" dir="2700000" algn="tl">
                    <a:srgbClr val="336699"/>
                  </a:outerShdw>
                </a:effectLst>
              </a:rPr>
              <a:t>un individuo se va al suelo y no es capaz de volver a levantarse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como </a:t>
            </a:r>
            <a:r>
              <a:rPr lang="es-ES" sz="1800" b="1" dirty="0">
                <a:solidFill>
                  <a:schemeClr val="tx1"/>
                </a:solidFill>
                <a:effectLst>
                  <a:outerShdw blurRad="38100" dist="38100" dir="2700000" algn="tl">
                    <a:srgbClr val="336699"/>
                  </a:outerShdw>
                </a:effectLst>
              </a:rPr>
              <a:t>para salir por su propio pie,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es </a:t>
            </a:r>
            <a:r>
              <a:rPr lang="es-ES" sz="1800" b="1" dirty="0">
                <a:solidFill>
                  <a:schemeClr val="tx1"/>
                </a:solidFill>
                <a:effectLst>
                  <a:outerShdw blurRad="38100" dist="38100" dir="2700000" algn="tl">
                    <a:srgbClr val="336699"/>
                  </a:outerShdw>
                </a:effectLst>
              </a:rPr>
              <a:t>imposible </a:t>
            </a:r>
            <a:r>
              <a:rPr lang="es-ES" sz="1800" b="1" dirty="0" smtClean="0">
                <a:solidFill>
                  <a:schemeClr val="tx1"/>
                </a:solidFill>
                <a:effectLst>
                  <a:outerShdw blurRad="38100" dist="38100" dir="2700000" algn="tl">
                    <a:srgbClr val="336699"/>
                  </a:outerShdw>
                </a:effectLst>
              </a:rPr>
              <a:t>que </a:t>
            </a:r>
            <a:r>
              <a:rPr lang="es-ES" sz="1800" b="1" dirty="0">
                <a:solidFill>
                  <a:schemeClr val="tx1"/>
                </a:solidFill>
                <a:effectLst>
                  <a:outerShdw blurRad="38100" dist="38100" dir="2700000" algn="tl">
                    <a:srgbClr val="336699"/>
                  </a:outerShdw>
                </a:effectLst>
              </a:rPr>
              <a:t>un grupo de escaladores lo arrastren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hasta </a:t>
            </a:r>
            <a:r>
              <a:rPr lang="es-ES" sz="1800" b="1" dirty="0">
                <a:solidFill>
                  <a:schemeClr val="tx1"/>
                </a:solidFill>
                <a:effectLst>
                  <a:outerShdw blurRad="38100" dist="38100" dir="2700000" algn="tl">
                    <a:srgbClr val="336699"/>
                  </a:outerShdw>
                </a:effectLst>
              </a:rPr>
              <a:t>sacarlo fuera de la </a:t>
            </a:r>
            <a:r>
              <a:rPr lang="es-ES" sz="1800" b="1" i="1" dirty="0">
                <a:solidFill>
                  <a:srgbClr val="FF00FF"/>
                </a:solidFill>
                <a:effectLst>
                  <a:outerShdw blurRad="38100" dist="38100" dir="2700000" algn="tl">
                    <a:srgbClr val="336699"/>
                  </a:outerShdw>
                </a:effectLst>
              </a:rPr>
              <a:t>zona muerta</a:t>
            </a:r>
            <a:r>
              <a:rPr lang="es-ES" sz="1800" b="1" dirty="0">
                <a:solidFill>
                  <a:schemeClr val="tx1"/>
                </a:solidFill>
                <a:effectLst>
                  <a:outerShdw blurRad="38100" dist="38100" dir="2700000" algn="tl">
                    <a:srgbClr val="336699"/>
                  </a:outerShdw>
                </a:effectLst>
              </a:rPr>
              <a:t>.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Si </a:t>
            </a:r>
            <a:r>
              <a:rPr lang="es-ES" sz="1800" b="1" dirty="0">
                <a:solidFill>
                  <a:schemeClr val="tx1"/>
                </a:solidFill>
                <a:effectLst>
                  <a:outerShdw blurRad="38100" dist="38100" dir="2700000" algn="tl">
                    <a:srgbClr val="336699"/>
                  </a:outerShdw>
                </a:effectLst>
              </a:rPr>
              <a:t>lo intentasen se jugarían sus propias vidas.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a:solidFill>
                  <a:schemeClr val="tx1"/>
                </a:solidFill>
                <a:effectLst>
                  <a:outerShdw blurRad="38100" dist="38100" dir="2700000" algn="tl">
                    <a:srgbClr val="336699"/>
                  </a:outerShdw>
                </a:effectLst>
              </a:rPr>
              <a:t/>
            </a:r>
            <a:br>
              <a:rPr lang="es-ES" sz="1800" b="1" dirty="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A </a:t>
            </a:r>
            <a:r>
              <a:rPr lang="es-ES" sz="1800" b="1" dirty="0">
                <a:solidFill>
                  <a:schemeClr val="tx1"/>
                </a:solidFill>
                <a:effectLst>
                  <a:outerShdw blurRad="38100" dist="38100" dir="2700000" algn="tl">
                    <a:srgbClr val="336699"/>
                  </a:outerShdw>
                </a:effectLst>
              </a:rPr>
              <a:t>esas alturas,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por </a:t>
            </a:r>
            <a:r>
              <a:rPr lang="es-ES" sz="1800" b="1" dirty="0">
                <a:solidFill>
                  <a:schemeClr val="tx1"/>
                </a:solidFill>
                <a:effectLst>
                  <a:outerShdw blurRad="38100" dist="38100" dir="2700000" algn="tl">
                    <a:srgbClr val="336699"/>
                  </a:outerShdw>
                </a:effectLst>
              </a:rPr>
              <a:t>cada paso que se da,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un </a:t>
            </a:r>
            <a:r>
              <a:rPr lang="es-ES" sz="1800" b="1" dirty="0">
                <a:solidFill>
                  <a:schemeClr val="tx1"/>
                </a:solidFill>
                <a:effectLst>
                  <a:outerShdw blurRad="38100" dist="38100" dir="2700000" algn="tl">
                    <a:srgbClr val="336699"/>
                  </a:outerShdw>
                </a:effectLst>
              </a:rPr>
              <a:t>montañero entrenado puede necesitar realizar tres respiraciones,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el </a:t>
            </a:r>
            <a:r>
              <a:rPr lang="es-ES" sz="1800" b="1" dirty="0">
                <a:solidFill>
                  <a:schemeClr val="tx1"/>
                </a:solidFill>
                <a:effectLst>
                  <a:outerShdw blurRad="38100" dist="38100" dir="2700000" algn="tl">
                    <a:srgbClr val="336699"/>
                  </a:outerShdw>
                </a:effectLst>
              </a:rPr>
              <a:t>corazón se </a:t>
            </a:r>
            <a:r>
              <a:rPr lang="es-ES" sz="1800" b="1" dirty="0" smtClean="0">
                <a:solidFill>
                  <a:schemeClr val="tx1"/>
                </a:solidFill>
                <a:effectLst>
                  <a:outerShdw blurRad="38100" dist="38100" dir="2700000" algn="tl">
                    <a:srgbClr val="336699"/>
                  </a:outerShdw>
                </a:effectLst>
              </a:rPr>
              <a:t>acelera,  incluso </a:t>
            </a:r>
            <a:r>
              <a:rPr lang="es-ES" sz="1800" b="1" dirty="0">
                <a:solidFill>
                  <a:schemeClr val="tx1"/>
                </a:solidFill>
                <a:effectLst>
                  <a:outerShdw blurRad="38100" dist="38100" dir="2700000" algn="tl">
                    <a:srgbClr val="336699"/>
                  </a:outerShdw>
                </a:effectLst>
              </a:rPr>
              <a:t>en </a:t>
            </a:r>
            <a:r>
              <a:rPr lang="es-ES" sz="1800" b="1" dirty="0" smtClean="0">
                <a:solidFill>
                  <a:schemeClr val="tx1"/>
                </a:solidFill>
                <a:effectLst>
                  <a:outerShdw blurRad="38100" dist="38100" dir="2700000" algn="tl">
                    <a:srgbClr val="336699"/>
                  </a:outerShdw>
                </a:effectLst>
              </a:rPr>
              <a:t>reposo,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para </a:t>
            </a:r>
            <a:r>
              <a:rPr lang="es-ES" sz="1800" b="1" dirty="0">
                <a:solidFill>
                  <a:schemeClr val="tx1"/>
                </a:solidFill>
                <a:effectLst>
                  <a:outerShdw blurRad="38100" dist="38100" dir="2700000" algn="tl">
                    <a:srgbClr val="336699"/>
                  </a:outerShdw>
                </a:effectLst>
              </a:rPr>
              <a:t>suministrar </a:t>
            </a:r>
            <a:r>
              <a:rPr lang="es-ES" sz="1800" b="1" dirty="0" smtClean="0">
                <a:solidFill>
                  <a:schemeClr val="tx1"/>
                </a:solidFill>
                <a:effectLst>
                  <a:outerShdw blurRad="38100" dist="38100" dir="2700000" algn="tl">
                    <a:srgbClr val="336699"/>
                  </a:outerShdw>
                </a:effectLst>
              </a:rPr>
              <a:t>oxígeno </a:t>
            </a:r>
            <a:r>
              <a:rPr lang="es-ES" sz="1800" b="1" dirty="0">
                <a:solidFill>
                  <a:schemeClr val="tx1"/>
                </a:solidFill>
                <a:effectLst>
                  <a:outerShdw blurRad="38100" dist="38100" dir="2700000" algn="tl">
                    <a:srgbClr val="336699"/>
                  </a:outerShdw>
                </a:effectLst>
              </a:rPr>
              <a:t>con más frecuencia </a:t>
            </a:r>
            <a:r>
              <a:rPr lang="es-ES" sz="1800" b="1" dirty="0" smtClean="0">
                <a:solidFill>
                  <a:schemeClr val="tx1"/>
                </a:solidFill>
                <a:effectLst>
                  <a:outerShdw blurRad="38100" dist="38100" dir="2700000" algn="tl">
                    <a:srgbClr val="336699"/>
                  </a:outerShdw>
                </a:effectLst>
              </a:rPr>
              <a:t>debido </a:t>
            </a:r>
            <a:r>
              <a:rPr lang="es-ES" sz="1800" b="1" dirty="0">
                <a:solidFill>
                  <a:schemeClr val="tx1"/>
                </a:solidFill>
                <a:effectLst>
                  <a:outerShdw blurRad="38100" dist="38100" dir="2700000" algn="tl">
                    <a:srgbClr val="336699"/>
                  </a:outerShdw>
                </a:effectLst>
              </a:rPr>
              <a:t>a su escasez </a:t>
            </a:r>
            <a:r>
              <a:rPr lang="es-ES" sz="1800" b="1" dirty="0" smtClean="0">
                <a:solidFill>
                  <a:schemeClr val="tx1"/>
                </a:solidFill>
                <a:effectLst>
                  <a:outerShdw blurRad="38100" dist="38100" dir="2700000" algn="tl">
                    <a:srgbClr val="336699"/>
                  </a:outerShdw>
                </a:effectLst>
              </a:rPr>
              <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y </a:t>
            </a:r>
            <a:r>
              <a:rPr lang="es-ES" sz="1800" b="1" dirty="0">
                <a:solidFill>
                  <a:schemeClr val="tx1"/>
                </a:solidFill>
                <a:effectLst>
                  <a:outerShdw blurRad="38100" dist="38100" dir="2700000" algn="tl">
                    <a:srgbClr val="336699"/>
                  </a:outerShdw>
                </a:effectLst>
              </a:rPr>
              <a:t>el cuerpo va casi al límite cargando con el soporte vital </a:t>
            </a:r>
            <a:r>
              <a:rPr lang="es-ES" sz="1800" b="1" dirty="0" smtClean="0">
                <a:solidFill>
                  <a:schemeClr val="tx1"/>
                </a:solidFill>
                <a:effectLst>
                  <a:outerShdw blurRad="38100" dist="38100" dir="2700000" algn="tl">
                    <a:srgbClr val="336699"/>
                  </a:outerShdw>
                </a:effectLst>
              </a:rPr>
              <a:t>necesario:</a:t>
            </a:r>
            <a:br>
              <a:rPr lang="es-ES" sz="1800" b="1" dirty="0" smtClean="0">
                <a:solidFill>
                  <a:schemeClr val="tx1"/>
                </a:solidFill>
                <a:effectLst>
                  <a:outerShdw blurRad="38100" dist="38100" dir="2700000" algn="tl">
                    <a:srgbClr val="336699"/>
                  </a:outerShdw>
                </a:effectLst>
              </a:rPr>
            </a:br>
            <a:r>
              <a:rPr lang="es-ES" sz="1800" b="1" dirty="0" smtClean="0">
                <a:solidFill>
                  <a:schemeClr val="tx1"/>
                </a:solidFill>
                <a:effectLst>
                  <a:outerShdw blurRad="38100" dist="38100" dir="2700000" algn="tl">
                    <a:srgbClr val="336699"/>
                  </a:outerShdw>
                </a:effectLst>
              </a:rPr>
              <a:t> </a:t>
            </a:r>
            <a:r>
              <a:rPr lang="es-ES" sz="1800" b="1" dirty="0">
                <a:solidFill>
                  <a:schemeClr val="tx1"/>
                </a:solidFill>
                <a:effectLst>
                  <a:outerShdw blurRad="38100" dist="38100" dir="2700000" algn="tl">
                    <a:srgbClr val="336699"/>
                  </a:outerShdw>
                </a:effectLst>
              </a:rPr>
              <a:t>ropa, botellas de </a:t>
            </a:r>
            <a:r>
              <a:rPr lang="es-ES" sz="1800" b="1" dirty="0" smtClean="0">
                <a:solidFill>
                  <a:schemeClr val="tx1"/>
                </a:solidFill>
                <a:effectLst>
                  <a:outerShdw blurRad="38100" dist="38100" dir="2700000" algn="tl">
                    <a:srgbClr val="336699"/>
                  </a:outerShdw>
                </a:effectLst>
              </a:rPr>
              <a:t>oxígeno </a:t>
            </a:r>
            <a:r>
              <a:rPr lang="es-ES" sz="1800" b="1" dirty="0">
                <a:solidFill>
                  <a:schemeClr val="tx1"/>
                </a:solidFill>
                <a:effectLst>
                  <a:outerShdw blurRad="38100" dist="38100" dir="2700000" algn="tl">
                    <a:srgbClr val="336699"/>
                  </a:outerShdw>
                </a:effectLst>
              </a:rPr>
              <a:t>o medicamentos. </a:t>
            </a:r>
          </a:p>
        </p:txBody>
      </p:sp>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everest circus"/>
          <p:cNvPicPr>
            <a:picLocks noChangeAspect="1" noChangeArrowheads="1"/>
          </p:cNvPicPr>
          <p:nvPr/>
        </p:nvPicPr>
        <p:blipFill>
          <a:blip r:embed="rId2"/>
          <a:srcRect/>
          <a:stretch>
            <a:fillRect/>
          </a:stretch>
        </p:blipFill>
        <p:spPr bwMode="auto">
          <a:xfrm>
            <a:off x="0" y="0"/>
            <a:ext cx="9144000" cy="6589713"/>
          </a:xfrm>
          <a:prstGeom prst="rect">
            <a:avLst/>
          </a:prstGeom>
          <a:noFill/>
          <a:ln w="38100">
            <a:solidFill>
              <a:schemeClr val="tx1"/>
            </a:solidFill>
            <a:miter lim="800000"/>
            <a:headEnd/>
            <a:tailEnd/>
          </a:ln>
        </p:spPr>
      </p:pic>
      <p:sp>
        <p:nvSpPr>
          <p:cNvPr id="2" name="Rectangle 1"/>
          <p:cNvSpPr/>
          <p:nvPr/>
        </p:nvSpPr>
        <p:spPr>
          <a:xfrm>
            <a:off x="3335338" y="6589713"/>
            <a:ext cx="2473325" cy="306387"/>
          </a:xfrm>
          <a:prstGeom prst="rect">
            <a:avLst/>
          </a:prstGeom>
        </p:spPr>
        <p:txBody>
          <a:bodyPr wrap="none">
            <a:spAutoFit/>
          </a:bodyPr>
          <a:lstStyle/>
          <a:p>
            <a:pPr>
              <a:defRPr/>
            </a:pPr>
            <a:r>
              <a:rPr lang="es-ES" sz="1400" b="1" dirty="0">
                <a:effectLst>
                  <a:outerShdw blurRad="38100" dist="38100" dir="2700000" algn="tl">
                    <a:srgbClr val="336699"/>
                  </a:outerShdw>
                </a:effectLst>
              </a:rPr>
              <a:t>En la imagen, la ruta norte.</a:t>
            </a:r>
            <a:endParaRPr lang="es-ES" sz="1400" b="1" dirty="0"/>
          </a:p>
        </p:txBody>
      </p:sp>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ctrTitle"/>
          </p:nvPr>
        </p:nvSpPr>
        <p:spPr>
          <a:xfrm>
            <a:off x="0" y="0"/>
            <a:ext cx="9144000" cy="6840538"/>
          </a:xfrm>
        </p:spPr>
        <p:txBody>
          <a:bodyPr/>
          <a:lstStyle/>
          <a:p>
            <a:pPr>
              <a:defRPr/>
            </a:pPr>
            <a:r>
              <a:rPr lang="es-ES" sz="2400" dirty="0" smtClean="0">
                <a:effectLst>
                  <a:outerShdw blurRad="38100" dist="38100" dir="2700000" algn="tl">
                    <a:srgbClr val="336699"/>
                  </a:outerShdw>
                </a:effectLst>
              </a:rPr>
              <a:t>Los helicópteros comunes no pueden ascender a tanta altitud. </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El único helicóptero </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que ha logrado llegar a la </a:t>
            </a:r>
            <a:r>
              <a:rPr lang="es-ES" sz="2400" b="1" dirty="0" smtClean="0">
                <a:effectLst>
                  <a:outerShdw blurRad="38100" dist="38100" dir="2700000" algn="tl">
                    <a:srgbClr val="336699"/>
                  </a:outerShdw>
                </a:effectLst>
              </a:rPr>
              <a:t>cumbre del </a:t>
            </a:r>
            <a:r>
              <a:rPr lang="es-ES" sz="2400" i="1" dirty="0">
                <a:solidFill>
                  <a:srgbClr val="FF00FF"/>
                </a:solidFill>
                <a:latin typeface="Arial Black" pitchFamily="34" charset="0"/>
              </a:rPr>
              <a:t>Everest</a:t>
            </a:r>
            <a:r>
              <a:rPr lang="es-ES" sz="2400" b="1" dirty="0">
                <a:solidFill>
                  <a:srgbClr val="E3EBF1"/>
                </a:solidFill>
              </a:rPr>
              <a:t> </a:t>
            </a:r>
            <a:r>
              <a:rPr lang="es-ES" sz="2400" b="1" dirty="0" smtClean="0">
                <a:solidFill>
                  <a:srgbClr val="E3EBF1"/>
                </a:solidFill>
              </a:rPr>
              <a:t/>
            </a:r>
            <a:br>
              <a:rPr lang="es-ES" sz="2400" b="1" dirty="0" smtClean="0">
                <a:solidFill>
                  <a:srgbClr val="E3EBF1"/>
                </a:solidFill>
              </a:rPr>
            </a:br>
            <a:r>
              <a:rPr lang="es-ES" sz="2400" b="1" dirty="0" smtClean="0">
                <a:effectLst>
                  <a:outerShdw blurRad="38100" dist="38100" dir="2700000" algn="tl">
                    <a:srgbClr val="336699"/>
                  </a:outerShdw>
                </a:effectLst>
              </a:rPr>
              <a:t>fue un </a:t>
            </a:r>
            <a:r>
              <a:rPr lang="es-ES" sz="2400" b="1" i="1" dirty="0" err="1" smtClean="0">
                <a:effectLst>
                  <a:outerShdw blurRad="38100" dist="38100" dir="2700000" algn="tl">
                    <a:srgbClr val="336699"/>
                  </a:outerShdw>
                </a:effectLst>
              </a:rPr>
              <a:t>Eurocopter</a:t>
            </a:r>
            <a:r>
              <a:rPr lang="es-ES" sz="2400" b="1" i="1" dirty="0" smtClean="0">
                <a:effectLst>
                  <a:outerShdw blurRad="38100" dist="38100" dir="2700000" algn="tl">
                    <a:srgbClr val="336699"/>
                  </a:outerShdw>
                </a:effectLst>
              </a:rPr>
              <a:t> AS350</a:t>
            </a:r>
            <a:r>
              <a:rPr lang="es-ES" sz="2400" i="1" dirty="0" smtClean="0">
                <a:effectLst>
                  <a:outerShdw blurRad="38100" dist="38100" dir="2700000" algn="tl">
                    <a:srgbClr val="336699"/>
                  </a:outerShdw>
                </a:effectLst>
              </a:rPr>
              <a:t> </a:t>
            </a:r>
            <a:r>
              <a:rPr lang="es-ES" sz="2400" dirty="0" smtClean="0">
                <a:effectLst>
                  <a:outerShdw blurRad="38100" dist="38100" dir="2700000" algn="tl">
                    <a:srgbClr val="336699"/>
                  </a:outerShdw>
                </a:effectLst>
              </a:rPr>
              <a:t>preparado en el año 2005. </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Logró mantenerse estable unos minutos en la cima,</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 pero no llegó a posarse del todo </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porque se hundiría en la nieve,</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 y nunca apagó el motor.</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 </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Desde un punto de vista económico, </a:t>
            </a:r>
            <a:br>
              <a:rPr lang="es-ES" sz="2400" dirty="0" smtClean="0">
                <a:effectLst>
                  <a:outerShdw blurRad="38100" dist="38100" dir="2700000" algn="tl">
                    <a:srgbClr val="336699"/>
                  </a:outerShdw>
                </a:effectLst>
              </a:rPr>
            </a:br>
            <a:r>
              <a:rPr lang="es-ES" sz="2400" b="1" dirty="0" smtClean="0">
                <a:effectLst>
                  <a:outerShdw blurRad="38100" dist="38100" dir="2700000" algn="tl">
                    <a:srgbClr val="336699"/>
                  </a:outerShdw>
                </a:effectLst>
              </a:rPr>
              <a:t>el precio del helicóptero en sí es tremendo</a:t>
            </a:r>
            <a:r>
              <a:rPr lang="es-ES" sz="2400" dirty="0" smtClean="0">
                <a:effectLst>
                  <a:outerShdw blurRad="38100" dist="38100" dir="2700000" algn="tl">
                    <a:srgbClr val="336699"/>
                  </a:outerShdw>
                </a:effectLst>
              </a:rPr>
              <a:t>. </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Mantener una base de helicópteros en el campo base </a:t>
            </a:r>
            <a:br>
              <a:rPr lang="es-ES" sz="2400" dirty="0" smtClean="0">
                <a:effectLst>
                  <a:outerShdw blurRad="38100" dist="38100" dir="2700000" algn="tl">
                    <a:srgbClr val="336699"/>
                  </a:outerShdw>
                </a:effectLst>
              </a:rPr>
            </a:br>
            <a:r>
              <a:rPr lang="es-ES" sz="2400" dirty="0" smtClean="0">
                <a:effectLst>
                  <a:outerShdw blurRad="38100" dist="38100" dir="2700000" algn="tl">
                    <a:srgbClr val="336699"/>
                  </a:outerShdw>
                </a:effectLst>
              </a:rPr>
              <a:t>sería igualmente poco realista.</a:t>
            </a:r>
            <a:endParaRPr lang="es-ES" sz="2400" dirty="0" smtClean="0"/>
          </a:p>
        </p:txBody>
      </p:sp>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verest circus"/>
          <p:cNvPicPr>
            <a:picLocks noChangeAspect="1" noChangeArrowheads="1"/>
          </p:cNvPicPr>
          <p:nvPr/>
        </p:nvPicPr>
        <p:blipFill>
          <a:blip r:embed="rId2"/>
          <a:srcRect t="17810"/>
          <a:stretch>
            <a:fillRect/>
          </a:stretch>
        </p:blipFill>
        <p:spPr bwMode="auto">
          <a:xfrm>
            <a:off x="0" y="0"/>
            <a:ext cx="9144000" cy="5451475"/>
          </a:xfrm>
          <a:prstGeom prst="rect">
            <a:avLst/>
          </a:prstGeom>
          <a:noFill/>
          <a:ln w="38100">
            <a:solidFill>
              <a:schemeClr val="tx1"/>
            </a:solidFill>
            <a:miter lim="800000"/>
            <a:headEnd/>
            <a:tailEnd/>
          </a:ln>
        </p:spPr>
      </p:pic>
      <p:sp>
        <p:nvSpPr>
          <p:cNvPr id="2" name="Rectangle 1"/>
          <p:cNvSpPr/>
          <p:nvPr/>
        </p:nvSpPr>
        <p:spPr>
          <a:xfrm>
            <a:off x="0" y="5715000"/>
            <a:ext cx="9144000" cy="1016000"/>
          </a:xfrm>
          <a:prstGeom prst="rect">
            <a:avLst/>
          </a:prstGeom>
        </p:spPr>
        <p:txBody>
          <a:bodyPr>
            <a:spAutoFit/>
          </a:bodyPr>
          <a:lstStyle/>
          <a:p>
            <a:pPr algn="ctr">
              <a:defRPr/>
            </a:pPr>
            <a:r>
              <a:rPr lang="es-AR" sz="2000">
                <a:effectLst>
                  <a:outerShdw blurRad="38100" dist="38100" dir="2700000" algn="tl">
                    <a:srgbClr val="336699"/>
                  </a:outerShdw>
                </a:effectLst>
              </a:rPr>
              <a:t>En la foto, un helicóptero de fabricación rusa que se accidentó en el 2003 </a:t>
            </a:r>
          </a:p>
          <a:p>
            <a:pPr algn="ctr">
              <a:defRPr/>
            </a:pPr>
            <a:r>
              <a:rPr lang="es-AR" sz="2000">
                <a:effectLst>
                  <a:outerShdw blurRad="38100" dist="38100" dir="2700000" algn="tl">
                    <a:srgbClr val="336699"/>
                  </a:outerShdw>
                </a:effectLst>
              </a:rPr>
              <a:t>cuando trataba de aterrizar en el campamento base. </a:t>
            </a:r>
          </a:p>
          <a:p>
            <a:pPr algn="ctr">
              <a:defRPr/>
            </a:pPr>
            <a:r>
              <a:rPr lang="es-AR" sz="2000">
                <a:effectLst>
                  <a:outerShdw blurRad="38100" dist="38100" dir="2700000" algn="tl">
                    <a:srgbClr val="336699"/>
                  </a:outerShdw>
                </a:effectLst>
              </a:rPr>
              <a:t>Dos de sus nueve ocupantes murieron.</a:t>
            </a:r>
            <a:endParaRPr lang="es-AR" sz="2000"/>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nvPr>
        </p:nvSpPr>
        <p:spPr>
          <a:xfrm>
            <a:off x="0" y="0"/>
            <a:ext cx="9144000" cy="6840538"/>
          </a:xfrm>
        </p:spPr>
        <p:txBody>
          <a:bodyPr/>
          <a:lstStyle/>
          <a:p>
            <a:r>
              <a:rPr lang="es-ES" sz="2000" b="1" smtClean="0"/>
              <a:t/>
            </a:r>
            <a:br>
              <a:rPr lang="es-ES" sz="2000" b="1" smtClean="0"/>
            </a:br>
            <a:r>
              <a:rPr lang="es-ES" sz="2000" b="1" smtClean="0"/>
              <a:t>Si un escalador no puede levantarse afectado por </a:t>
            </a:r>
            <a:r>
              <a:rPr lang="es-ES" sz="2000" b="1" i="1" smtClean="0">
                <a:solidFill>
                  <a:srgbClr val="FF00FF"/>
                </a:solidFill>
              </a:rPr>
              <a:t>mal de altura</a:t>
            </a:r>
            <a:r>
              <a:rPr lang="es-ES" sz="2000" b="1" smtClean="0"/>
              <a:t>, </a:t>
            </a:r>
            <a:br>
              <a:rPr lang="es-ES" sz="2000" b="1" smtClean="0"/>
            </a:br>
            <a:r>
              <a:rPr lang="es-ES" sz="2000" b="1" smtClean="0"/>
              <a:t>lo único que se puede hacer es darle una asistencia médica muy limitada, pero la única solución eficaz es descender.</a:t>
            </a:r>
            <a:br>
              <a:rPr lang="es-ES" sz="2000" b="1" smtClean="0"/>
            </a:br>
            <a:r>
              <a:rPr lang="es-ES" sz="2000" b="1" smtClean="0"/>
              <a:t/>
            </a:r>
            <a:br>
              <a:rPr lang="es-ES" sz="2000" b="1" smtClean="0"/>
            </a:br>
            <a:r>
              <a:rPr lang="es-ES" sz="2000" b="1" smtClean="0"/>
              <a:t>El tiempo que se puede permanecer en la </a:t>
            </a:r>
            <a:r>
              <a:rPr lang="es-ES" sz="2000" b="1" i="1" smtClean="0">
                <a:solidFill>
                  <a:srgbClr val="FF00FF"/>
                </a:solidFill>
              </a:rPr>
              <a:t>zona muerta </a:t>
            </a:r>
            <a:r>
              <a:rPr lang="es-ES" sz="2000" b="1" smtClean="0"/>
              <a:t>es limitado, </a:t>
            </a:r>
            <a:br>
              <a:rPr lang="es-ES" sz="2000" b="1" smtClean="0"/>
            </a:br>
            <a:r>
              <a:rPr lang="es-ES" sz="2000" b="1" smtClean="0"/>
              <a:t>así que si el afectado no logra levantarse, </a:t>
            </a:r>
            <a:br>
              <a:rPr lang="es-ES" sz="2000" b="1" smtClean="0"/>
            </a:br>
            <a:r>
              <a:rPr lang="es-ES" sz="2000" b="1" smtClean="0"/>
              <a:t>sus compañeros o rescatadores se verán obligados a abandonarlo.</a:t>
            </a:r>
            <a:br>
              <a:rPr lang="es-ES" sz="2000" b="1" smtClean="0"/>
            </a:br>
            <a:r>
              <a:rPr lang="es-ES" sz="2000" b="1" smtClean="0"/>
              <a:t> </a:t>
            </a:r>
            <a:br>
              <a:rPr lang="es-ES" sz="2000" b="1" smtClean="0"/>
            </a:br>
            <a:r>
              <a:rPr lang="es-ES" sz="2000" b="1" smtClean="0"/>
              <a:t>Si el riesgo que supone intentar mover a un enfermo en la </a:t>
            </a:r>
            <a:r>
              <a:rPr lang="es-ES" sz="2000" b="1" i="1" smtClean="0">
                <a:solidFill>
                  <a:srgbClr val="FF00FF"/>
                </a:solidFill>
              </a:rPr>
              <a:t>zona muerta </a:t>
            </a:r>
            <a:r>
              <a:rPr lang="es-ES" sz="2000" b="1" smtClean="0"/>
              <a:t>hace que sea una tarea inviable, </a:t>
            </a:r>
            <a:br>
              <a:rPr lang="es-ES" sz="2000" b="1" smtClean="0"/>
            </a:br>
            <a:r>
              <a:rPr lang="es-ES" sz="2000" b="1" smtClean="0"/>
              <a:t>mover un cadáver es algo que casi nadie se plantea. </a:t>
            </a:r>
            <a:br>
              <a:rPr lang="es-ES" sz="2000" b="1" smtClean="0"/>
            </a:br>
            <a:r>
              <a:rPr lang="es-ES" sz="2000" b="1" smtClean="0"/>
              <a:t/>
            </a:r>
            <a:br>
              <a:rPr lang="es-ES" sz="2000" b="1" smtClean="0"/>
            </a:br>
            <a:r>
              <a:rPr lang="es-ES" sz="2000" b="1" smtClean="0"/>
              <a:t>Cuando alguien fallece, </a:t>
            </a:r>
            <a:br>
              <a:rPr lang="es-ES" sz="2000" b="1" smtClean="0"/>
            </a:br>
            <a:r>
              <a:rPr lang="es-ES" sz="2000" b="1" smtClean="0"/>
              <a:t>su cuerpo queda en el mismo punto donde cayó;</a:t>
            </a:r>
            <a:br>
              <a:rPr lang="es-ES" sz="2000" b="1" smtClean="0"/>
            </a:br>
            <a:r>
              <a:rPr lang="es-ES" sz="2000" b="1" smtClean="0"/>
              <a:t> y cuando se enfría, se congela petrificándose. </a:t>
            </a:r>
            <a:br>
              <a:rPr lang="es-ES" sz="2000" b="1" smtClean="0"/>
            </a:br>
            <a:endParaRPr lang="es-ES" sz="2000" smtClean="0"/>
          </a:p>
        </p:txBody>
      </p:sp>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everest circus"/>
          <p:cNvPicPr>
            <a:picLocks noChangeAspect="1" noChangeArrowheads="1"/>
          </p:cNvPicPr>
          <p:nvPr/>
        </p:nvPicPr>
        <p:blipFill>
          <a:blip r:embed="rId2"/>
          <a:srcRect/>
          <a:stretch>
            <a:fillRect/>
          </a:stretch>
        </p:blipFill>
        <p:spPr bwMode="auto">
          <a:xfrm>
            <a:off x="271463" y="285750"/>
            <a:ext cx="8658225" cy="5546725"/>
          </a:xfrm>
          <a:prstGeom prst="rect">
            <a:avLst/>
          </a:prstGeom>
          <a:noFill/>
          <a:ln w="38100">
            <a:solidFill>
              <a:schemeClr val="tx1"/>
            </a:solidFill>
            <a:miter lim="800000"/>
            <a:headEnd/>
            <a:tailEnd/>
          </a:ln>
        </p:spPr>
      </p:pic>
      <p:sp>
        <p:nvSpPr>
          <p:cNvPr id="4" name="Rectangle 3"/>
          <p:cNvSpPr/>
          <p:nvPr/>
        </p:nvSpPr>
        <p:spPr>
          <a:xfrm>
            <a:off x="500063" y="5857875"/>
            <a:ext cx="8185150" cy="1200150"/>
          </a:xfrm>
          <a:prstGeom prst="rect">
            <a:avLst/>
          </a:prstGeom>
        </p:spPr>
        <p:txBody>
          <a:bodyPr>
            <a:spAutoFit/>
          </a:bodyPr>
          <a:lstStyle/>
          <a:p>
            <a:pPr algn="ctr">
              <a:defRPr/>
            </a:pPr>
            <a:r>
              <a:rPr lang="es-AR" b="1" kern="0" dirty="0">
                <a:solidFill>
                  <a:srgbClr val="E3EBF1"/>
                </a:solidFill>
                <a:latin typeface="Arial"/>
                <a:ea typeface="+mj-ea"/>
                <a:cs typeface="+mj-cs"/>
              </a:rPr>
              <a:t>Este fue el caso de </a:t>
            </a:r>
            <a:r>
              <a:rPr lang="es-AR" b="1" i="1" kern="0" dirty="0">
                <a:solidFill>
                  <a:srgbClr val="E3EBF1"/>
                </a:solidFill>
                <a:latin typeface="Arial"/>
                <a:ea typeface="+mj-ea"/>
                <a:cs typeface="+mj-cs"/>
              </a:rPr>
              <a:t>Peter </a:t>
            </a:r>
            <a:r>
              <a:rPr lang="es-AR" b="1" i="1" kern="0" dirty="0" err="1">
                <a:solidFill>
                  <a:srgbClr val="E3EBF1"/>
                </a:solidFill>
                <a:latin typeface="Arial"/>
                <a:ea typeface="+mj-ea"/>
                <a:cs typeface="+mj-cs"/>
              </a:rPr>
              <a:t>Boardman</a:t>
            </a:r>
            <a:r>
              <a:rPr lang="es-AR" b="1" kern="0" dirty="0">
                <a:solidFill>
                  <a:srgbClr val="E3EBF1"/>
                </a:solidFill>
                <a:latin typeface="Arial"/>
                <a:ea typeface="+mj-ea"/>
                <a:cs typeface="+mj-cs"/>
              </a:rPr>
              <a:t>, </a:t>
            </a:r>
            <a:br>
              <a:rPr lang="es-AR" b="1" kern="0" dirty="0">
                <a:solidFill>
                  <a:srgbClr val="E3EBF1"/>
                </a:solidFill>
                <a:latin typeface="Arial"/>
                <a:ea typeface="+mj-ea"/>
                <a:cs typeface="+mj-cs"/>
              </a:rPr>
            </a:br>
            <a:r>
              <a:rPr lang="es-AR" b="1" kern="0" dirty="0">
                <a:solidFill>
                  <a:srgbClr val="E3EBF1"/>
                </a:solidFill>
                <a:latin typeface="Arial"/>
                <a:ea typeface="+mj-ea"/>
                <a:cs typeface="+mj-cs"/>
              </a:rPr>
              <a:t>que desapareció en 1982 intentando la complicada ruta </a:t>
            </a:r>
            <a:r>
              <a:rPr lang="es-AR" b="1" kern="0" dirty="0" err="1">
                <a:solidFill>
                  <a:srgbClr val="E3EBF1"/>
                </a:solidFill>
                <a:latin typeface="Arial"/>
                <a:ea typeface="+mj-ea"/>
                <a:cs typeface="+mj-cs"/>
              </a:rPr>
              <a:t>nor</a:t>
            </a:r>
            <a:r>
              <a:rPr lang="es-AR" b="1" kern="0" dirty="0">
                <a:solidFill>
                  <a:srgbClr val="E3EBF1"/>
                </a:solidFill>
                <a:latin typeface="Arial"/>
                <a:ea typeface="+mj-ea"/>
                <a:cs typeface="+mj-cs"/>
              </a:rPr>
              <a:t>-noroeste.</a:t>
            </a:r>
            <a:br>
              <a:rPr lang="es-AR" b="1" kern="0" dirty="0">
                <a:solidFill>
                  <a:srgbClr val="E3EBF1"/>
                </a:solidFill>
                <a:latin typeface="Arial"/>
                <a:ea typeface="+mj-ea"/>
                <a:cs typeface="+mj-cs"/>
              </a:rPr>
            </a:br>
            <a:r>
              <a:rPr lang="es-AR" b="1" kern="0" dirty="0">
                <a:solidFill>
                  <a:srgbClr val="E3EBF1"/>
                </a:solidFill>
                <a:latin typeface="Arial"/>
                <a:ea typeface="+mj-ea"/>
                <a:cs typeface="+mj-cs"/>
              </a:rPr>
              <a:t> Fue encontrado 10 años después sentado, como si estuviera durmiendo. </a:t>
            </a:r>
            <a:br>
              <a:rPr lang="es-AR" b="1" kern="0" dirty="0">
                <a:solidFill>
                  <a:srgbClr val="E3EBF1"/>
                </a:solidFill>
                <a:latin typeface="Arial"/>
                <a:ea typeface="+mj-ea"/>
                <a:cs typeface="+mj-cs"/>
              </a:rPr>
            </a:br>
            <a:endParaRPr lang="es-AR" dirty="0"/>
          </a:p>
        </p:txBody>
      </p:sp>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ctrTitle"/>
          </p:nvPr>
        </p:nvSpPr>
        <p:spPr>
          <a:xfrm>
            <a:off x="0" y="1357313"/>
            <a:ext cx="9144000" cy="4214812"/>
          </a:xfrm>
        </p:spPr>
        <p:txBody>
          <a:bodyPr/>
          <a:lstStyle/>
          <a:p>
            <a:pPr>
              <a:defRPr/>
            </a:pPr>
            <a:r>
              <a:rPr lang="es-ES" sz="2400" dirty="0" smtClean="0">
                <a:solidFill>
                  <a:schemeClr val="tx1"/>
                </a:solidFill>
                <a:effectLst>
                  <a:outerShdw blurRad="38100" dist="38100" dir="2700000" algn="tl">
                    <a:srgbClr val="336699"/>
                  </a:outerShdw>
                </a:effectLst>
              </a:rPr>
              <a:t>Se calcula que atacando la cima del </a:t>
            </a:r>
            <a:r>
              <a:rPr lang="es-ES" sz="3200" i="1" dirty="0">
                <a:solidFill>
                  <a:srgbClr val="FF00FF"/>
                </a:solidFill>
                <a:latin typeface="Arial Black" pitchFamily="34" charset="0"/>
              </a:rPr>
              <a:t>Everest</a:t>
            </a:r>
            <a:r>
              <a:rPr lang="es-ES" sz="3200" b="1" dirty="0">
                <a:solidFill>
                  <a:schemeClr val="tx1"/>
                </a:solidFill>
              </a:rPr>
              <a:t> </a:t>
            </a:r>
            <a:r>
              <a:rPr lang="es-ES" sz="3200" dirty="0" smtClean="0">
                <a:solidFill>
                  <a:schemeClr val="tx1"/>
                </a:solidFill>
                <a:effectLst>
                  <a:outerShdw blurRad="38100" dist="38100" dir="2700000" algn="tl">
                    <a:srgbClr val="336699"/>
                  </a:outerShdw>
                </a:effectLst>
              </a:rPr>
              <a:t> </a:t>
            </a:r>
            <a:r>
              <a:rPr lang="es-ES" sz="2400" dirty="0" smtClean="0">
                <a:solidFill>
                  <a:schemeClr val="tx1"/>
                </a:solidFill>
                <a:effectLst>
                  <a:outerShdw blurRad="38100" dist="38100" dir="2700000" algn="tl">
                    <a:srgbClr val="336699"/>
                  </a:outerShdw>
                </a:effectLst>
              </a:rPr>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han muerto más de 200 escaladores:</a:t>
            </a:r>
            <a:br>
              <a:rPr lang="es-ES" sz="2400" dirty="0" smtClean="0">
                <a:solidFill>
                  <a:schemeClr val="tx1"/>
                </a:solidFill>
                <a:effectLst>
                  <a:outerShdw blurRad="38100" dist="38100" dir="2700000" algn="tl">
                    <a:srgbClr val="336699"/>
                  </a:outerShdw>
                </a:effectLst>
              </a:rPr>
            </a:br>
            <a:r>
              <a:rPr lang="es-ES" sz="2400" dirty="0">
                <a:solidFill>
                  <a:schemeClr val="tx1"/>
                </a:solidFill>
                <a:effectLst>
                  <a:outerShdw blurRad="38100" dist="38100" dir="2700000" algn="tl">
                    <a:srgbClr val="336699"/>
                  </a:outerShdw>
                </a:effectLst>
              </a:rPr>
              <a:t/>
            </a:r>
            <a:br>
              <a:rPr lang="es-ES" sz="2400" dirty="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 150 nunca se han encontrado y los accesos a la cima están </a:t>
            </a:r>
            <a:r>
              <a:rPr lang="es-ES" sz="2400" b="1" dirty="0" smtClean="0">
                <a:solidFill>
                  <a:schemeClr val="tx1"/>
                </a:solidFill>
                <a:effectLst>
                  <a:outerShdw blurRad="38100" dist="38100" dir="2700000" algn="tl">
                    <a:srgbClr val="336699"/>
                  </a:outerShdw>
                </a:effectLst>
              </a:rPr>
              <a:t>plagados de cadáveres visibles</a:t>
            </a:r>
            <a:r>
              <a:rPr lang="es-ES" sz="2400" dirty="0" smtClean="0">
                <a:solidFill>
                  <a:schemeClr val="tx1"/>
                </a:solidFill>
                <a:effectLst>
                  <a:outerShdw blurRad="38100" dist="38100" dir="2700000" algn="tl">
                    <a:srgbClr val="336699"/>
                  </a:outerShdw>
                </a:effectLst>
              </a:rPr>
              <a:t> –más de 40–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que han quedado al aire en el punto exacto donde cayeron,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por lo que los escaladores que suben</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 van sorteando cuerpos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que han empezado a bautizar con nombres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porque los usan como puntos de referencia en su ascensión.</a:t>
            </a:r>
            <a:br>
              <a:rPr lang="es-ES" sz="2400" dirty="0" smtClean="0">
                <a:solidFill>
                  <a:schemeClr val="tx1"/>
                </a:solidFill>
                <a:effectLst>
                  <a:outerShdw blurRad="38100" dist="38100" dir="2700000" algn="tl">
                    <a:srgbClr val="336699"/>
                  </a:outerShdw>
                </a:effectLst>
              </a:rPr>
            </a:br>
            <a:endParaRPr lang="es-ES" sz="2400" dirty="0" smtClean="0">
              <a:solidFill>
                <a:schemeClr val="tx1"/>
              </a:solidFill>
            </a:endParaRPr>
          </a:p>
        </p:txBody>
      </p:sp>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everest circus"/>
          <p:cNvPicPr>
            <a:picLocks noChangeAspect="1" noChangeArrowheads="1"/>
          </p:cNvPicPr>
          <p:nvPr/>
        </p:nvPicPr>
        <p:blipFill>
          <a:blip r:embed="rId2"/>
          <a:srcRect/>
          <a:stretch>
            <a:fillRect/>
          </a:stretch>
        </p:blipFill>
        <p:spPr bwMode="auto">
          <a:xfrm>
            <a:off x="0" y="836613"/>
            <a:ext cx="9144000" cy="4941887"/>
          </a:xfrm>
          <a:prstGeom prst="rect">
            <a:avLst/>
          </a:prstGeom>
          <a:noFill/>
          <a:ln w="38100">
            <a:solidFill>
              <a:schemeClr val="tx1"/>
            </a:solidFill>
            <a:miter lim="800000"/>
            <a:headEnd/>
            <a:tailEnd/>
          </a:ln>
        </p:spPr>
      </p:pic>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verest circus"/>
          <p:cNvPicPr>
            <a:picLocks noChangeAspect="1" noChangeArrowheads="1"/>
          </p:cNvPicPr>
          <p:nvPr/>
        </p:nvPicPr>
        <p:blipFill>
          <a:blip r:embed="rId2"/>
          <a:srcRect/>
          <a:stretch>
            <a:fillRect/>
          </a:stretch>
        </p:blipFill>
        <p:spPr bwMode="auto">
          <a:xfrm>
            <a:off x="0" y="0"/>
            <a:ext cx="9166225" cy="4643438"/>
          </a:xfrm>
          <a:prstGeom prst="rect">
            <a:avLst/>
          </a:prstGeom>
          <a:noFill/>
          <a:ln w="38100">
            <a:solidFill>
              <a:schemeClr val="tx1"/>
            </a:solidFill>
            <a:miter lim="800000"/>
            <a:headEnd/>
            <a:tailEnd/>
          </a:ln>
        </p:spPr>
      </p:pic>
      <p:sp>
        <p:nvSpPr>
          <p:cNvPr id="13315" name="Rectangle 3"/>
          <p:cNvSpPr>
            <a:spLocks noChangeArrowheads="1"/>
          </p:cNvSpPr>
          <p:nvPr/>
        </p:nvSpPr>
        <p:spPr bwMode="auto">
          <a:xfrm>
            <a:off x="714375" y="4851400"/>
            <a:ext cx="7777163" cy="1631950"/>
          </a:xfrm>
          <a:prstGeom prst="rect">
            <a:avLst/>
          </a:prstGeom>
          <a:noFill/>
          <a:ln>
            <a:noFill/>
          </a:ln>
          <a:effectLst/>
          <a:extLst>
            <a:ext uri="{909E8E84-426E-40DD-AFC4-6F175D3DCCD1}"/>
            <a:ext uri="{91240B29-F687-4F45-9708-019B960494DF}"/>
            <a:ext uri="{AF507438-7753-43E0-B8FC-AC1667EBCBE1}"/>
          </a:extLst>
        </p:spPr>
        <p:txBody>
          <a:bodyPr anchor="ctr">
            <a:spAutoFit/>
          </a:bodyPr>
          <a:lstStyle/>
          <a:p>
            <a:pPr algn="ctr">
              <a:defRPr/>
            </a:pPr>
            <a:r>
              <a:rPr lang="es-ES" sz="2000" dirty="0">
                <a:effectLst>
                  <a:outerShdw blurRad="38100" dist="38100" dir="2700000" algn="tl">
                    <a:srgbClr val="336699"/>
                  </a:outerShdw>
                </a:effectLst>
              </a:rPr>
              <a:t>El más famoso y uno de los primeros que se ven es </a:t>
            </a:r>
            <a:endParaRPr lang="es-ES" sz="2000" dirty="0">
              <a:effectLst>
                <a:outerShdw blurRad="38100" dist="38100" dir="2700000" algn="tl">
                  <a:srgbClr val="336699"/>
                </a:outerShdw>
              </a:effectLst>
            </a:endParaRPr>
          </a:p>
          <a:p>
            <a:pPr algn="ctr">
              <a:defRPr/>
            </a:pPr>
            <a:r>
              <a:rPr lang="es-ES" sz="2000" b="1" dirty="0">
                <a:effectLst>
                  <a:outerShdw blurRad="38100" dist="38100" dir="2700000" algn="tl">
                    <a:srgbClr val="336699"/>
                  </a:outerShdw>
                </a:effectLst>
              </a:rPr>
              <a:t>“</a:t>
            </a:r>
            <a:r>
              <a:rPr lang="es-ES" sz="2000" b="1" i="1" dirty="0">
                <a:effectLst>
                  <a:outerShdw blurRad="38100" dist="38100" dir="2700000" algn="tl">
                    <a:srgbClr val="336699"/>
                  </a:outerShdw>
                </a:effectLst>
              </a:rPr>
              <a:t>el saludador</a:t>
            </a:r>
            <a:r>
              <a:rPr lang="es-ES" sz="2000" b="1" dirty="0">
                <a:effectLst>
                  <a:outerShdw blurRad="38100" dist="38100" dir="2700000" algn="tl">
                    <a:srgbClr val="336699"/>
                  </a:outerShdw>
                </a:effectLst>
              </a:rPr>
              <a:t>”</a:t>
            </a:r>
            <a:r>
              <a:rPr lang="es-ES" sz="2000" dirty="0">
                <a:effectLst>
                  <a:outerShdw blurRad="38100" dist="38100" dir="2700000" algn="tl">
                    <a:srgbClr val="336699"/>
                  </a:outerShdw>
                </a:effectLst>
              </a:rPr>
              <a:t>. </a:t>
            </a:r>
          </a:p>
          <a:p>
            <a:pPr algn="ctr">
              <a:defRPr/>
            </a:pPr>
            <a:r>
              <a:rPr lang="es-ES" sz="2000" dirty="0">
                <a:effectLst>
                  <a:outerShdw blurRad="38100" dist="38100" dir="2700000" algn="tl">
                    <a:srgbClr val="336699"/>
                  </a:outerShdw>
                </a:effectLst>
              </a:rPr>
              <a:t>Le apodaron así porque el cadáver quedó petrificado </a:t>
            </a:r>
          </a:p>
          <a:p>
            <a:pPr algn="ctr">
              <a:defRPr/>
            </a:pPr>
            <a:r>
              <a:rPr lang="es-ES" sz="2000" dirty="0">
                <a:effectLst>
                  <a:outerShdw blurRad="38100" dist="38100" dir="2700000" algn="tl">
                    <a:srgbClr val="336699"/>
                  </a:outerShdw>
                </a:effectLst>
              </a:rPr>
              <a:t>con un gesto de saludar con las brazos. </a:t>
            </a:r>
          </a:p>
          <a:p>
            <a:pPr algn="ctr">
              <a:defRPr/>
            </a:pPr>
            <a:r>
              <a:rPr lang="es-ES" sz="2000" dirty="0">
                <a:effectLst>
                  <a:outerShdw blurRad="38100" dist="38100" dir="2700000" algn="tl">
                    <a:srgbClr val="336699"/>
                  </a:outerShdw>
                </a:effectLst>
              </a:rPr>
              <a:t>No hay confirmación, </a:t>
            </a:r>
            <a:r>
              <a:rPr lang="es-ES" sz="2000" dirty="0">
                <a:effectLst>
                  <a:outerShdw blurRad="38100" dist="38100" dir="2700000" algn="tl">
                    <a:srgbClr val="336699"/>
                  </a:outerShdw>
                </a:effectLst>
              </a:rPr>
              <a:t>pero </a:t>
            </a:r>
            <a:r>
              <a:rPr lang="es-ES" sz="2000" dirty="0">
                <a:effectLst>
                  <a:outerShdw blurRad="38100" dist="38100" dir="2700000" algn="tl">
                    <a:srgbClr val="336699"/>
                  </a:outerShdw>
                </a:effectLst>
              </a:rPr>
              <a:t>por la postura, es posible que sea este.</a:t>
            </a:r>
          </a:p>
        </p:txBody>
      </p:sp>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ctrTitle"/>
          </p:nvPr>
        </p:nvSpPr>
        <p:spPr>
          <a:xfrm>
            <a:off x="0" y="0"/>
            <a:ext cx="9144000" cy="6840538"/>
          </a:xfrm>
        </p:spPr>
        <p:txBody>
          <a:bodyPr/>
          <a:lstStyle/>
          <a:p>
            <a:r>
              <a:rPr lang="es-ES" sz="2400" b="1" smtClean="0"/>
              <a:t>El segundo cuerpo más famoso </a:t>
            </a:r>
            <a:br>
              <a:rPr lang="es-ES" sz="2400" b="1" smtClean="0"/>
            </a:br>
            <a:r>
              <a:rPr lang="es-ES" sz="2400" b="1" smtClean="0"/>
              <a:t>es el de “</a:t>
            </a:r>
            <a:r>
              <a:rPr lang="es-ES" sz="2400" b="1" i="1" smtClean="0">
                <a:solidFill>
                  <a:srgbClr val="00FF00"/>
                </a:solidFill>
              </a:rPr>
              <a:t>botas verdes</a:t>
            </a:r>
            <a:r>
              <a:rPr lang="es-ES" sz="2400" b="1" smtClean="0"/>
              <a:t>”, </a:t>
            </a:r>
            <a:br>
              <a:rPr lang="es-ES" sz="2400" b="1" smtClean="0"/>
            </a:br>
            <a:r>
              <a:rPr lang="es-ES" sz="2400" b="1" smtClean="0"/>
              <a:t>llamado así por el vistoso color fosforito </a:t>
            </a:r>
            <a:br>
              <a:rPr lang="es-ES" sz="2400" b="1" smtClean="0"/>
            </a:br>
            <a:r>
              <a:rPr lang="es-ES" sz="2400" b="1" smtClean="0"/>
              <a:t>del calzado que llevaba. </a:t>
            </a:r>
            <a:br>
              <a:rPr lang="es-ES" sz="2400" b="1" smtClean="0"/>
            </a:br>
            <a:r>
              <a:rPr lang="es-ES" sz="2400" b="1" smtClean="0"/>
              <a:t/>
            </a:r>
            <a:br>
              <a:rPr lang="es-ES" sz="2400" b="1" smtClean="0"/>
            </a:br>
            <a:r>
              <a:rPr lang="es-ES" sz="2400" b="1" smtClean="0"/>
              <a:t>“</a:t>
            </a:r>
            <a:r>
              <a:rPr lang="es-ES" sz="2400" b="1" i="1" smtClean="0">
                <a:solidFill>
                  <a:srgbClr val="00FF00"/>
                </a:solidFill>
              </a:rPr>
              <a:t>Botas verdes</a:t>
            </a:r>
            <a:r>
              <a:rPr lang="es-ES" sz="2400" b="1" smtClean="0"/>
              <a:t>” era </a:t>
            </a:r>
            <a:r>
              <a:rPr lang="es-ES" sz="2400" b="1" i="1" smtClean="0"/>
              <a:t>Tsewang Paljor.</a:t>
            </a:r>
            <a:br>
              <a:rPr lang="es-ES" sz="2400" b="1" i="1" smtClean="0"/>
            </a:br>
            <a:r>
              <a:rPr lang="es-ES" sz="2400" b="1" smtClean="0"/>
              <a:t>Pereció por el frío durante el desastre de 1996. </a:t>
            </a:r>
            <a:br>
              <a:rPr lang="es-ES" sz="2400" b="1" smtClean="0"/>
            </a:br>
            <a:r>
              <a:rPr lang="es-ES" sz="2400" b="1" smtClean="0"/>
              <a:t/>
            </a:r>
            <a:br>
              <a:rPr lang="es-ES" sz="2400" b="1" smtClean="0"/>
            </a:br>
            <a:r>
              <a:rPr lang="es-ES" sz="2400" b="1" smtClean="0"/>
              <a:t>El 11 de Mayo de ese año, </a:t>
            </a:r>
            <a:br>
              <a:rPr lang="es-ES" sz="2400" b="1" smtClean="0"/>
            </a:br>
            <a:r>
              <a:rPr lang="es-ES" sz="2400" b="1" smtClean="0"/>
              <a:t>el más mortífero en la historia de la montaña, </a:t>
            </a:r>
            <a:br>
              <a:rPr lang="es-ES" sz="2400" b="1" smtClean="0"/>
            </a:br>
            <a:r>
              <a:rPr lang="es-ES" sz="2400" b="1" smtClean="0"/>
              <a:t>ascendía junto a otros compañeros </a:t>
            </a:r>
            <a:br>
              <a:rPr lang="es-ES" sz="2400" b="1" smtClean="0"/>
            </a:br>
            <a:r>
              <a:rPr lang="es-ES" sz="2400" b="1" smtClean="0"/>
              <a:t>cuando fueron sorprendidos por una fuerte ventisca. </a:t>
            </a:r>
            <a:br>
              <a:rPr lang="es-ES" sz="2400" b="1" smtClean="0"/>
            </a:br>
            <a:r>
              <a:rPr lang="es-ES" sz="2400" b="1" smtClean="0"/>
              <a:t>Seis miembros del equipo decidieron abortar el intento,</a:t>
            </a:r>
            <a:br>
              <a:rPr lang="es-ES" sz="2400" b="1" smtClean="0"/>
            </a:br>
            <a:r>
              <a:rPr lang="es-ES" sz="2400" b="1" smtClean="0"/>
              <a:t> pero </a:t>
            </a:r>
            <a:r>
              <a:rPr lang="es-ES" sz="2400" b="1" i="1" smtClean="0"/>
              <a:t>Paljor</a:t>
            </a:r>
            <a:r>
              <a:rPr lang="es-ES" sz="2400" b="1" smtClean="0"/>
              <a:t> siguió adelante con dos compañeros.</a:t>
            </a:r>
            <a:endParaRPr lang="es-ES" sz="2400" smtClean="0"/>
          </a:p>
        </p:txBody>
      </p:sp>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everest circus"/>
          <p:cNvPicPr>
            <a:picLocks noChangeAspect="1" noChangeArrowheads="1"/>
          </p:cNvPicPr>
          <p:nvPr/>
        </p:nvPicPr>
        <p:blipFill>
          <a:blip r:embed="rId2"/>
          <a:srcRect/>
          <a:stretch>
            <a:fillRect/>
          </a:stretch>
        </p:blipFill>
        <p:spPr bwMode="auto">
          <a:xfrm>
            <a:off x="222250" y="223838"/>
            <a:ext cx="8707438" cy="4159250"/>
          </a:xfrm>
          <a:prstGeom prst="rect">
            <a:avLst/>
          </a:prstGeom>
          <a:noFill/>
          <a:ln w="38100">
            <a:solidFill>
              <a:schemeClr val="tx1"/>
            </a:solidFill>
            <a:miter lim="800000"/>
            <a:headEnd/>
            <a:tailEnd/>
          </a:ln>
        </p:spPr>
      </p:pic>
      <p:sp>
        <p:nvSpPr>
          <p:cNvPr id="21507" name="Rectangle 3"/>
          <p:cNvSpPr>
            <a:spLocks noChangeArrowheads="1"/>
          </p:cNvSpPr>
          <p:nvPr/>
        </p:nvSpPr>
        <p:spPr bwMode="auto">
          <a:xfrm>
            <a:off x="0" y="4479925"/>
            <a:ext cx="9144000" cy="2246313"/>
          </a:xfrm>
          <a:prstGeom prst="rect">
            <a:avLst/>
          </a:prstGeom>
          <a:noFill/>
          <a:ln w="9525">
            <a:noFill/>
            <a:miter lim="800000"/>
            <a:headEnd/>
            <a:tailEnd/>
          </a:ln>
        </p:spPr>
        <p:txBody>
          <a:bodyPr anchor="ctr">
            <a:spAutoFit/>
          </a:bodyPr>
          <a:lstStyle/>
          <a:p>
            <a:pPr algn="ctr"/>
            <a:r>
              <a:rPr lang="es-ES" sz="2000" b="1"/>
              <a:t>Su cuerpo fue encontrado después postrado en la llamada </a:t>
            </a:r>
          </a:p>
          <a:p>
            <a:pPr algn="ctr"/>
            <a:r>
              <a:rPr lang="es-ES" sz="2000" b="1"/>
              <a:t>“</a:t>
            </a:r>
            <a:r>
              <a:rPr lang="es-ES" sz="2000" b="1" i="1"/>
              <a:t>cueva de roca</a:t>
            </a:r>
            <a:r>
              <a:rPr lang="es-ES" sz="2000" b="1"/>
              <a:t>”. </a:t>
            </a:r>
          </a:p>
          <a:p>
            <a:pPr algn="ctr"/>
            <a:r>
              <a:rPr lang="es-ES" sz="2000" b="1"/>
              <a:t>Sus restos se hicieron famosos </a:t>
            </a:r>
          </a:p>
          <a:p>
            <a:pPr algn="ctr"/>
            <a:r>
              <a:rPr lang="es-ES" sz="2000" b="1"/>
              <a:t>porque todo el mundo que accede por la ruta sur, </a:t>
            </a:r>
          </a:p>
          <a:p>
            <a:pPr algn="ctr"/>
            <a:r>
              <a:rPr lang="es-ES" sz="2000" b="1"/>
              <a:t>tenía que pasar al lado de él a menos de un metro, </a:t>
            </a:r>
          </a:p>
          <a:p>
            <a:pPr algn="ctr"/>
            <a:r>
              <a:rPr lang="es-ES" sz="2000" b="1"/>
              <a:t>casi apartándose para sortearlo, </a:t>
            </a:r>
          </a:p>
          <a:p>
            <a:pPr algn="ctr"/>
            <a:r>
              <a:rPr lang="es-ES" sz="2000" b="1"/>
              <a:t>siguiendo las cuerdas que se ven en la foto.</a:t>
            </a:r>
          </a:p>
        </p:txBody>
      </p:sp>
    </p:spTree>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ctrTitle"/>
          </p:nvPr>
        </p:nvSpPr>
        <p:spPr>
          <a:xfrm>
            <a:off x="0" y="0"/>
            <a:ext cx="9144000" cy="6840538"/>
          </a:xfrm>
        </p:spPr>
        <p:txBody>
          <a:bodyPr/>
          <a:lstStyle/>
          <a:p>
            <a:pPr eaLnBrk="1" hangingPunct="1">
              <a:defRPr/>
            </a:pPr>
            <a:r>
              <a:rPr lang="es-ES" sz="1800" b="1" kern="1200" dirty="0">
                <a:solidFill>
                  <a:srgbClr val="FFFFFF"/>
                </a:solidFill>
                <a:effectLst>
                  <a:outerShdw blurRad="38100" dist="38100" dir="2700000" algn="tl">
                    <a:srgbClr val="336699"/>
                  </a:outerShdw>
                </a:effectLst>
                <a:ea typeface="+mn-ea"/>
                <a:cs typeface="Arial" charset="0"/>
              </a:rPr>
              <a:t>El llamado “</a:t>
            </a:r>
            <a:r>
              <a:rPr lang="es-ES" sz="1800" b="1" i="1" kern="1200" dirty="0">
                <a:solidFill>
                  <a:srgbClr val="FFFFFF"/>
                </a:solidFill>
                <a:effectLst>
                  <a:outerShdw blurRad="38100" dist="38100" dir="2700000" algn="tl">
                    <a:srgbClr val="336699"/>
                  </a:outerShdw>
                </a:effectLst>
                <a:ea typeface="+mn-ea"/>
                <a:cs typeface="Arial" charset="0"/>
              </a:rPr>
              <a:t>desastre de 19</a:t>
            </a:r>
            <a:r>
              <a:rPr lang="es-ES" sz="1800" b="1" kern="1200" dirty="0">
                <a:solidFill>
                  <a:srgbClr val="FFFFFF"/>
                </a:solidFill>
                <a:effectLst>
                  <a:outerShdw blurRad="38100" dist="38100" dir="2700000" algn="tl">
                    <a:srgbClr val="336699"/>
                  </a:outerShdw>
                </a:effectLst>
                <a:ea typeface="+mn-ea"/>
                <a:cs typeface="Arial" charset="0"/>
              </a:rPr>
              <a:t>96</a:t>
            </a:r>
            <a:r>
              <a:rPr lang="es-ES" sz="1800" b="1" kern="1200" dirty="0" smtClean="0">
                <a:solidFill>
                  <a:srgbClr val="FFFFFF"/>
                </a:solidFill>
                <a:effectLst>
                  <a:outerShdw blurRad="38100" dist="38100" dir="2700000" algn="tl">
                    <a:srgbClr val="336699"/>
                  </a:outerShdw>
                </a:effectLst>
                <a:ea typeface="+mn-ea"/>
                <a:cs typeface="Arial" charset="0"/>
              </a:rPr>
              <a:t>″, se </a:t>
            </a:r>
            <a:r>
              <a:rPr lang="es-ES" sz="1800" b="1" kern="1200" dirty="0">
                <a:solidFill>
                  <a:srgbClr val="FFFFFF"/>
                </a:solidFill>
                <a:effectLst>
                  <a:outerShdw blurRad="38100" dist="38100" dir="2700000" algn="tl">
                    <a:srgbClr val="336699"/>
                  </a:outerShdw>
                </a:effectLst>
                <a:ea typeface="+mn-ea"/>
                <a:cs typeface="Arial" charset="0"/>
              </a:rPr>
              <a:t>cobró 15 vidas en un solo día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en </a:t>
            </a:r>
            <a:r>
              <a:rPr lang="es-ES" sz="1800" b="1" kern="1200" dirty="0">
                <a:solidFill>
                  <a:srgbClr val="FFFFFF"/>
                </a:solidFill>
                <a:effectLst>
                  <a:outerShdw blurRad="38100" dist="38100" dir="2700000" algn="tl">
                    <a:srgbClr val="336699"/>
                  </a:outerShdw>
                </a:effectLst>
                <a:ea typeface="+mn-ea"/>
                <a:cs typeface="Arial" charset="0"/>
              </a:rPr>
              <a:t>el que 33 montañeros atacaban la cima por la ruta sur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provocándose </a:t>
            </a:r>
            <a:r>
              <a:rPr lang="es-ES" sz="1800" b="1" kern="1200" dirty="0">
                <a:solidFill>
                  <a:srgbClr val="FFFFFF"/>
                </a:solidFill>
                <a:effectLst>
                  <a:outerShdw blurRad="38100" dist="38100" dir="2700000" algn="tl">
                    <a:srgbClr val="336699"/>
                  </a:outerShdw>
                </a:effectLst>
                <a:ea typeface="+mn-ea"/>
                <a:cs typeface="Arial" charset="0"/>
              </a:rPr>
              <a:t>un atasco en la única pared que hay que escalar, el “</a:t>
            </a:r>
            <a:r>
              <a:rPr lang="es-ES" sz="1800" b="1" i="1" kern="1200" dirty="0">
                <a:solidFill>
                  <a:srgbClr val="FFFFFF"/>
                </a:solidFill>
                <a:effectLst>
                  <a:outerShdw blurRad="38100" dist="38100" dir="2700000" algn="tl">
                    <a:srgbClr val="336699"/>
                  </a:outerShdw>
                </a:effectLst>
                <a:ea typeface="+mn-ea"/>
                <a:cs typeface="Arial" charset="0"/>
              </a:rPr>
              <a:t>Hillary </a:t>
            </a:r>
            <a:r>
              <a:rPr lang="es-ES" sz="1800" b="1" i="1" kern="1200" dirty="0" err="1">
                <a:solidFill>
                  <a:srgbClr val="FFFFFF"/>
                </a:solidFill>
                <a:effectLst>
                  <a:outerShdw blurRad="38100" dist="38100" dir="2700000" algn="tl">
                    <a:srgbClr val="336699"/>
                  </a:outerShdw>
                </a:effectLst>
                <a:ea typeface="+mn-ea"/>
                <a:cs typeface="Arial" charset="0"/>
              </a:rPr>
              <a:t>Step</a:t>
            </a:r>
            <a:r>
              <a:rPr lang="es-ES" sz="1800" b="1" kern="1200" dirty="0">
                <a:solidFill>
                  <a:srgbClr val="FFFFFF"/>
                </a:solidFill>
                <a:effectLst>
                  <a:outerShdw blurRad="38100" dist="38100" dir="2700000" algn="tl">
                    <a:srgbClr val="336699"/>
                  </a:outerShdw>
                </a:effectLst>
                <a:ea typeface="+mn-ea"/>
                <a:cs typeface="Arial" charset="0"/>
              </a:rPr>
              <a:t>”, un “</a:t>
            </a:r>
            <a:r>
              <a:rPr lang="es-ES" sz="1800" b="1" i="1" kern="1200" dirty="0">
                <a:solidFill>
                  <a:srgbClr val="FFFFFF"/>
                </a:solidFill>
                <a:effectLst>
                  <a:outerShdw blurRad="38100" dist="38100" dir="2700000" algn="tl">
                    <a:srgbClr val="336699"/>
                  </a:outerShdw>
                </a:effectLst>
                <a:ea typeface="+mn-ea"/>
                <a:cs typeface="Arial" charset="0"/>
              </a:rPr>
              <a:t>overbooking</a:t>
            </a:r>
            <a:r>
              <a:rPr lang="es-ES" sz="1800" b="1" kern="1200" dirty="0">
                <a:solidFill>
                  <a:srgbClr val="FFFFFF"/>
                </a:solidFill>
                <a:effectLst>
                  <a:outerShdw blurRad="38100" dist="38100" dir="2700000" algn="tl">
                    <a:srgbClr val="336699"/>
                  </a:outerShdw>
                </a:effectLst>
                <a:ea typeface="+mn-ea"/>
                <a:cs typeface="Arial" charset="0"/>
              </a:rPr>
              <a:t>” en </a:t>
            </a:r>
            <a:r>
              <a:rPr lang="es-ES" sz="1800" b="1" kern="1200" dirty="0" smtClean="0">
                <a:solidFill>
                  <a:srgbClr val="FFFFFF"/>
                </a:solidFill>
                <a:effectLst>
                  <a:outerShdw blurRad="38100" dist="38100" dir="2700000" algn="tl">
                    <a:srgbClr val="336699"/>
                  </a:outerShdw>
                </a:effectLst>
                <a:ea typeface="+mn-ea"/>
                <a:cs typeface="Arial" charset="0"/>
              </a:rPr>
              <a:t>pleno</a:t>
            </a:r>
            <a:r>
              <a:rPr lang="es-ES" sz="2400" i="1" dirty="0">
                <a:solidFill>
                  <a:srgbClr val="FF00FF"/>
                </a:solidFill>
                <a:latin typeface="Arial Black" pitchFamily="34" charset="0"/>
              </a:rPr>
              <a:t> </a:t>
            </a:r>
            <a:r>
              <a:rPr lang="es-ES" sz="2000" i="1" dirty="0">
                <a:solidFill>
                  <a:srgbClr val="FF00FF"/>
                </a:solidFill>
                <a:latin typeface="Arial Black" pitchFamily="34" charset="0"/>
              </a:rPr>
              <a:t>Everest</a:t>
            </a:r>
            <a:r>
              <a:rPr lang="es-ES" sz="1800" b="1" kern="1200" dirty="0" smtClean="0">
                <a:solidFill>
                  <a:srgbClr val="FFFFFF"/>
                </a:solidFill>
                <a:effectLst>
                  <a:outerShdw blurRad="38100" dist="38100" dir="2700000" algn="tl">
                    <a:srgbClr val="336699"/>
                  </a:outerShdw>
                </a:effectLst>
                <a:ea typeface="+mn-ea"/>
                <a:cs typeface="Arial" charset="0"/>
              </a:rPr>
              <a:t>.</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Para </a:t>
            </a:r>
            <a:r>
              <a:rPr lang="es-ES" sz="1800" b="1" kern="1200" dirty="0">
                <a:solidFill>
                  <a:srgbClr val="FFFFFF"/>
                </a:solidFill>
                <a:effectLst>
                  <a:outerShdw blurRad="38100" dist="38100" dir="2700000" algn="tl">
                    <a:srgbClr val="336699"/>
                  </a:outerShdw>
                </a:effectLst>
                <a:ea typeface="+mn-ea"/>
                <a:cs typeface="Arial" charset="0"/>
              </a:rPr>
              <a:t>atacar la cima por la ruta sur </a:t>
            </a:r>
            <a:r>
              <a:rPr lang="es-ES" sz="1800" b="1" kern="1200" dirty="0" smtClean="0">
                <a:solidFill>
                  <a:srgbClr val="FFFFFF"/>
                </a:solidFill>
                <a:effectLst>
                  <a:outerShdw blurRad="38100" dist="38100" dir="2700000" algn="tl">
                    <a:srgbClr val="336699"/>
                  </a:outerShdw>
                </a:effectLst>
                <a:ea typeface="+mn-ea"/>
                <a:cs typeface="Arial" charset="0"/>
              </a:rPr>
              <a:t>se </a:t>
            </a:r>
            <a:r>
              <a:rPr lang="es-ES" sz="1800" b="1" kern="1200" dirty="0">
                <a:solidFill>
                  <a:srgbClr val="FFFFFF"/>
                </a:solidFill>
                <a:effectLst>
                  <a:outerShdw blurRad="38100" dist="38100" dir="2700000" algn="tl">
                    <a:srgbClr val="336699"/>
                  </a:outerShdw>
                </a:effectLst>
                <a:ea typeface="+mn-ea"/>
                <a:cs typeface="Arial" charset="0"/>
              </a:rPr>
              <a:t>sale a medía noche del campamento 4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y </a:t>
            </a:r>
            <a:r>
              <a:rPr lang="es-ES" sz="1800" b="1" kern="1200" dirty="0">
                <a:solidFill>
                  <a:srgbClr val="FFFFFF"/>
                </a:solidFill>
                <a:effectLst>
                  <a:outerShdw blurRad="38100" dist="38100" dir="2700000" algn="tl">
                    <a:srgbClr val="336699"/>
                  </a:outerShdw>
                </a:effectLst>
                <a:ea typeface="+mn-ea"/>
                <a:cs typeface="Arial" charset="0"/>
              </a:rPr>
              <a:t>se tardan entre 10 y 12 horas en ascender los </a:t>
            </a:r>
            <a:r>
              <a:rPr lang="es-ES" sz="1800" b="1" kern="1200" dirty="0" smtClean="0">
                <a:solidFill>
                  <a:srgbClr val="FFFFFF"/>
                </a:solidFill>
                <a:effectLst>
                  <a:outerShdw blurRad="38100" dist="38100" dir="2700000" algn="tl">
                    <a:srgbClr val="336699"/>
                  </a:outerShdw>
                </a:effectLst>
                <a:ea typeface="+mn-ea"/>
                <a:cs typeface="Arial" charset="0"/>
              </a:rPr>
              <a:t>1.000 </a:t>
            </a:r>
            <a:r>
              <a:rPr lang="es-ES" sz="1800" b="1" kern="1200" dirty="0">
                <a:solidFill>
                  <a:srgbClr val="FFFFFF"/>
                </a:solidFill>
                <a:effectLst>
                  <a:outerShdw blurRad="38100" dist="38100" dir="2700000" algn="tl">
                    <a:srgbClr val="336699"/>
                  </a:outerShdw>
                </a:effectLst>
                <a:ea typeface="+mn-ea"/>
                <a:cs typeface="Arial" charset="0"/>
              </a:rPr>
              <a:t>metros restantes, considerándose las dos de la tarde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como </a:t>
            </a:r>
            <a:r>
              <a:rPr lang="es-ES" sz="1800" b="1" kern="1200" dirty="0">
                <a:solidFill>
                  <a:srgbClr val="FFFFFF"/>
                </a:solidFill>
                <a:effectLst>
                  <a:outerShdw blurRad="38100" dist="38100" dir="2700000" algn="tl">
                    <a:srgbClr val="336699"/>
                  </a:outerShdw>
                </a:effectLst>
                <a:ea typeface="+mn-ea"/>
                <a:cs typeface="Arial" charset="0"/>
              </a:rPr>
              <a:t>límite de hora seguro para hacer cumbre.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Si </a:t>
            </a:r>
            <a:r>
              <a:rPr lang="es-ES" sz="1800" b="1" kern="1200" dirty="0">
                <a:solidFill>
                  <a:srgbClr val="FFFFFF"/>
                </a:solidFill>
                <a:effectLst>
                  <a:outerShdw blurRad="38100" dist="38100" dir="2700000" algn="tl">
                    <a:srgbClr val="336699"/>
                  </a:outerShdw>
                </a:effectLst>
                <a:ea typeface="+mn-ea"/>
                <a:cs typeface="Arial" charset="0"/>
              </a:rPr>
              <a:t>se llega más tarde, se corre el riesgo de perecer al frío de la noche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o </a:t>
            </a:r>
            <a:r>
              <a:rPr lang="es-ES" sz="1800" b="1" kern="1200" dirty="0">
                <a:solidFill>
                  <a:srgbClr val="FFFFFF"/>
                </a:solidFill>
                <a:effectLst>
                  <a:outerShdw blurRad="38100" dist="38100" dir="2700000" algn="tl">
                    <a:srgbClr val="336699"/>
                  </a:outerShdw>
                </a:effectLst>
                <a:ea typeface="+mn-ea"/>
                <a:cs typeface="Arial" charset="0"/>
              </a:rPr>
              <a:t>caer por la ladera al descender.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La </a:t>
            </a:r>
            <a:r>
              <a:rPr lang="es-ES" sz="1800" b="1" kern="1200" dirty="0">
                <a:solidFill>
                  <a:srgbClr val="FFFFFF"/>
                </a:solidFill>
                <a:effectLst>
                  <a:outerShdw blurRad="38100" dist="38100" dir="2700000" algn="tl">
                    <a:srgbClr val="336699"/>
                  </a:outerShdw>
                </a:effectLst>
                <a:ea typeface="+mn-ea"/>
                <a:cs typeface="Arial" charset="0"/>
              </a:rPr>
              <a:t>mayoría de los accidentes se producen en el descenso.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El </a:t>
            </a:r>
            <a:r>
              <a:rPr lang="es-ES" sz="1800" b="1" kern="1200" dirty="0">
                <a:solidFill>
                  <a:srgbClr val="FFFFFF"/>
                </a:solidFill>
                <a:effectLst>
                  <a:outerShdw blurRad="38100" dist="38100" dir="2700000" algn="tl">
                    <a:srgbClr val="336699"/>
                  </a:outerShdw>
                </a:effectLst>
                <a:ea typeface="+mn-ea"/>
                <a:cs typeface="Arial" charset="0"/>
              </a:rPr>
              <a:t>atasco en el </a:t>
            </a:r>
            <a:r>
              <a:rPr lang="es-ES" sz="1800" b="1" kern="1200" dirty="0" smtClean="0">
                <a:solidFill>
                  <a:srgbClr val="FFFFFF"/>
                </a:solidFill>
                <a:effectLst>
                  <a:outerShdw blurRad="38100" dist="38100" dir="2700000" algn="tl">
                    <a:srgbClr val="336699"/>
                  </a:outerShdw>
                </a:effectLst>
                <a:ea typeface="+mn-ea"/>
                <a:cs typeface="Arial" charset="0"/>
              </a:rPr>
              <a:t>escalón  </a:t>
            </a:r>
            <a:r>
              <a:rPr lang="es-ES" sz="1800" b="1" kern="1200" dirty="0">
                <a:solidFill>
                  <a:srgbClr val="FFFFFF"/>
                </a:solidFill>
                <a:effectLst>
                  <a:outerShdw blurRad="38100" dist="38100" dir="2700000" algn="tl">
                    <a:srgbClr val="336699"/>
                  </a:outerShdw>
                </a:effectLst>
                <a:ea typeface="+mn-ea"/>
                <a:cs typeface="Arial" charset="0"/>
              </a:rPr>
              <a:t>provocó retrasos irreparables.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Se </a:t>
            </a:r>
            <a:r>
              <a:rPr lang="es-ES" sz="1800" b="1" kern="1200" dirty="0">
                <a:solidFill>
                  <a:srgbClr val="FFFFFF"/>
                </a:solidFill>
                <a:effectLst>
                  <a:outerShdw blurRad="38100" dist="38100" dir="2700000" algn="tl">
                    <a:srgbClr val="336699"/>
                  </a:outerShdw>
                </a:effectLst>
                <a:ea typeface="+mn-ea"/>
                <a:cs typeface="Arial" charset="0"/>
              </a:rPr>
              <a:t>levantó una fuerte ventisca limitando la visibilidad,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lo </a:t>
            </a:r>
            <a:r>
              <a:rPr lang="es-ES" sz="1800" b="1" kern="1200" dirty="0">
                <a:solidFill>
                  <a:srgbClr val="FFFFFF"/>
                </a:solidFill>
                <a:effectLst>
                  <a:outerShdw blurRad="38100" dist="38100" dir="2700000" algn="tl">
                    <a:srgbClr val="336699"/>
                  </a:outerShdw>
                </a:effectLst>
                <a:ea typeface="+mn-ea"/>
                <a:cs typeface="Arial" charset="0"/>
              </a:rPr>
              <a:t>que impidió que muchos de los que descendían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encontrasen </a:t>
            </a:r>
            <a:r>
              <a:rPr lang="es-ES" sz="1800" b="1" kern="1200" dirty="0">
                <a:solidFill>
                  <a:srgbClr val="FFFFFF"/>
                </a:solidFill>
                <a:effectLst>
                  <a:outerShdw blurRad="38100" dist="38100" dir="2700000" algn="tl">
                    <a:srgbClr val="336699"/>
                  </a:outerShdw>
                </a:effectLst>
                <a:ea typeface="+mn-ea"/>
                <a:cs typeface="Arial" charset="0"/>
              </a:rPr>
              <a:t>el camino de regreso y murieran de frío. </a:t>
            </a: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
            </a:r>
            <a:br>
              <a:rPr lang="es-ES" sz="1800" b="1" kern="1200" dirty="0" smtClean="0">
                <a:solidFill>
                  <a:srgbClr val="FFFFFF"/>
                </a:solidFill>
                <a:effectLst>
                  <a:outerShdw blurRad="38100" dist="38100" dir="2700000" algn="tl">
                    <a:srgbClr val="336699"/>
                  </a:outerShdw>
                </a:effectLst>
                <a:ea typeface="+mn-ea"/>
                <a:cs typeface="Arial" charset="0"/>
              </a:rPr>
            </a:br>
            <a:r>
              <a:rPr lang="es-ES" sz="1800" b="1" kern="1200" dirty="0" smtClean="0">
                <a:solidFill>
                  <a:srgbClr val="FFFFFF"/>
                </a:solidFill>
                <a:effectLst>
                  <a:outerShdw blurRad="38100" dist="38100" dir="2700000" algn="tl">
                    <a:srgbClr val="336699"/>
                  </a:outerShdw>
                </a:effectLst>
                <a:ea typeface="+mn-ea"/>
                <a:cs typeface="Arial" charset="0"/>
              </a:rPr>
              <a:t>Los </a:t>
            </a:r>
            <a:r>
              <a:rPr lang="es-ES" sz="1800" b="1" kern="1200" dirty="0">
                <a:solidFill>
                  <a:srgbClr val="FFFFFF"/>
                </a:solidFill>
                <a:effectLst>
                  <a:outerShdw blurRad="38100" dist="38100" dir="2700000" algn="tl">
                    <a:srgbClr val="336699"/>
                  </a:outerShdw>
                </a:effectLst>
                <a:ea typeface="+mn-ea"/>
                <a:cs typeface="Arial" charset="0"/>
              </a:rPr>
              <a:t>intentos de rescate solo lograron traer de vuelta a 4 personas. </a:t>
            </a:r>
            <a:endParaRPr lang="es-ES" sz="2400" dirty="0" smtClean="0"/>
          </a:p>
        </p:txBody>
      </p:sp>
    </p:spTree>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everest circus"/>
          <p:cNvPicPr>
            <a:picLocks noChangeAspect="1" noChangeArrowheads="1"/>
          </p:cNvPicPr>
          <p:nvPr/>
        </p:nvPicPr>
        <p:blipFill>
          <a:blip r:embed="rId2"/>
          <a:srcRect t="4666"/>
          <a:stretch>
            <a:fillRect/>
          </a:stretch>
        </p:blipFill>
        <p:spPr bwMode="auto">
          <a:xfrm>
            <a:off x="673100" y="142875"/>
            <a:ext cx="7843838" cy="5286375"/>
          </a:xfrm>
          <a:prstGeom prst="rect">
            <a:avLst/>
          </a:prstGeom>
          <a:noFill/>
          <a:ln w="38100">
            <a:solidFill>
              <a:schemeClr val="tx1"/>
            </a:solidFill>
            <a:miter lim="800000"/>
            <a:headEnd/>
            <a:tailEnd/>
          </a:ln>
        </p:spPr>
      </p:pic>
      <p:sp>
        <p:nvSpPr>
          <p:cNvPr id="2" name="Rectangle 1"/>
          <p:cNvSpPr/>
          <p:nvPr/>
        </p:nvSpPr>
        <p:spPr>
          <a:xfrm>
            <a:off x="-3175" y="5689600"/>
            <a:ext cx="9144000" cy="954088"/>
          </a:xfrm>
          <a:prstGeom prst="rect">
            <a:avLst/>
          </a:prstGeom>
        </p:spPr>
        <p:txBody>
          <a:bodyPr>
            <a:spAutoFit/>
          </a:bodyPr>
          <a:lstStyle/>
          <a:p>
            <a:pPr algn="ctr">
              <a:defRPr/>
            </a:pPr>
            <a:r>
              <a:rPr lang="es-ES" b="1" dirty="0">
                <a:solidFill>
                  <a:srgbClr val="FFFFFF"/>
                </a:solidFill>
                <a:effectLst>
                  <a:outerShdw blurRad="38100" dist="38100" dir="2700000" algn="tl">
                    <a:srgbClr val="336699"/>
                  </a:outerShdw>
                </a:effectLst>
              </a:rPr>
              <a:t>Aunque parezca un parque de atracciones, </a:t>
            </a:r>
          </a:p>
          <a:p>
            <a:pPr algn="ctr">
              <a:defRPr/>
            </a:pPr>
            <a:r>
              <a:rPr lang="es-ES" b="1" dirty="0">
                <a:solidFill>
                  <a:srgbClr val="FFFFFF"/>
                </a:solidFill>
                <a:effectLst>
                  <a:outerShdw blurRad="38100" dist="38100" dir="2700000" algn="tl">
                    <a:srgbClr val="336699"/>
                  </a:outerShdw>
                </a:effectLst>
              </a:rPr>
              <a:t>esto es una expedición haciendo cola para acceder a la cima del </a:t>
            </a:r>
            <a:r>
              <a:rPr lang="es-ES" sz="2000" i="1" kern="0" dirty="0">
                <a:solidFill>
                  <a:srgbClr val="FF00FF"/>
                </a:solidFill>
                <a:latin typeface="Arial Black" pitchFamily="34" charset="0"/>
                <a:ea typeface="+mj-ea"/>
                <a:cs typeface="+mj-cs"/>
              </a:rPr>
              <a:t>Everest </a:t>
            </a:r>
            <a:r>
              <a:rPr lang="es-ES" sz="1600" b="1" dirty="0">
                <a:solidFill>
                  <a:srgbClr val="E3EBF1"/>
                </a:solidFill>
              </a:rPr>
              <a:t> </a:t>
            </a:r>
            <a:endParaRPr lang="es-ES" b="1" dirty="0">
              <a:solidFill>
                <a:srgbClr val="E3EBF1"/>
              </a:solidFill>
            </a:endParaRPr>
          </a:p>
          <a:p>
            <a:pPr algn="ctr">
              <a:defRPr/>
            </a:pPr>
            <a:r>
              <a:rPr lang="es-ES" b="1" dirty="0">
                <a:solidFill>
                  <a:srgbClr val="FFFFFF"/>
                </a:solidFill>
                <a:effectLst>
                  <a:outerShdw blurRad="38100" dist="38100" dir="2700000" algn="tl">
                    <a:srgbClr val="336699"/>
                  </a:outerShdw>
                </a:effectLst>
              </a:rPr>
              <a:t> por la ruta sur en el año 2009</a:t>
            </a:r>
            <a:r>
              <a:rPr lang="es-ES" sz="1400" b="1" dirty="0">
                <a:solidFill>
                  <a:srgbClr val="FFFFFF"/>
                </a:solidFill>
                <a:effectLst>
                  <a:outerShdw blurRad="38100" dist="38100" dir="2700000" algn="tl">
                    <a:srgbClr val="336699"/>
                  </a:outerShdw>
                </a:effectLst>
              </a:rPr>
              <a:t>.</a:t>
            </a:r>
            <a:endParaRPr lang="es-ES" dirty="0"/>
          </a:p>
        </p:txBody>
      </p:sp>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ctrTitle"/>
          </p:nvPr>
        </p:nvSpPr>
        <p:spPr>
          <a:xfrm>
            <a:off x="0" y="0"/>
            <a:ext cx="9144000" cy="6840538"/>
          </a:xfrm>
        </p:spPr>
        <p:txBody>
          <a:bodyPr/>
          <a:lstStyle/>
          <a:p>
            <a:pPr>
              <a:defRPr/>
            </a:pPr>
            <a:r>
              <a:rPr lang="es-ES" sz="2000" b="1" dirty="0" smtClean="0">
                <a:effectLst>
                  <a:outerShdw blurRad="38100" dist="38100" dir="2700000" algn="tl">
                    <a:srgbClr val="336699"/>
                  </a:outerShdw>
                </a:effectLst>
                <a:latin typeface="Arial Narrow" pitchFamily="34" charset="0"/>
              </a:rPr>
              <a:t>Al lado de </a:t>
            </a:r>
            <a:r>
              <a:rPr lang="es-ES" sz="2000" b="1" i="1" dirty="0" smtClean="0">
                <a:solidFill>
                  <a:srgbClr val="00FF00"/>
                </a:solidFill>
                <a:effectLst>
                  <a:outerShdw blurRad="38100" dist="38100" dir="2700000" algn="tl">
                    <a:srgbClr val="336699"/>
                  </a:outerShdw>
                </a:effectLst>
                <a:latin typeface="Arial Narrow" pitchFamily="34" charset="0"/>
              </a:rPr>
              <a:t>Botas Verdes </a:t>
            </a:r>
            <a:r>
              <a:rPr lang="es-ES" sz="2000" b="1" dirty="0" smtClean="0">
                <a:effectLst>
                  <a:outerShdw blurRad="38100" dist="38100" dir="2700000" algn="tl">
                    <a:srgbClr val="336699"/>
                  </a:outerShdw>
                </a:effectLst>
                <a:latin typeface="Arial Narrow" pitchFamily="34" charset="0"/>
              </a:rPr>
              <a:t>quedó </a:t>
            </a:r>
            <a:r>
              <a:rPr lang="es-ES" sz="2000" b="1" i="1" dirty="0" smtClean="0">
                <a:effectLst>
                  <a:outerShdw blurRad="38100" dist="38100" dir="2700000" algn="tl">
                    <a:srgbClr val="336699"/>
                  </a:outerShdw>
                </a:effectLst>
                <a:latin typeface="Arial Narrow" pitchFamily="34" charset="0"/>
              </a:rPr>
              <a:t>David Sharp</a:t>
            </a:r>
            <a:r>
              <a:rPr lang="es-ES" sz="2000" b="1" dirty="0" smtClean="0">
                <a:effectLst>
                  <a:outerShdw blurRad="38100" dist="38100" dir="2700000" algn="tl">
                    <a:srgbClr val="336699"/>
                  </a:outerShdw>
                </a:effectLst>
                <a:latin typeface="Arial Narrow" pitchFamily="34" charset="0"/>
              </a:rPr>
              <a:t>,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que el 15 de Mayo del 2006 realizaba su tercer ataque a la cumbre.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Había lanzado varias acometidas en solitario desde el campamento base,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sin oxigeno, sin sherpa, sin guía, sin radio, sin medicamentos,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sin ningún otro soporte vital.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Subía con lo puesto, puede que con la intención de batir algún record.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Es el caso que más escándalo e indignación ha causado entre la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comunidad alpinista,  tal vez por ser el que mejor escenifica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el circo que hay montado en torno al </a:t>
            </a:r>
            <a:r>
              <a:rPr lang="es-ES" sz="2400" i="1" dirty="0" smtClean="0">
                <a:solidFill>
                  <a:srgbClr val="FF00FF"/>
                </a:solidFill>
                <a:latin typeface="Arial Black" pitchFamily="34" charset="0"/>
              </a:rPr>
              <a:t>Everest</a:t>
            </a:r>
            <a:r>
              <a:rPr lang="es-ES" sz="2000" b="1" dirty="0" smtClean="0">
                <a:effectLst>
                  <a:outerShdw blurRad="38100" dist="38100" dir="2700000" algn="tl">
                    <a:srgbClr val="336699"/>
                  </a:outerShdw>
                </a:effectLst>
                <a:latin typeface="Arial Narrow" pitchFamily="34" charset="0"/>
              </a:rPr>
              <a:t>.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En su descenso se vino abajo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y se sentó al lado de </a:t>
            </a:r>
            <a:r>
              <a:rPr lang="es-ES" sz="2000" b="1" i="1" dirty="0" smtClean="0">
                <a:solidFill>
                  <a:srgbClr val="00FF00"/>
                </a:solidFill>
                <a:effectLst>
                  <a:outerShdw blurRad="38100" dist="38100" dir="2700000" algn="tl">
                    <a:srgbClr val="336699"/>
                  </a:outerShdw>
                </a:effectLst>
                <a:latin typeface="Arial Narrow" pitchFamily="34" charset="0"/>
              </a:rPr>
              <a:t>botas verdes </a:t>
            </a:r>
            <a:r>
              <a:rPr lang="es-ES" sz="2000" b="1" dirty="0" smtClean="0">
                <a:effectLst>
                  <a:outerShdw blurRad="38100" dist="38100" dir="2700000" algn="tl">
                    <a:srgbClr val="336699"/>
                  </a:outerShdw>
                </a:effectLst>
                <a:latin typeface="Arial Narrow" pitchFamily="34" charset="0"/>
              </a:rPr>
              <a:t>para intentar recobrar fuelle.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Por delante de </a:t>
            </a:r>
            <a:r>
              <a:rPr lang="es-ES" sz="2000" b="1" i="1" dirty="0" smtClean="0">
                <a:effectLst>
                  <a:outerShdw blurRad="38100" dist="38100" dir="2700000" algn="tl">
                    <a:srgbClr val="336699"/>
                  </a:outerShdw>
                </a:effectLst>
                <a:latin typeface="Arial Narrow" pitchFamily="34" charset="0"/>
              </a:rPr>
              <a:t>David Sharp </a:t>
            </a:r>
            <a:r>
              <a:rPr lang="es-ES" sz="2000" b="1" dirty="0" smtClean="0">
                <a:effectLst>
                  <a:outerShdw blurRad="38100" dist="38100" dir="2700000" algn="tl">
                    <a:srgbClr val="336699"/>
                  </a:outerShdw>
                </a:effectLst>
                <a:latin typeface="Arial Narrow" pitchFamily="34" charset="0"/>
              </a:rPr>
              <a:t>llegaron a pasar de largo unos 40 escaladores sin pararse, hasta que lo encontró la expedición </a:t>
            </a:r>
            <a:r>
              <a:rPr lang="es-ES" sz="2000" b="1" i="1" dirty="0" smtClean="0">
                <a:effectLst>
                  <a:outerShdw blurRad="38100" dist="38100" dir="2700000" algn="tl">
                    <a:srgbClr val="336699"/>
                  </a:outerShdw>
                </a:effectLst>
                <a:latin typeface="Arial Narrow" pitchFamily="34" charset="0"/>
              </a:rPr>
              <a:t>Brice</a:t>
            </a:r>
            <a:r>
              <a:rPr lang="es-ES" sz="2000" b="1" dirty="0" smtClean="0">
                <a:effectLst>
                  <a:outerShdw blurRad="38100" dist="38100" dir="2700000" algn="tl">
                    <a:srgbClr val="336699"/>
                  </a:outerShdw>
                </a:effectLst>
                <a:latin typeface="Arial Narrow" pitchFamily="34" charset="0"/>
              </a:rPr>
              <a:t> liderada por </a:t>
            </a:r>
            <a:r>
              <a:rPr lang="es-ES" sz="2000" b="1" i="1" dirty="0" smtClean="0">
                <a:effectLst>
                  <a:outerShdw blurRad="38100" dist="38100" dir="2700000" algn="tl">
                    <a:srgbClr val="336699"/>
                  </a:outerShdw>
                </a:effectLst>
                <a:latin typeface="Arial Narrow" pitchFamily="34" charset="0"/>
              </a:rPr>
              <a:t>Mark </a:t>
            </a:r>
            <a:r>
              <a:rPr lang="es-ES" sz="2000" b="1" i="1" dirty="0" err="1" smtClean="0">
                <a:effectLst>
                  <a:outerShdw blurRad="38100" dist="38100" dir="2700000" algn="tl">
                    <a:srgbClr val="336699"/>
                  </a:outerShdw>
                </a:effectLst>
                <a:latin typeface="Arial Narrow" pitchFamily="34" charset="0"/>
              </a:rPr>
              <a:t>Inglis</a:t>
            </a:r>
            <a:r>
              <a:rPr lang="es-ES" sz="2000" b="1" dirty="0" smtClean="0">
                <a:effectLst>
                  <a:outerShdw blurRad="38100" dist="38100" dir="2700000" algn="tl">
                    <a:srgbClr val="336699"/>
                  </a:outerShdw>
                </a:effectLst>
                <a:latin typeface="Arial Narrow" pitchFamily="34" charset="0"/>
              </a:rPr>
              <a:t>,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un especialista que había perdido las dos piernas por congelación en 1982 </a:t>
            </a:r>
            <a:br>
              <a:rPr lang="es-ES" sz="2000" b="1" dirty="0" smtClean="0">
                <a:effectLst>
                  <a:outerShdw blurRad="38100" dist="38100" dir="2700000" algn="tl">
                    <a:srgbClr val="336699"/>
                  </a:outerShdw>
                </a:effectLst>
                <a:latin typeface="Arial Narrow" pitchFamily="34" charset="0"/>
              </a:rPr>
            </a:br>
            <a:r>
              <a:rPr lang="es-ES" sz="2000" b="1" dirty="0" smtClean="0">
                <a:effectLst>
                  <a:outerShdw blurRad="38100" dist="38100" dir="2700000" algn="tl">
                    <a:srgbClr val="336699"/>
                  </a:outerShdw>
                </a:effectLst>
                <a:latin typeface="Arial Narrow" pitchFamily="34" charset="0"/>
              </a:rPr>
              <a:t>y que ahora utilizaba prótesis metálicas.</a:t>
            </a:r>
            <a:endParaRPr lang="es-ES" sz="2000" dirty="0" smtClean="0"/>
          </a:p>
        </p:txBody>
      </p:sp>
    </p:spTree>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everest circus"/>
          <p:cNvPicPr>
            <a:picLocks noChangeAspect="1" noChangeArrowheads="1"/>
          </p:cNvPicPr>
          <p:nvPr/>
        </p:nvPicPr>
        <p:blipFill>
          <a:blip r:embed="rId2"/>
          <a:srcRect/>
          <a:stretch>
            <a:fillRect/>
          </a:stretch>
        </p:blipFill>
        <p:spPr bwMode="auto">
          <a:xfrm>
            <a:off x="773113" y="0"/>
            <a:ext cx="7597775" cy="5975350"/>
          </a:xfrm>
          <a:prstGeom prst="rect">
            <a:avLst/>
          </a:prstGeom>
          <a:noFill/>
          <a:ln w="38100">
            <a:solidFill>
              <a:schemeClr val="tx1"/>
            </a:solidFill>
            <a:miter lim="800000"/>
            <a:headEnd/>
            <a:tailEnd/>
          </a:ln>
        </p:spPr>
      </p:pic>
      <p:sp>
        <p:nvSpPr>
          <p:cNvPr id="16387" name="Rectangle 3"/>
          <p:cNvSpPr>
            <a:spLocks noChangeArrowheads="1"/>
          </p:cNvSpPr>
          <p:nvPr/>
        </p:nvSpPr>
        <p:spPr bwMode="auto">
          <a:xfrm>
            <a:off x="0" y="6232525"/>
            <a:ext cx="9144000" cy="400050"/>
          </a:xfrm>
          <a:prstGeom prst="rect">
            <a:avLst/>
          </a:prstGeom>
          <a:noFill/>
          <a:ln>
            <a:noFill/>
          </a:ln>
          <a:effectLst/>
          <a:extLst>
            <a:ext uri="{909E8E84-426E-40DD-AFC4-6F175D3DCCD1}"/>
            <a:ext uri="{91240B29-F687-4F45-9708-019B960494DF}"/>
            <a:ext uri="{AF507438-7753-43E0-B8FC-AC1667EBCBE1}"/>
          </a:extLst>
        </p:spPr>
        <p:txBody>
          <a:bodyPr anchor="ctr">
            <a:spAutoFit/>
          </a:bodyPr>
          <a:lstStyle/>
          <a:p>
            <a:pPr algn="ctr">
              <a:defRPr/>
            </a:pPr>
            <a:r>
              <a:rPr lang="es-ES" sz="2000" b="1" dirty="0">
                <a:effectLst>
                  <a:outerShdw blurRad="38100" dist="38100" dir="2700000" algn="tl">
                    <a:srgbClr val="336699"/>
                  </a:outerShdw>
                </a:effectLst>
                <a:latin typeface="Arial Narrow" pitchFamily="34" charset="0"/>
              </a:rPr>
              <a:t>A la izquierda </a:t>
            </a:r>
            <a:r>
              <a:rPr lang="es-ES" sz="2000" b="1" i="1" dirty="0">
                <a:effectLst>
                  <a:outerShdw blurRad="38100" dist="38100" dir="2700000" algn="tl">
                    <a:srgbClr val="336699"/>
                  </a:outerShdw>
                </a:effectLst>
                <a:latin typeface="Arial Narrow" pitchFamily="34" charset="0"/>
              </a:rPr>
              <a:t>David Sharp </a:t>
            </a:r>
            <a:r>
              <a:rPr lang="es-ES" sz="2000" b="1" dirty="0">
                <a:effectLst>
                  <a:outerShdw blurRad="38100" dist="38100" dir="2700000" algn="tl">
                    <a:srgbClr val="336699"/>
                  </a:outerShdw>
                </a:effectLst>
                <a:latin typeface="Arial Narrow" pitchFamily="34" charset="0"/>
              </a:rPr>
              <a:t>y a la derecha </a:t>
            </a:r>
            <a:r>
              <a:rPr lang="es-ES" sz="2000" b="1" i="1" dirty="0">
                <a:effectLst>
                  <a:outerShdw blurRad="38100" dist="38100" dir="2700000" algn="tl">
                    <a:srgbClr val="336699"/>
                  </a:outerShdw>
                </a:effectLst>
                <a:latin typeface="Arial Narrow" pitchFamily="34" charset="0"/>
              </a:rPr>
              <a:t>Mark </a:t>
            </a:r>
            <a:r>
              <a:rPr lang="es-ES" sz="2000" b="1" i="1" dirty="0" err="1">
                <a:effectLst>
                  <a:outerShdw blurRad="38100" dist="38100" dir="2700000" algn="tl">
                    <a:srgbClr val="336699"/>
                  </a:outerShdw>
                </a:effectLst>
                <a:latin typeface="Arial Narrow" pitchFamily="34" charset="0"/>
              </a:rPr>
              <a:t>Inglis</a:t>
            </a:r>
            <a:r>
              <a:rPr lang="es-ES" sz="2000" b="1" dirty="0">
                <a:effectLst>
                  <a:outerShdw blurRad="38100" dist="38100" dir="2700000" algn="tl">
                    <a:srgbClr val="336699"/>
                  </a:outerShdw>
                </a:effectLst>
                <a:latin typeface="Arial Narrow" pitchFamily="34" charset="0"/>
              </a:rPr>
              <a:t>.</a:t>
            </a:r>
          </a:p>
        </p:txBody>
      </p:sp>
    </p:spTree>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ctrTitle"/>
          </p:nvPr>
        </p:nvSpPr>
        <p:spPr>
          <a:xfrm>
            <a:off x="0" y="1714500"/>
            <a:ext cx="9144000" cy="3643313"/>
          </a:xfrm>
        </p:spPr>
        <p:txBody>
          <a:bodyPr/>
          <a:lstStyle/>
          <a:p>
            <a:r>
              <a:rPr lang="es-ES" sz="2000" b="1" i="1" smtClean="0">
                <a:solidFill>
                  <a:srgbClr val="FFFFFF"/>
                </a:solidFill>
              </a:rPr>
              <a:t>Sharp</a:t>
            </a:r>
            <a:r>
              <a:rPr lang="es-ES" sz="2000" b="1" smtClean="0">
                <a:solidFill>
                  <a:srgbClr val="FFFFFF"/>
                </a:solidFill>
              </a:rPr>
              <a:t> todavía respiraba </a:t>
            </a:r>
            <a:br>
              <a:rPr lang="es-ES" sz="2000" b="1" smtClean="0">
                <a:solidFill>
                  <a:srgbClr val="FFFFFF"/>
                </a:solidFill>
              </a:rPr>
            </a:br>
            <a:r>
              <a:rPr lang="es-ES" sz="2000" b="1" smtClean="0">
                <a:solidFill>
                  <a:srgbClr val="FFFFFF"/>
                </a:solidFill>
              </a:rPr>
              <a:t>e </a:t>
            </a:r>
            <a:r>
              <a:rPr lang="es-ES" sz="2000" b="1" i="1" smtClean="0">
                <a:solidFill>
                  <a:srgbClr val="FFFFFF"/>
                </a:solidFill>
              </a:rPr>
              <a:t>Inglis</a:t>
            </a:r>
            <a:r>
              <a:rPr lang="es-ES" sz="2000" b="1" smtClean="0">
                <a:solidFill>
                  <a:srgbClr val="FFFFFF"/>
                </a:solidFill>
              </a:rPr>
              <a:t> pidió instrucciones por radio </a:t>
            </a:r>
            <a:br>
              <a:rPr lang="es-ES" sz="2000" b="1" smtClean="0">
                <a:solidFill>
                  <a:srgbClr val="FFFFFF"/>
                </a:solidFill>
              </a:rPr>
            </a:br>
            <a:r>
              <a:rPr lang="es-ES" sz="2000" b="1" smtClean="0">
                <a:solidFill>
                  <a:srgbClr val="FFFFFF"/>
                </a:solidFill>
              </a:rPr>
              <a:t>a su director en el campamento base, </a:t>
            </a:r>
            <a:r>
              <a:rPr lang="es-ES" sz="2000" b="1" i="1" smtClean="0">
                <a:solidFill>
                  <a:srgbClr val="FFFFFF"/>
                </a:solidFill>
              </a:rPr>
              <a:t>Russell Brice</a:t>
            </a:r>
            <a:r>
              <a:rPr lang="es-ES" sz="2000" b="1" smtClean="0">
                <a:solidFill>
                  <a:srgbClr val="FFFFFF"/>
                </a:solidFill>
              </a:rPr>
              <a:t>, </a:t>
            </a:r>
            <a:br>
              <a:rPr lang="es-ES" sz="2000" b="1" smtClean="0">
                <a:solidFill>
                  <a:srgbClr val="FFFFFF"/>
                </a:solidFill>
              </a:rPr>
            </a:br>
            <a:r>
              <a:rPr lang="es-ES" sz="2000" b="1" smtClean="0">
                <a:solidFill>
                  <a:srgbClr val="FFFFFF"/>
                </a:solidFill>
              </a:rPr>
              <a:t>que le ordenó continuar hacia la cumbre </a:t>
            </a:r>
            <a:br>
              <a:rPr lang="es-ES" sz="2000" b="1" smtClean="0">
                <a:solidFill>
                  <a:srgbClr val="FFFFFF"/>
                </a:solidFill>
              </a:rPr>
            </a:br>
            <a:r>
              <a:rPr lang="es-ES" sz="2000" b="1" smtClean="0">
                <a:solidFill>
                  <a:srgbClr val="FFFFFF"/>
                </a:solidFill>
              </a:rPr>
              <a:t>y, en todo caso, prestarle ayuda al descender después.</a:t>
            </a:r>
            <a:br>
              <a:rPr lang="es-ES" sz="2000" b="1" smtClean="0">
                <a:solidFill>
                  <a:srgbClr val="FFFFFF"/>
                </a:solidFill>
              </a:rPr>
            </a:br>
            <a:r>
              <a:rPr lang="es-ES" sz="2000" b="1" smtClean="0">
                <a:solidFill>
                  <a:srgbClr val="FFFFFF"/>
                </a:solidFill>
              </a:rPr>
              <a:t> </a:t>
            </a:r>
            <a:br>
              <a:rPr lang="es-ES" sz="2000" b="1" smtClean="0">
                <a:solidFill>
                  <a:srgbClr val="FFFFFF"/>
                </a:solidFill>
              </a:rPr>
            </a:br>
            <a:r>
              <a:rPr lang="es-ES" sz="2000" b="1" smtClean="0">
                <a:solidFill>
                  <a:srgbClr val="FFFFFF"/>
                </a:solidFill>
              </a:rPr>
              <a:t>Este hecho ejemplifica uno de los aspectos más criticados del </a:t>
            </a:r>
            <a:br>
              <a:rPr lang="es-ES" sz="2000" b="1" smtClean="0">
                <a:solidFill>
                  <a:srgbClr val="FFFFFF"/>
                </a:solidFill>
              </a:rPr>
            </a:br>
            <a:r>
              <a:rPr lang="es-ES" sz="2400" i="1" smtClean="0">
                <a:solidFill>
                  <a:srgbClr val="FF00FF"/>
                </a:solidFill>
                <a:latin typeface="Arial Black" pitchFamily="34" charset="0"/>
              </a:rPr>
              <a:t>Everest</a:t>
            </a:r>
            <a:r>
              <a:rPr lang="es-ES" sz="2000" b="1" smtClean="0">
                <a:solidFill>
                  <a:srgbClr val="FFFFFF"/>
                </a:solidFill>
              </a:rPr>
              <a:t>; la política que siguen los escaladores es una </a:t>
            </a:r>
            <a:br>
              <a:rPr lang="es-ES" sz="2000" b="1" smtClean="0">
                <a:solidFill>
                  <a:srgbClr val="FFFFFF"/>
                </a:solidFill>
              </a:rPr>
            </a:br>
            <a:r>
              <a:rPr lang="es-ES" sz="2000" b="1" smtClean="0">
                <a:solidFill>
                  <a:srgbClr val="FFFFFF"/>
                </a:solidFill>
              </a:rPr>
              <a:t>especie de sálvese quien pueda </a:t>
            </a:r>
            <a:br>
              <a:rPr lang="es-ES" sz="2000" b="1" smtClean="0">
                <a:solidFill>
                  <a:srgbClr val="FFFFFF"/>
                </a:solidFill>
              </a:rPr>
            </a:br>
            <a:r>
              <a:rPr lang="es-ES" sz="2000" b="1" smtClean="0">
                <a:solidFill>
                  <a:srgbClr val="FFFFFF"/>
                </a:solidFill>
              </a:rPr>
              <a:t>en la que solo priman los intereses comerciales o de equipo.</a:t>
            </a:r>
            <a:br>
              <a:rPr lang="es-ES" sz="2000" b="1" smtClean="0">
                <a:solidFill>
                  <a:srgbClr val="FFFFFF"/>
                </a:solidFill>
              </a:rPr>
            </a:br>
            <a:r>
              <a:rPr lang="es-ES" sz="2000" b="1" smtClean="0">
                <a:solidFill>
                  <a:srgbClr val="FFFFFF"/>
                </a:solidFill>
              </a:rPr>
              <a:t> </a:t>
            </a:r>
            <a:br>
              <a:rPr lang="es-ES" sz="2000" b="1" smtClean="0">
                <a:solidFill>
                  <a:srgbClr val="FFFFFF"/>
                </a:solidFill>
              </a:rPr>
            </a:br>
            <a:r>
              <a:rPr lang="es-ES" sz="2000" b="1" smtClean="0">
                <a:solidFill>
                  <a:srgbClr val="FFFFFF"/>
                </a:solidFill>
              </a:rPr>
              <a:t>Si un cliente contrata a un guía y unos sherpas para subir, </a:t>
            </a:r>
            <a:br>
              <a:rPr lang="es-ES" sz="2000" b="1" smtClean="0">
                <a:solidFill>
                  <a:srgbClr val="FFFFFF"/>
                </a:solidFill>
              </a:rPr>
            </a:br>
            <a:r>
              <a:rPr lang="es-ES" sz="2000" b="1" smtClean="0">
                <a:solidFill>
                  <a:srgbClr val="FFFFFF"/>
                </a:solidFill>
              </a:rPr>
              <a:t>está pagando por hacer cima y no por rescatar a terceras personas. </a:t>
            </a:r>
            <a:br>
              <a:rPr lang="es-ES" sz="2000" b="1" smtClean="0">
                <a:solidFill>
                  <a:srgbClr val="FFFFFF"/>
                </a:solidFill>
              </a:rPr>
            </a:br>
            <a:r>
              <a:rPr lang="es-ES" sz="2000" b="1" smtClean="0">
                <a:solidFill>
                  <a:srgbClr val="FFFFFF"/>
                </a:solidFill>
              </a:rPr>
              <a:t>Además los guías no siempre tienen plena potestad para tomar decisiones. </a:t>
            </a:r>
            <a:br>
              <a:rPr lang="es-ES" sz="2000" b="1" smtClean="0">
                <a:solidFill>
                  <a:srgbClr val="FFFFFF"/>
                </a:solidFill>
              </a:rPr>
            </a:br>
            <a:endParaRPr lang="es-ES" sz="2000" b="1" smtClean="0"/>
          </a:p>
        </p:txBody>
      </p:sp>
    </p:spTree>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ctrTitle"/>
          </p:nvPr>
        </p:nvSpPr>
        <p:spPr>
          <a:xfrm>
            <a:off x="0" y="1571625"/>
            <a:ext cx="9144000" cy="3929063"/>
          </a:xfrm>
        </p:spPr>
        <p:txBody>
          <a:bodyPr/>
          <a:lstStyle/>
          <a:p>
            <a:r>
              <a:rPr lang="es-ES" sz="2000" b="1" smtClean="0">
                <a:solidFill>
                  <a:schemeClr val="tx1"/>
                </a:solidFill>
              </a:rPr>
              <a:t>En ocasiones, como en este caso, </a:t>
            </a:r>
            <a:br>
              <a:rPr lang="es-ES" sz="2000" b="1" smtClean="0">
                <a:solidFill>
                  <a:schemeClr val="tx1"/>
                </a:solidFill>
              </a:rPr>
            </a:br>
            <a:r>
              <a:rPr lang="es-ES" sz="2000" b="1" smtClean="0">
                <a:solidFill>
                  <a:schemeClr val="tx1"/>
                </a:solidFill>
              </a:rPr>
              <a:t>puede haber un director de equipo en el campamento base </a:t>
            </a:r>
            <a:br>
              <a:rPr lang="es-ES" sz="2000" b="1" smtClean="0">
                <a:solidFill>
                  <a:schemeClr val="tx1"/>
                </a:solidFill>
              </a:rPr>
            </a:br>
            <a:r>
              <a:rPr lang="es-ES" sz="2000" b="1" smtClean="0">
                <a:solidFill>
                  <a:schemeClr val="tx1"/>
                </a:solidFill>
              </a:rPr>
              <a:t>que está ordenando no detenerse para atender accidentados </a:t>
            </a:r>
            <a:br>
              <a:rPr lang="es-ES" sz="2000" b="1" smtClean="0">
                <a:solidFill>
                  <a:schemeClr val="tx1"/>
                </a:solidFill>
              </a:rPr>
            </a:br>
            <a:r>
              <a:rPr lang="es-ES" sz="2000" b="1" smtClean="0">
                <a:solidFill>
                  <a:schemeClr val="tx1"/>
                </a:solidFill>
              </a:rPr>
              <a:t>y seguir hacía la cumbre. </a:t>
            </a:r>
            <a:br>
              <a:rPr lang="es-ES" sz="2000" b="1" smtClean="0">
                <a:solidFill>
                  <a:schemeClr val="tx1"/>
                </a:solidFill>
              </a:rPr>
            </a:br>
            <a:r>
              <a:rPr lang="es-ES" sz="2000" b="1" smtClean="0">
                <a:solidFill>
                  <a:schemeClr val="tx1"/>
                </a:solidFill>
              </a:rPr>
              <a:t/>
            </a:r>
            <a:br>
              <a:rPr lang="es-ES" sz="2000" b="1" smtClean="0">
                <a:solidFill>
                  <a:schemeClr val="tx1"/>
                </a:solidFill>
              </a:rPr>
            </a:br>
            <a:r>
              <a:rPr lang="es-ES" sz="2000" b="1" smtClean="0">
                <a:solidFill>
                  <a:schemeClr val="tx1"/>
                </a:solidFill>
              </a:rPr>
              <a:t>Nueve horas después, el guía </a:t>
            </a:r>
            <a:r>
              <a:rPr lang="es-ES" sz="2000" b="1" i="1" smtClean="0">
                <a:solidFill>
                  <a:schemeClr val="tx1"/>
                </a:solidFill>
              </a:rPr>
              <a:t>Jamie McGuinness </a:t>
            </a:r>
            <a:r>
              <a:rPr lang="es-ES" sz="2000" b="1" smtClean="0">
                <a:solidFill>
                  <a:schemeClr val="tx1"/>
                </a:solidFill>
              </a:rPr>
              <a:t>y el sherpa </a:t>
            </a:r>
            <a:r>
              <a:rPr lang="es-ES" sz="2000" b="1" i="1" smtClean="0">
                <a:solidFill>
                  <a:schemeClr val="tx1"/>
                </a:solidFill>
              </a:rPr>
              <a:t>Dawa</a:t>
            </a:r>
            <a:r>
              <a:rPr lang="es-ES" sz="2000" b="1" smtClean="0">
                <a:solidFill>
                  <a:schemeClr val="tx1"/>
                </a:solidFill>
              </a:rPr>
              <a:t>, </a:t>
            </a:r>
            <a:br>
              <a:rPr lang="es-ES" sz="2000" b="1" smtClean="0">
                <a:solidFill>
                  <a:schemeClr val="tx1"/>
                </a:solidFill>
              </a:rPr>
            </a:br>
            <a:r>
              <a:rPr lang="es-ES" sz="2000" b="1" smtClean="0">
                <a:solidFill>
                  <a:schemeClr val="tx1"/>
                </a:solidFill>
              </a:rPr>
              <a:t>tras hacer cumbre, intentaron levantar a un </a:t>
            </a:r>
            <a:r>
              <a:rPr lang="es-ES" sz="2000" b="1" i="1" smtClean="0">
                <a:solidFill>
                  <a:schemeClr val="tx1"/>
                </a:solidFill>
              </a:rPr>
              <a:t>Sharp</a:t>
            </a:r>
            <a:r>
              <a:rPr lang="es-ES" sz="2000" b="1" smtClean="0">
                <a:solidFill>
                  <a:schemeClr val="tx1"/>
                </a:solidFill>
              </a:rPr>
              <a:t>,</a:t>
            </a:r>
            <a:br>
              <a:rPr lang="es-ES" sz="2000" b="1" smtClean="0">
                <a:solidFill>
                  <a:schemeClr val="tx1"/>
                </a:solidFill>
              </a:rPr>
            </a:br>
            <a:r>
              <a:rPr lang="es-ES" sz="2000" b="1" smtClean="0">
                <a:solidFill>
                  <a:schemeClr val="tx1"/>
                </a:solidFill>
              </a:rPr>
              <a:t>severamente dañado por las congelaciones, dándole oxígeno </a:t>
            </a:r>
            <a:br>
              <a:rPr lang="es-ES" sz="2000" b="1" smtClean="0">
                <a:solidFill>
                  <a:schemeClr val="tx1"/>
                </a:solidFill>
              </a:rPr>
            </a:br>
            <a:r>
              <a:rPr lang="es-ES" sz="2000" b="1" smtClean="0">
                <a:solidFill>
                  <a:schemeClr val="tx1"/>
                </a:solidFill>
              </a:rPr>
              <a:t>pero no lo consiguieron y se vieron obligados a abandonarlo. </a:t>
            </a:r>
            <a:br>
              <a:rPr lang="es-ES" sz="2000" b="1" smtClean="0">
                <a:solidFill>
                  <a:schemeClr val="tx1"/>
                </a:solidFill>
              </a:rPr>
            </a:br>
            <a:r>
              <a:rPr lang="es-ES" sz="2000" b="1" smtClean="0">
                <a:solidFill>
                  <a:schemeClr val="tx1"/>
                </a:solidFill>
              </a:rPr>
              <a:t/>
            </a:r>
            <a:br>
              <a:rPr lang="es-ES" sz="2000" b="1" smtClean="0">
                <a:solidFill>
                  <a:schemeClr val="tx1"/>
                </a:solidFill>
              </a:rPr>
            </a:br>
            <a:r>
              <a:rPr lang="es-ES" sz="2000" b="1" smtClean="0">
                <a:solidFill>
                  <a:schemeClr val="tx1"/>
                </a:solidFill>
              </a:rPr>
              <a:t>Los miembros de la expedición </a:t>
            </a:r>
            <a:r>
              <a:rPr lang="es-ES" sz="2000" b="1" i="1" smtClean="0">
                <a:solidFill>
                  <a:schemeClr val="tx1"/>
                </a:solidFill>
              </a:rPr>
              <a:t>Brice</a:t>
            </a:r>
            <a:r>
              <a:rPr lang="es-ES" sz="2000" b="1" smtClean="0">
                <a:solidFill>
                  <a:schemeClr val="tx1"/>
                </a:solidFill>
              </a:rPr>
              <a:t> </a:t>
            </a:r>
            <a:br>
              <a:rPr lang="es-ES" sz="2000" b="1" smtClean="0">
                <a:solidFill>
                  <a:schemeClr val="tx1"/>
                </a:solidFill>
              </a:rPr>
            </a:br>
            <a:r>
              <a:rPr lang="es-ES" sz="2000" b="1" smtClean="0">
                <a:solidFill>
                  <a:schemeClr val="tx1"/>
                </a:solidFill>
              </a:rPr>
              <a:t>llevaban cámaras personales en sus cascos, </a:t>
            </a:r>
            <a:br>
              <a:rPr lang="es-ES" sz="2000" b="1" smtClean="0">
                <a:solidFill>
                  <a:schemeClr val="tx1"/>
                </a:solidFill>
              </a:rPr>
            </a:br>
            <a:r>
              <a:rPr lang="es-ES" sz="2000" b="1" smtClean="0">
                <a:solidFill>
                  <a:schemeClr val="tx1"/>
                </a:solidFill>
              </a:rPr>
              <a:t>recogiendo en vídeo una breve conversación con </a:t>
            </a:r>
            <a:r>
              <a:rPr lang="es-ES" sz="2000" b="1" i="1" smtClean="0">
                <a:solidFill>
                  <a:schemeClr val="tx1"/>
                </a:solidFill>
              </a:rPr>
              <a:t>Sharp </a:t>
            </a:r>
            <a:r>
              <a:rPr lang="es-ES" sz="2000" b="1" smtClean="0">
                <a:solidFill>
                  <a:schemeClr val="tx1"/>
                </a:solidFill>
              </a:rPr>
              <a:t>antes de morir:</a:t>
            </a:r>
            <a:br>
              <a:rPr lang="es-ES" sz="2000" b="1" smtClean="0">
                <a:solidFill>
                  <a:schemeClr val="tx1"/>
                </a:solidFill>
              </a:rPr>
            </a:br>
            <a:r>
              <a:rPr lang="es-ES" sz="2000" b="1" smtClean="0">
                <a:solidFill>
                  <a:schemeClr val="tx1"/>
                </a:solidFill>
              </a:rPr>
              <a:t> “</a:t>
            </a:r>
            <a:r>
              <a:rPr lang="es-ES" sz="2000" b="1" i="1" smtClean="0">
                <a:solidFill>
                  <a:schemeClr val="tx1"/>
                </a:solidFill>
              </a:rPr>
              <a:t>My name is David Sharp and I am with Asian Trekking</a:t>
            </a:r>
            <a:r>
              <a:rPr lang="es-ES" sz="2000" b="1" smtClean="0">
                <a:solidFill>
                  <a:schemeClr val="tx1"/>
                </a:solidFill>
              </a:rPr>
              <a:t>”.</a:t>
            </a:r>
            <a:endParaRPr lang="es-ES" sz="3200" smtClean="0">
              <a:solidFill>
                <a:schemeClr val="tx1"/>
              </a:solidFill>
            </a:endParaRPr>
          </a:p>
        </p:txBody>
      </p:sp>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ctrTitle"/>
          </p:nvPr>
        </p:nvSpPr>
        <p:spPr>
          <a:xfrm>
            <a:off x="0" y="500063"/>
            <a:ext cx="9144000" cy="5929312"/>
          </a:xfrm>
        </p:spPr>
        <p:txBody>
          <a:bodyPr/>
          <a:lstStyle/>
          <a:p>
            <a:r>
              <a:rPr lang="es-ES" sz="2000" b="1" i="1" smtClean="0">
                <a:solidFill>
                  <a:schemeClr val="tx1"/>
                </a:solidFill>
              </a:rPr>
              <a:t>Francys Arsentiev </a:t>
            </a:r>
            <a:r>
              <a:rPr lang="es-ES" sz="2000" b="1" smtClean="0">
                <a:solidFill>
                  <a:schemeClr val="tx1"/>
                </a:solidFill>
              </a:rPr>
              <a:t>aspiraba a convertirse en la </a:t>
            </a:r>
            <a:br>
              <a:rPr lang="es-ES" sz="2000" b="1" smtClean="0">
                <a:solidFill>
                  <a:schemeClr val="tx1"/>
                </a:solidFill>
              </a:rPr>
            </a:br>
            <a:r>
              <a:rPr lang="es-ES" sz="2000" b="1" smtClean="0">
                <a:solidFill>
                  <a:schemeClr val="tx1"/>
                </a:solidFill>
              </a:rPr>
              <a:t>primera mujer en hacer cima sin oxígeno </a:t>
            </a:r>
            <a:br>
              <a:rPr lang="es-ES" sz="2000" b="1" smtClean="0">
                <a:solidFill>
                  <a:schemeClr val="tx1"/>
                </a:solidFill>
              </a:rPr>
            </a:br>
            <a:r>
              <a:rPr lang="es-ES" sz="2000" b="1" smtClean="0">
                <a:solidFill>
                  <a:schemeClr val="tx1"/>
                </a:solidFill>
              </a:rPr>
              <a:t>y el 22 de Mayo de 1998 logró su objetivo </a:t>
            </a:r>
            <a:br>
              <a:rPr lang="es-ES" sz="2000" b="1" smtClean="0">
                <a:solidFill>
                  <a:schemeClr val="tx1"/>
                </a:solidFill>
              </a:rPr>
            </a:br>
            <a:r>
              <a:rPr lang="es-ES" sz="2000" b="1" smtClean="0">
                <a:solidFill>
                  <a:schemeClr val="tx1"/>
                </a:solidFill>
              </a:rPr>
              <a:t>junto a su marido </a:t>
            </a:r>
            <a:r>
              <a:rPr lang="es-ES" sz="2000" b="1" i="1" smtClean="0">
                <a:solidFill>
                  <a:schemeClr val="tx1"/>
                </a:solidFill>
              </a:rPr>
              <a:t>Sergei Arsentiev</a:t>
            </a:r>
            <a:r>
              <a:rPr lang="es-ES" sz="2000" b="1" smtClean="0">
                <a:solidFill>
                  <a:schemeClr val="tx1"/>
                </a:solidFill>
              </a:rPr>
              <a:t>. </a:t>
            </a:r>
            <a:br>
              <a:rPr lang="es-ES" sz="2000" b="1" smtClean="0">
                <a:solidFill>
                  <a:schemeClr val="tx1"/>
                </a:solidFill>
              </a:rPr>
            </a:br>
            <a:r>
              <a:rPr lang="es-ES" sz="2000" b="1" smtClean="0">
                <a:solidFill>
                  <a:schemeClr val="tx1"/>
                </a:solidFill>
              </a:rPr>
              <a:t/>
            </a:r>
            <a:br>
              <a:rPr lang="es-ES" sz="2000" b="1" smtClean="0">
                <a:solidFill>
                  <a:schemeClr val="tx1"/>
                </a:solidFill>
              </a:rPr>
            </a:br>
            <a:r>
              <a:rPr lang="es-ES" sz="2000" b="1" smtClean="0">
                <a:solidFill>
                  <a:schemeClr val="tx1"/>
                </a:solidFill>
              </a:rPr>
              <a:t>Durante el descenso la pareja se separó. </a:t>
            </a:r>
            <a:br>
              <a:rPr lang="es-ES" sz="2000" b="1" smtClean="0">
                <a:solidFill>
                  <a:schemeClr val="tx1"/>
                </a:solidFill>
              </a:rPr>
            </a:br>
            <a:r>
              <a:rPr lang="es-ES" sz="2000" b="1" i="1" smtClean="0">
                <a:solidFill>
                  <a:schemeClr val="tx1"/>
                </a:solidFill>
              </a:rPr>
              <a:t>Sergei </a:t>
            </a:r>
            <a:r>
              <a:rPr lang="es-ES" sz="2000" b="1" smtClean="0">
                <a:solidFill>
                  <a:schemeClr val="tx1"/>
                </a:solidFill>
              </a:rPr>
              <a:t>llegó al campamento y su mujer no había regresado. </a:t>
            </a:r>
            <a:br>
              <a:rPr lang="es-ES" sz="2000" b="1" smtClean="0">
                <a:solidFill>
                  <a:schemeClr val="tx1"/>
                </a:solidFill>
              </a:rPr>
            </a:br>
            <a:r>
              <a:rPr lang="es-ES" sz="2000" b="1" smtClean="0">
                <a:solidFill>
                  <a:schemeClr val="tx1"/>
                </a:solidFill>
              </a:rPr>
              <a:t>Volvió a buscarla, una decisión que le condenaba de inmediato. </a:t>
            </a:r>
            <a:br>
              <a:rPr lang="es-ES" sz="2000" b="1" smtClean="0">
                <a:solidFill>
                  <a:schemeClr val="tx1"/>
                </a:solidFill>
              </a:rPr>
            </a:br>
            <a:r>
              <a:rPr lang="es-ES" sz="2000" b="1" smtClean="0">
                <a:solidFill>
                  <a:schemeClr val="tx1"/>
                </a:solidFill>
              </a:rPr>
              <a:t/>
            </a:r>
            <a:br>
              <a:rPr lang="es-ES" sz="2000" b="1" smtClean="0">
                <a:solidFill>
                  <a:schemeClr val="tx1"/>
                </a:solidFill>
              </a:rPr>
            </a:br>
            <a:r>
              <a:rPr lang="es-ES" sz="2000" b="1" smtClean="0">
                <a:solidFill>
                  <a:schemeClr val="tx1"/>
                </a:solidFill>
              </a:rPr>
              <a:t>El  23 una expedición encontró a </a:t>
            </a:r>
            <a:r>
              <a:rPr lang="es-ES" sz="2000" b="1" i="1" smtClean="0">
                <a:solidFill>
                  <a:schemeClr val="tx1"/>
                </a:solidFill>
              </a:rPr>
              <a:t>Francys</a:t>
            </a:r>
            <a:r>
              <a:rPr lang="es-ES" sz="2000" b="1" smtClean="0">
                <a:solidFill>
                  <a:schemeClr val="tx1"/>
                </a:solidFill>
              </a:rPr>
              <a:t>, </a:t>
            </a:r>
            <a:br>
              <a:rPr lang="es-ES" sz="2000" b="1" smtClean="0">
                <a:solidFill>
                  <a:schemeClr val="tx1"/>
                </a:solidFill>
              </a:rPr>
            </a:br>
            <a:r>
              <a:rPr lang="es-ES" sz="2000" b="1" smtClean="0">
                <a:solidFill>
                  <a:schemeClr val="tx1"/>
                </a:solidFill>
              </a:rPr>
              <a:t>semiinconsciente con síntomas de congelación. </a:t>
            </a:r>
            <a:br>
              <a:rPr lang="es-ES" sz="2000" b="1" smtClean="0">
                <a:solidFill>
                  <a:schemeClr val="tx1"/>
                </a:solidFill>
              </a:rPr>
            </a:br>
            <a:r>
              <a:rPr lang="es-ES" sz="2000" b="1" smtClean="0">
                <a:solidFill>
                  <a:schemeClr val="tx1"/>
                </a:solidFill>
              </a:rPr>
              <a:t>Intentaron arrastrarla, pero resultó imposible. </a:t>
            </a:r>
            <a:br>
              <a:rPr lang="es-ES" sz="2000" b="1" smtClean="0">
                <a:solidFill>
                  <a:schemeClr val="tx1"/>
                </a:solidFill>
              </a:rPr>
            </a:br>
            <a:r>
              <a:rPr lang="es-ES" sz="2000" b="1" smtClean="0">
                <a:solidFill>
                  <a:schemeClr val="tx1"/>
                </a:solidFill>
              </a:rPr>
              <a:t>En el regreso se cruzaron con </a:t>
            </a:r>
            <a:r>
              <a:rPr lang="es-ES" sz="2000" b="1" i="1" smtClean="0">
                <a:solidFill>
                  <a:schemeClr val="tx1"/>
                </a:solidFill>
              </a:rPr>
              <a:t>Sergei</a:t>
            </a:r>
            <a:r>
              <a:rPr lang="es-ES" sz="2000" b="1" smtClean="0">
                <a:solidFill>
                  <a:schemeClr val="tx1"/>
                </a:solidFill>
              </a:rPr>
              <a:t> que subía al rescate, </a:t>
            </a:r>
            <a:br>
              <a:rPr lang="es-ES" sz="2000" b="1" smtClean="0">
                <a:solidFill>
                  <a:schemeClr val="tx1"/>
                </a:solidFill>
              </a:rPr>
            </a:br>
            <a:r>
              <a:rPr lang="es-ES" sz="2000" b="1" smtClean="0">
                <a:solidFill>
                  <a:schemeClr val="tx1"/>
                </a:solidFill>
              </a:rPr>
              <a:t>siendo la última vez que fue visto con vida. </a:t>
            </a:r>
            <a:br>
              <a:rPr lang="es-ES" sz="2000" b="1" smtClean="0">
                <a:solidFill>
                  <a:schemeClr val="tx1"/>
                </a:solidFill>
              </a:rPr>
            </a:br>
            <a:r>
              <a:rPr lang="es-ES" sz="2000" b="1" smtClean="0">
                <a:solidFill>
                  <a:schemeClr val="tx1"/>
                </a:solidFill>
              </a:rPr>
              <a:t/>
            </a:r>
            <a:br>
              <a:rPr lang="es-ES" sz="2000" b="1" smtClean="0">
                <a:solidFill>
                  <a:schemeClr val="tx1"/>
                </a:solidFill>
              </a:rPr>
            </a:br>
            <a:r>
              <a:rPr lang="es-ES" sz="2000" b="1" smtClean="0">
                <a:solidFill>
                  <a:schemeClr val="tx1"/>
                </a:solidFill>
              </a:rPr>
              <a:t>El 24, dos experimentados escaladores, </a:t>
            </a:r>
            <a:br>
              <a:rPr lang="es-ES" sz="2000" b="1" smtClean="0">
                <a:solidFill>
                  <a:schemeClr val="tx1"/>
                </a:solidFill>
              </a:rPr>
            </a:br>
            <a:r>
              <a:rPr lang="es-ES" sz="2000" b="1" i="1" smtClean="0">
                <a:solidFill>
                  <a:schemeClr val="tx1"/>
                </a:solidFill>
              </a:rPr>
              <a:t>Ian Woodall </a:t>
            </a:r>
            <a:r>
              <a:rPr lang="es-ES" sz="2000" b="1" smtClean="0">
                <a:solidFill>
                  <a:schemeClr val="tx1"/>
                </a:solidFill>
              </a:rPr>
              <a:t>y </a:t>
            </a:r>
            <a:r>
              <a:rPr lang="es-ES" sz="2000" b="1" i="1" smtClean="0">
                <a:solidFill>
                  <a:schemeClr val="tx1"/>
                </a:solidFill>
              </a:rPr>
              <a:t>Cathy O’Dowd</a:t>
            </a:r>
            <a:r>
              <a:rPr lang="es-ES" sz="2000" b="1" smtClean="0">
                <a:solidFill>
                  <a:schemeClr val="tx1"/>
                </a:solidFill>
              </a:rPr>
              <a:t>, </a:t>
            </a:r>
            <a:br>
              <a:rPr lang="es-ES" sz="2000" b="1" smtClean="0">
                <a:solidFill>
                  <a:schemeClr val="tx1"/>
                </a:solidFill>
              </a:rPr>
            </a:br>
            <a:r>
              <a:rPr lang="es-ES" sz="2000" b="1" smtClean="0">
                <a:solidFill>
                  <a:schemeClr val="tx1"/>
                </a:solidFill>
              </a:rPr>
              <a:t>se toparon con </a:t>
            </a:r>
            <a:r>
              <a:rPr lang="es-ES" sz="2000" b="1" i="1" smtClean="0">
                <a:solidFill>
                  <a:schemeClr val="tx1"/>
                </a:solidFill>
              </a:rPr>
              <a:t>Francys</a:t>
            </a:r>
            <a:r>
              <a:rPr lang="es-ES" sz="2000" b="1" smtClean="0">
                <a:solidFill>
                  <a:schemeClr val="tx1"/>
                </a:solidFill>
              </a:rPr>
              <a:t> muerta. </a:t>
            </a:r>
            <a:br>
              <a:rPr lang="es-ES" sz="2000" b="1" smtClean="0">
                <a:solidFill>
                  <a:schemeClr val="tx1"/>
                </a:solidFill>
              </a:rPr>
            </a:br>
            <a:r>
              <a:rPr lang="es-ES" sz="2000" b="1" smtClean="0">
                <a:solidFill>
                  <a:schemeClr val="tx1"/>
                </a:solidFill>
              </a:rPr>
              <a:t>El piolet y la cuerda de </a:t>
            </a:r>
            <a:r>
              <a:rPr lang="es-ES" sz="2000" b="1" i="1" smtClean="0">
                <a:solidFill>
                  <a:schemeClr val="tx1"/>
                </a:solidFill>
              </a:rPr>
              <a:t>Sergei</a:t>
            </a:r>
            <a:r>
              <a:rPr lang="es-ES" sz="2000" b="1" smtClean="0">
                <a:solidFill>
                  <a:schemeClr val="tx1"/>
                </a:solidFill>
              </a:rPr>
              <a:t> estaban cerca,</a:t>
            </a:r>
            <a:br>
              <a:rPr lang="es-ES" sz="2000" b="1" smtClean="0">
                <a:solidFill>
                  <a:schemeClr val="tx1"/>
                </a:solidFill>
              </a:rPr>
            </a:br>
            <a:r>
              <a:rPr lang="es-ES" sz="2000" b="1" smtClean="0">
                <a:solidFill>
                  <a:schemeClr val="tx1"/>
                </a:solidFill>
              </a:rPr>
              <a:t> pero no había ni rastro de él.</a:t>
            </a:r>
            <a:endParaRPr lang="es-ES" sz="2000" smtClean="0">
              <a:solidFill>
                <a:schemeClr val="tx1"/>
              </a:solidFill>
            </a:endParaRPr>
          </a:p>
        </p:txBody>
      </p:sp>
    </p:spTree>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everest circus"/>
          <p:cNvPicPr>
            <a:picLocks noChangeAspect="1" noChangeArrowheads="1"/>
          </p:cNvPicPr>
          <p:nvPr/>
        </p:nvPicPr>
        <p:blipFill>
          <a:blip r:embed="rId2"/>
          <a:srcRect/>
          <a:stretch>
            <a:fillRect/>
          </a:stretch>
        </p:blipFill>
        <p:spPr bwMode="auto">
          <a:xfrm>
            <a:off x="442913" y="142875"/>
            <a:ext cx="8201025" cy="6115050"/>
          </a:xfrm>
          <a:prstGeom prst="rect">
            <a:avLst/>
          </a:prstGeom>
          <a:solidFill>
            <a:schemeClr val="tx1"/>
          </a:solidFill>
          <a:ln w="38100">
            <a:solidFill>
              <a:schemeClr val="tx1"/>
            </a:solidFill>
            <a:miter lim="800000"/>
            <a:headEnd/>
            <a:tailEnd/>
          </a:ln>
        </p:spPr>
      </p:pic>
      <p:sp>
        <p:nvSpPr>
          <p:cNvPr id="29699" name="Rectangle 3"/>
          <p:cNvSpPr>
            <a:spLocks noChangeArrowheads="1"/>
          </p:cNvSpPr>
          <p:nvPr/>
        </p:nvSpPr>
        <p:spPr bwMode="auto">
          <a:xfrm>
            <a:off x="-23813" y="6381750"/>
            <a:ext cx="9144001" cy="339725"/>
          </a:xfrm>
          <a:prstGeom prst="rect">
            <a:avLst/>
          </a:prstGeom>
          <a:noFill/>
          <a:ln w="9525">
            <a:noFill/>
            <a:miter lim="800000"/>
            <a:headEnd/>
            <a:tailEnd/>
          </a:ln>
        </p:spPr>
        <p:txBody>
          <a:bodyPr anchor="ctr">
            <a:spAutoFit/>
          </a:bodyPr>
          <a:lstStyle/>
          <a:p>
            <a:pPr algn="ctr"/>
            <a:r>
              <a:rPr lang="es-ES" sz="1600" b="1"/>
              <a:t>A la izquierda </a:t>
            </a:r>
            <a:r>
              <a:rPr lang="es-ES" sz="1600" b="1" i="1"/>
              <a:t>Francys Arsentiev</a:t>
            </a:r>
            <a:r>
              <a:rPr lang="es-ES" sz="1600" b="1"/>
              <a:t> y a la derecha </a:t>
            </a:r>
            <a:r>
              <a:rPr lang="es-ES" sz="1600" b="1" i="1"/>
              <a:t>Cathy O’Dowd</a:t>
            </a:r>
            <a:r>
              <a:rPr lang="es-ES" sz="1600" b="1"/>
              <a:t>.</a:t>
            </a:r>
          </a:p>
        </p:txBody>
      </p:sp>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ctrTitle"/>
          </p:nvPr>
        </p:nvSpPr>
        <p:spPr>
          <a:xfrm>
            <a:off x="0" y="1500188"/>
            <a:ext cx="9144000" cy="3714750"/>
          </a:xfrm>
        </p:spPr>
        <p:txBody>
          <a:bodyPr/>
          <a:lstStyle/>
          <a:p>
            <a:r>
              <a:rPr lang="es-ES" sz="2000" b="1" i="1" smtClean="0">
                <a:solidFill>
                  <a:srgbClr val="FFFFFF"/>
                </a:solidFill>
              </a:rPr>
              <a:t>Cathy O’Dowd </a:t>
            </a:r>
            <a:r>
              <a:rPr lang="es-ES" sz="2000" b="1" smtClean="0">
                <a:solidFill>
                  <a:srgbClr val="FFFFFF"/>
                </a:solidFill>
              </a:rPr>
              <a:t>relató que </a:t>
            </a:r>
            <a:r>
              <a:rPr lang="es-ES" sz="2000" b="1" i="1" smtClean="0">
                <a:solidFill>
                  <a:srgbClr val="FFFFFF"/>
                </a:solidFill>
              </a:rPr>
              <a:t>Francys</a:t>
            </a:r>
            <a:r>
              <a:rPr lang="es-ES" sz="2000" b="1" smtClean="0">
                <a:solidFill>
                  <a:srgbClr val="FFFFFF"/>
                </a:solidFill>
              </a:rPr>
              <a:t> no dejaba de repetir </a:t>
            </a:r>
            <a:br>
              <a:rPr lang="es-ES" sz="2000" b="1" smtClean="0">
                <a:solidFill>
                  <a:srgbClr val="FFFFFF"/>
                </a:solidFill>
              </a:rPr>
            </a:br>
            <a:r>
              <a:rPr lang="es-ES" sz="2000" b="1" smtClean="0">
                <a:solidFill>
                  <a:srgbClr val="FFFFFF"/>
                </a:solidFill>
              </a:rPr>
              <a:t>entre sollozos que no la abandonasen. </a:t>
            </a:r>
            <a:br>
              <a:rPr lang="es-ES" sz="2000" b="1" smtClean="0">
                <a:solidFill>
                  <a:srgbClr val="FFFFFF"/>
                </a:solidFill>
              </a:rPr>
            </a:br>
            <a:r>
              <a:rPr lang="es-ES" sz="2000" b="1" smtClean="0">
                <a:solidFill>
                  <a:srgbClr val="FFFFFF"/>
                </a:solidFill>
              </a:rPr>
              <a:t/>
            </a:r>
            <a:br>
              <a:rPr lang="es-ES" sz="2000" b="1" smtClean="0">
                <a:solidFill>
                  <a:srgbClr val="FFFFFF"/>
                </a:solidFill>
              </a:rPr>
            </a:br>
            <a:r>
              <a:rPr lang="es-ES" sz="2000" b="1" smtClean="0">
                <a:solidFill>
                  <a:srgbClr val="FFFFFF"/>
                </a:solidFill>
              </a:rPr>
              <a:t>Tras darle asistencia durante más de una hora sin obtener resultados, </a:t>
            </a:r>
            <a:br>
              <a:rPr lang="es-ES" sz="2000" b="1" smtClean="0">
                <a:solidFill>
                  <a:srgbClr val="FFFFFF"/>
                </a:solidFill>
              </a:rPr>
            </a:br>
            <a:r>
              <a:rPr lang="es-ES" sz="2000" b="1" i="1" smtClean="0">
                <a:solidFill>
                  <a:srgbClr val="FFFFFF"/>
                </a:solidFill>
              </a:rPr>
              <a:t>Cathy</a:t>
            </a:r>
            <a:r>
              <a:rPr lang="es-ES" sz="2000" b="1" smtClean="0">
                <a:solidFill>
                  <a:srgbClr val="FFFFFF"/>
                </a:solidFill>
              </a:rPr>
              <a:t> y </a:t>
            </a:r>
            <a:r>
              <a:rPr lang="es-ES" sz="2000" b="1" i="1" smtClean="0">
                <a:solidFill>
                  <a:srgbClr val="FFFFFF"/>
                </a:solidFill>
              </a:rPr>
              <a:t>Ian</a:t>
            </a:r>
            <a:r>
              <a:rPr lang="es-ES" sz="2000" b="1" smtClean="0">
                <a:solidFill>
                  <a:srgbClr val="FFFFFF"/>
                </a:solidFill>
              </a:rPr>
              <a:t> se vieron obligados a abandonarla allí mismo, </a:t>
            </a:r>
            <a:br>
              <a:rPr lang="es-ES" sz="2000" b="1" smtClean="0">
                <a:solidFill>
                  <a:srgbClr val="FFFFFF"/>
                </a:solidFill>
              </a:rPr>
            </a:br>
            <a:r>
              <a:rPr lang="es-ES" sz="2000" b="1" smtClean="0">
                <a:solidFill>
                  <a:srgbClr val="FFFFFF"/>
                </a:solidFill>
              </a:rPr>
              <a:t>escuchando sus súplicas mientras se alejaban. </a:t>
            </a:r>
            <a:br>
              <a:rPr lang="es-ES" sz="2000" b="1" smtClean="0">
                <a:solidFill>
                  <a:srgbClr val="FFFFFF"/>
                </a:solidFill>
              </a:rPr>
            </a:br>
            <a:r>
              <a:rPr lang="es-ES" sz="2000" b="1" smtClean="0">
                <a:solidFill>
                  <a:srgbClr val="FFFFFF"/>
                </a:solidFill>
              </a:rPr>
              <a:t/>
            </a:r>
            <a:br>
              <a:rPr lang="es-ES" sz="2000" b="1" smtClean="0">
                <a:solidFill>
                  <a:srgbClr val="FFFFFF"/>
                </a:solidFill>
              </a:rPr>
            </a:br>
            <a:r>
              <a:rPr lang="es-ES" sz="2000" b="1" smtClean="0">
                <a:solidFill>
                  <a:srgbClr val="FFFFFF"/>
                </a:solidFill>
              </a:rPr>
              <a:t>Las palabras de despedida debieron ser tremendas.</a:t>
            </a:r>
            <a:br>
              <a:rPr lang="es-ES" sz="2000" b="1" smtClean="0">
                <a:solidFill>
                  <a:srgbClr val="FFFFFF"/>
                </a:solidFill>
              </a:rPr>
            </a:br>
            <a:r>
              <a:rPr lang="es-ES" sz="2000" b="1" smtClean="0">
                <a:solidFill>
                  <a:srgbClr val="FFFFFF"/>
                </a:solidFill>
              </a:rPr>
              <a:t> </a:t>
            </a:r>
            <a:br>
              <a:rPr lang="es-ES" sz="2000" b="1" smtClean="0">
                <a:solidFill>
                  <a:srgbClr val="FFFFFF"/>
                </a:solidFill>
              </a:rPr>
            </a:br>
            <a:r>
              <a:rPr lang="es-ES" sz="2000" b="1" i="1" smtClean="0">
                <a:solidFill>
                  <a:srgbClr val="FFFFFF"/>
                </a:solidFill>
              </a:rPr>
              <a:t>Francys </a:t>
            </a:r>
            <a:r>
              <a:rPr lang="es-ES" sz="2000" b="1" smtClean="0">
                <a:solidFill>
                  <a:srgbClr val="FFFFFF"/>
                </a:solidFill>
              </a:rPr>
              <a:t>murió sola congelándose lentamente </a:t>
            </a:r>
            <a:br>
              <a:rPr lang="es-ES" sz="2000" b="1" smtClean="0">
                <a:solidFill>
                  <a:srgbClr val="FFFFFF"/>
                </a:solidFill>
              </a:rPr>
            </a:br>
            <a:r>
              <a:rPr lang="es-ES" sz="2000" b="1" smtClean="0">
                <a:solidFill>
                  <a:srgbClr val="FFFFFF"/>
                </a:solidFill>
              </a:rPr>
              <a:t>ya que la hipoxia no la estaba matando debido al oxígeno que le habían dado, hecho que solo sirvió para prolongar su largo calvario. </a:t>
            </a:r>
            <a:br>
              <a:rPr lang="es-ES" sz="2000" b="1" smtClean="0">
                <a:solidFill>
                  <a:srgbClr val="FFFFFF"/>
                </a:solidFill>
              </a:rPr>
            </a:br>
            <a:endParaRPr lang="es-ES" sz="2000" smtClean="0"/>
          </a:p>
        </p:txBody>
      </p:sp>
    </p:spTree>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ctrTitle"/>
          </p:nvPr>
        </p:nvSpPr>
        <p:spPr>
          <a:xfrm>
            <a:off x="0" y="785813"/>
            <a:ext cx="9144000" cy="5715000"/>
          </a:xfrm>
        </p:spPr>
        <p:txBody>
          <a:bodyPr/>
          <a:lstStyle/>
          <a:p>
            <a:r>
              <a:rPr lang="es-AR" sz="2000" b="1" smtClean="0">
                <a:solidFill>
                  <a:srgbClr val="FFFFFF"/>
                </a:solidFill>
              </a:rPr>
              <a:t>A </a:t>
            </a:r>
            <a:r>
              <a:rPr lang="es-AR" sz="2000" b="1" i="1" smtClean="0">
                <a:solidFill>
                  <a:srgbClr val="FFFFFF"/>
                </a:solidFill>
              </a:rPr>
              <a:t>Sergei</a:t>
            </a:r>
            <a:r>
              <a:rPr lang="es-AR" sz="2000" b="1" smtClean="0">
                <a:solidFill>
                  <a:srgbClr val="FFFFFF"/>
                </a:solidFill>
              </a:rPr>
              <a:t> lo encontró un año después la expedición </a:t>
            </a:r>
            <a:br>
              <a:rPr lang="es-AR" sz="2000" b="1" smtClean="0">
                <a:solidFill>
                  <a:srgbClr val="FFFFFF"/>
                </a:solidFill>
              </a:rPr>
            </a:br>
            <a:r>
              <a:rPr lang="es-AR" sz="2000" b="1" smtClean="0">
                <a:solidFill>
                  <a:srgbClr val="FFFFFF"/>
                </a:solidFill>
              </a:rPr>
              <a:t>“</a:t>
            </a:r>
            <a:r>
              <a:rPr lang="es-AR" sz="2000" b="1" i="1" smtClean="0">
                <a:solidFill>
                  <a:srgbClr val="FFFFFF"/>
                </a:solidFill>
              </a:rPr>
              <a:t>Mallory and Irvine</a:t>
            </a:r>
            <a:r>
              <a:rPr lang="es-AR" sz="2000" b="1" smtClean="0">
                <a:solidFill>
                  <a:srgbClr val="FFFFFF"/>
                </a:solidFill>
              </a:rPr>
              <a:t>”, un proyecto que intentaba localizar </a:t>
            </a:r>
            <a:br>
              <a:rPr lang="es-AR" sz="2000" b="1" smtClean="0">
                <a:solidFill>
                  <a:srgbClr val="FFFFFF"/>
                </a:solidFill>
              </a:rPr>
            </a:br>
            <a:r>
              <a:rPr lang="es-AR" sz="2000" b="1" smtClean="0">
                <a:solidFill>
                  <a:srgbClr val="FFFFFF"/>
                </a:solidFill>
              </a:rPr>
              <a:t>los cuerpos de los famosos escaladores. </a:t>
            </a:r>
            <a:br>
              <a:rPr lang="es-AR" sz="2000" b="1" smtClean="0">
                <a:solidFill>
                  <a:srgbClr val="FFFFFF"/>
                </a:solidFill>
              </a:rPr>
            </a:br>
            <a:r>
              <a:rPr lang="es-AR" sz="2000" b="1" smtClean="0">
                <a:solidFill>
                  <a:srgbClr val="FFFFFF"/>
                </a:solidFill>
              </a:rPr>
              <a:t/>
            </a:r>
            <a:br>
              <a:rPr lang="es-AR" sz="2000" b="1" smtClean="0">
                <a:solidFill>
                  <a:srgbClr val="FFFFFF"/>
                </a:solidFill>
              </a:rPr>
            </a:br>
            <a:r>
              <a:rPr lang="es-AR" sz="2000" b="1" i="1" smtClean="0">
                <a:solidFill>
                  <a:srgbClr val="FFFFFF"/>
                </a:solidFill>
              </a:rPr>
              <a:t>Sergei </a:t>
            </a:r>
            <a:r>
              <a:rPr lang="es-AR" sz="2000" b="1" smtClean="0">
                <a:solidFill>
                  <a:srgbClr val="FFFFFF"/>
                </a:solidFill>
              </a:rPr>
              <a:t>se había precipitado por la ladera a pocos metros </a:t>
            </a:r>
            <a:br>
              <a:rPr lang="es-AR" sz="2000" b="1" smtClean="0">
                <a:solidFill>
                  <a:srgbClr val="FFFFFF"/>
                </a:solidFill>
              </a:rPr>
            </a:br>
            <a:r>
              <a:rPr lang="es-AR" sz="2000" b="1" smtClean="0">
                <a:solidFill>
                  <a:srgbClr val="FFFFFF"/>
                </a:solidFill>
              </a:rPr>
              <a:t>de alcanzar a su mujer. </a:t>
            </a:r>
            <a:br>
              <a:rPr lang="es-AR" sz="2000" b="1" smtClean="0">
                <a:solidFill>
                  <a:srgbClr val="FFFFFF"/>
                </a:solidFill>
              </a:rPr>
            </a:br>
            <a:r>
              <a:rPr lang="es-AR" sz="2000" b="1" smtClean="0">
                <a:solidFill>
                  <a:srgbClr val="FFFFFF"/>
                </a:solidFill>
              </a:rPr>
              <a:t/>
            </a:r>
            <a:br>
              <a:rPr lang="es-AR" sz="2000" b="1" smtClean="0">
                <a:solidFill>
                  <a:srgbClr val="FFFFFF"/>
                </a:solidFill>
              </a:rPr>
            </a:br>
            <a:r>
              <a:rPr lang="es-AR" sz="2000" b="1" i="1" smtClean="0">
                <a:solidFill>
                  <a:srgbClr val="FFFFFF"/>
                </a:solidFill>
              </a:rPr>
              <a:t>Cathy O’Dowd </a:t>
            </a:r>
            <a:r>
              <a:rPr lang="es-AR" sz="2000" b="1" smtClean="0">
                <a:solidFill>
                  <a:srgbClr val="FFFFFF"/>
                </a:solidFill>
              </a:rPr>
              <a:t>ya había tenido una experiencia similar. </a:t>
            </a:r>
            <a:br>
              <a:rPr lang="es-AR" sz="2000" b="1" smtClean="0">
                <a:solidFill>
                  <a:srgbClr val="FFFFFF"/>
                </a:solidFill>
              </a:rPr>
            </a:br>
            <a:r>
              <a:rPr lang="es-AR" sz="2000" b="1" smtClean="0">
                <a:solidFill>
                  <a:srgbClr val="FFFFFF"/>
                </a:solidFill>
              </a:rPr>
              <a:t/>
            </a:r>
            <a:br>
              <a:rPr lang="es-AR" sz="2000" b="1" smtClean="0">
                <a:solidFill>
                  <a:srgbClr val="FFFFFF"/>
                </a:solidFill>
              </a:rPr>
            </a:br>
            <a:r>
              <a:rPr lang="es-AR" sz="2000" b="1" smtClean="0">
                <a:solidFill>
                  <a:srgbClr val="FFFFFF"/>
                </a:solidFill>
              </a:rPr>
              <a:t>Cuando descendía de su primera cumbre, </a:t>
            </a:r>
            <a:br>
              <a:rPr lang="es-AR" sz="2000" b="1" smtClean="0">
                <a:solidFill>
                  <a:srgbClr val="FFFFFF"/>
                </a:solidFill>
              </a:rPr>
            </a:br>
            <a:r>
              <a:rPr lang="es-AR" sz="2000" b="1" smtClean="0">
                <a:solidFill>
                  <a:srgbClr val="FFFFFF"/>
                </a:solidFill>
              </a:rPr>
              <a:t>se encontró con </a:t>
            </a:r>
            <a:r>
              <a:rPr lang="es-AR" sz="2000" b="1" i="1" smtClean="0">
                <a:solidFill>
                  <a:srgbClr val="FFFFFF"/>
                </a:solidFill>
              </a:rPr>
              <a:t>Bruce Herrod</a:t>
            </a:r>
            <a:r>
              <a:rPr lang="es-AR" sz="2000" b="1" smtClean="0">
                <a:solidFill>
                  <a:srgbClr val="FFFFFF"/>
                </a:solidFill>
              </a:rPr>
              <a:t>, un escalador que, </a:t>
            </a:r>
            <a:br>
              <a:rPr lang="es-AR" sz="2000" b="1" smtClean="0">
                <a:solidFill>
                  <a:srgbClr val="FFFFFF"/>
                </a:solidFill>
              </a:rPr>
            </a:br>
            <a:r>
              <a:rPr lang="es-AR" sz="2000" b="1" smtClean="0">
                <a:solidFill>
                  <a:srgbClr val="FFFFFF"/>
                </a:solidFill>
              </a:rPr>
              <a:t>a pesar de tener fama de ser muy duro en las subidas, </a:t>
            </a:r>
            <a:br>
              <a:rPr lang="es-AR" sz="2000" b="1" smtClean="0">
                <a:solidFill>
                  <a:srgbClr val="FFFFFF"/>
                </a:solidFill>
              </a:rPr>
            </a:br>
            <a:r>
              <a:rPr lang="es-AR" sz="2000" b="1" smtClean="0">
                <a:solidFill>
                  <a:srgbClr val="FFFFFF"/>
                </a:solidFill>
              </a:rPr>
              <a:t>ascendía muy lentamente. </a:t>
            </a:r>
            <a:br>
              <a:rPr lang="es-AR" sz="2000" b="1" smtClean="0">
                <a:solidFill>
                  <a:srgbClr val="FFFFFF"/>
                </a:solidFill>
              </a:rPr>
            </a:br>
            <a:r>
              <a:rPr lang="es-AR" sz="2000" b="1" smtClean="0">
                <a:solidFill>
                  <a:srgbClr val="FFFFFF"/>
                </a:solidFill>
              </a:rPr>
              <a:t/>
            </a:r>
            <a:br>
              <a:rPr lang="es-AR" sz="2000" b="1" smtClean="0">
                <a:solidFill>
                  <a:srgbClr val="FFFFFF"/>
                </a:solidFill>
              </a:rPr>
            </a:br>
            <a:r>
              <a:rPr lang="es-AR" sz="2000" b="1" smtClean="0">
                <a:solidFill>
                  <a:srgbClr val="FFFFFF"/>
                </a:solidFill>
              </a:rPr>
              <a:t>Al hablar con él, el equipo de </a:t>
            </a:r>
            <a:r>
              <a:rPr lang="es-AR" sz="2000" b="1" i="1" smtClean="0">
                <a:solidFill>
                  <a:srgbClr val="FFFFFF"/>
                </a:solidFill>
              </a:rPr>
              <a:t>Cathy</a:t>
            </a:r>
            <a:r>
              <a:rPr lang="es-AR" sz="2000" b="1" smtClean="0">
                <a:solidFill>
                  <a:srgbClr val="FFFFFF"/>
                </a:solidFill>
              </a:rPr>
              <a:t> se dio cuenta de que no estaba bien </a:t>
            </a:r>
            <a:br>
              <a:rPr lang="es-AR" sz="2000" b="1" smtClean="0">
                <a:solidFill>
                  <a:srgbClr val="FFFFFF"/>
                </a:solidFill>
              </a:rPr>
            </a:br>
            <a:r>
              <a:rPr lang="es-AR" sz="2000" b="1" smtClean="0">
                <a:solidFill>
                  <a:srgbClr val="FFFFFF"/>
                </a:solidFill>
              </a:rPr>
              <a:t>y, además, era demasiado tarde para seguir subiendo,</a:t>
            </a:r>
            <a:br>
              <a:rPr lang="es-AR" sz="2000" b="1" smtClean="0">
                <a:solidFill>
                  <a:srgbClr val="FFFFFF"/>
                </a:solidFill>
              </a:rPr>
            </a:br>
            <a:r>
              <a:rPr lang="es-AR" sz="2000" b="1" smtClean="0">
                <a:solidFill>
                  <a:srgbClr val="FFFFFF"/>
                </a:solidFill>
              </a:rPr>
              <a:t> pero no lograron convencer a </a:t>
            </a:r>
            <a:r>
              <a:rPr lang="es-AR" sz="2000" b="1" i="1" smtClean="0">
                <a:solidFill>
                  <a:srgbClr val="FFFFFF"/>
                </a:solidFill>
              </a:rPr>
              <a:t>Herrod</a:t>
            </a:r>
            <a:r>
              <a:rPr lang="es-AR" sz="2000" b="1" smtClean="0">
                <a:solidFill>
                  <a:srgbClr val="FFFFFF"/>
                </a:solidFill>
              </a:rPr>
              <a:t>, </a:t>
            </a:r>
            <a:br>
              <a:rPr lang="es-AR" sz="2000" b="1" smtClean="0">
                <a:solidFill>
                  <a:srgbClr val="FFFFFF"/>
                </a:solidFill>
              </a:rPr>
            </a:br>
            <a:r>
              <a:rPr lang="es-AR" sz="2000" b="1" smtClean="0">
                <a:solidFill>
                  <a:srgbClr val="FFFFFF"/>
                </a:solidFill>
              </a:rPr>
              <a:t>afectado por la euforia que provoca la hipoxia, </a:t>
            </a:r>
            <a:br>
              <a:rPr lang="es-AR" sz="2000" b="1" smtClean="0">
                <a:solidFill>
                  <a:srgbClr val="FFFFFF"/>
                </a:solidFill>
              </a:rPr>
            </a:br>
            <a:r>
              <a:rPr lang="es-AR" sz="2000" b="1" smtClean="0">
                <a:solidFill>
                  <a:srgbClr val="FFFFFF"/>
                </a:solidFill>
              </a:rPr>
              <a:t>de que abortase su tentativa… </a:t>
            </a:r>
            <a:br>
              <a:rPr lang="es-AR" sz="2000" b="1" smtClean="0">
                <a:solidFill>
                  <a:srgbClr val="FFFFFF"/>
                </a:solidFill>
              </a:rPr>
            </a:br>
            <a:endParaRPr lang="es-AR" sz="2800" smtClean="0"/>
          </a:p>
        </p:txBody>
      </p:sp>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ctrTitle"/>
          </p:nvPr>
        </p:nvSpPr>
        <p:spPr>
          <a:xfrm>
            <a:off x="0" y="857250"/>
            <a:ext cx="9144000" cy="5143500"/>
          </a:xfrm>
        </p:spPr>
        <p:txBody>
          <a:bodyPr/>
          <a:lstStyle/>
          <a:p>
            <a:pPr>
              <a:defRPr/>
            </a:pPr>
            <a:r>
              <a:rPr lang="es-ES" sz="2400" b="1" dirty="0" smtClean="0">
                <a:solidFill>
                  <a:schemeClr val="tx1"/>
                </a:solidFill>
                <a:effectLst>
                  <a:outerShdw blurRad="38100" dist="38100" dir="2700000" algn="tl">
                    <a:srgbClr val="336699"/>
                  </a:outerShdw>
                </a:effectLst>
              </a:rPr>
              <a:t>… </a:t>
            </a:r>
            <a:r>
              <a:rPr lang="es-ES" sz="2400" b="1" i="1" dirty="0" err="1" smtClean="0">
                <a:solidFill>
                  <a:schemeClr val="tx1"/>
                </a:solidFill>
                <a:effectLst>
                  <a:outerShdw blurRad="38100" dist="38100" dir="2700000" algn="tl">
                    <a:srgbClr val="336699"/>
                  </a:outerShdw>
                </a:effectLst>
              </a:rPr>
              <a:t>Herrod</a:t>
            </a:r>
            <a:r>
              <a:rPr lang="es-ES" sz="2400" b="1" dirty="0" smtClean="0">
                <a:solidFill>
                  <a:schemeClr val="tx1"/>
                </a:solidFill>
                <a:effectLst>
                  <a:outerShdw blurRad="38100" dist="38100" dir="2700000" algn="tl">
                    <a:srgbClr val="336699"/>
                  </a:outerShdw>
                </a:effectLst>
              </a:rPr>
              <a:t> hizo cima pasadas las 5 de la tarde</a:t>
            </a:r>
            <a:r>
              <a:rPr lang="es-ES" sz="2400" dirty="0" smtClean="0">
                <a:solidFill>
                  <a:schemeClr val="tx1"/>
                </a:solidFill>
                <a:effectLst>
                  <a:outerShdw blurRad="38100" dist="38100" dir="2700000" algn="tl">
                    <a:srgbClr val="336699"/>
                  </a:outerShdw>
                </a:effectLst>
              </a:rPr>
              <a:t>,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se autorretrató en la cumbre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y llamó por radio al campamento base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donde todos los allí presentes, incluida su mujer,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le instaron a bajar inmediatamente,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conscientes de que ya era un cadáver.</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Dos horas después de tomada la foto desapareció.</a:t>
            </a:r>
            <a:br>
              <a:rPr lang="es-ES" sz="2400" dirty="0" smtClean="0">
                <a:solidFill>
                  <a:schemeClr val="tx1"/>
                </a:solidFill>
                <a:effectLst>
                  <a:outerShdw blurRad="38100" dist="38100" dir="2700000" algn="tl">
                    <a:srgbClr val="336699"/>
                  </a:outerShdw>
                </a:effectLst>
              </a:rPr>
            </a:br>
            <a:r>
              <a:rPr lang="es-ES" sz="2400" dirty="0">
                <a:solidFill>
                  <a:schemeClr val="tx1"/>
                </a:solidFill>
                <a:effectLst>
                  <a:outerShdw blurRad="38100" dist="38100" dir="2700000" algn="tl">
                    <a:srgbClr val="336699"/>
                  </a:outerShdw>
                </a:effectLst>
              </a:rPr>
              <a:t/>
            </a:r>
            <a:br>
              <a:rPr lang="es-ES" sz="2400" dirty="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 Posteriormente se recuperó la cámara </a:t>
            </a:r>
            <a:br>
              <a:rPr lang="es-ES" sz="2400" dirty="0" smtClean="0">
                <a:solidFill>
                  <a:schemeClr val="tx1"/>
                </a:solidFill>
                <a:effectLst>
                  <a:outerShdw blurRad="38100" dist="38100" dir="2700000" algn="tl">
                    <a:srgbClr val="336699"/>
                  </a:outerShdw>
                </a:effectLst>
              </a:rPr>
            </a:br>
            <a:r>
              <a:rPr lang="es-ES" sz="2400" dirty="0" smtClean="0">
                <a:solidFill>
                  <a:schemeClr val="tx1"/>
                </a:solidFill>
                <a:effectLst>
                  <a:outerShdw blurRad="38100" dist="38100" dir="2700000" algn="tl">
                    <a:srgbClr val="336699"/>
                  </a:outerShdw>
                </a:effectLst>
              </a:rPr>
              <a:t>y su mujer reveló la imagen que le costó la vida.</a:t>
            </a:r>
            <a:br>
              <a:rPr lang="es-ES" sz="2400" dirty="0" smtClean="0">
                <a:solidFill>
                  <a:schemeClr val="tx1"/>
                </a:solidFill>
                <a:effectLst>
                  <a:outerShdw blurRad="38100" dist="38100" dir="2700000" algn="tl">
                    <a:srgbClr val="336699"/>
                  </a:outerShdw>
                </a:effectLst>
              </a:rPr>
            </a:br>
            <a:endParaRPr lang="es-ES" sz="2400" dirty="0" smtClean="0">
              <a:solidFill>
                <a:schemeClr val="tx1"/>
              </a:solidFill>
            </a:endParaRPr>
          </a:p>
        </p:txBody>
      </p:sp>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everest circus"/>
          <p:cNvPicPr>
            <a:picLocks noChangeAspect="1" noChangeArrowheads="1"/>
          </p:cNvPicPr>
          <p:nvPr/>
        </p:nvPicPr>
        <p:blipFill>
          <a:blip r:embed="rId2"/>
          <a:srcRect/>
          <a:stretch>
            <a:fillRect/>
          </a:stretch>
        </p:blipFill>
        <p:spPr bwMode="auto">
          <a:xfrm>
            <a:off x="14288" y="0"/>
            <a:ext cx="9144000" cy="6604000"/>
          </a:xfrm>
          <a:prstGeom prst="rect">
            <a:avLst/>
          </a:prstGeom>
          <a:noFill/>
          <a:ln w="38100">
            <a:solidFill>
              <a:schemeClr val="tx1"/>
            </a:solidFill>
            <a:miter lim="800000"/>
            <a:headEnd/>
            <a:tailEnd/>
          </a:ln>
        </p:spPr>
      </p:pic>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ctrTitle"/>
          </p:nvPr>
        </p:nvSpPr>
        <p:spPr>
          <a:xfrm>
            <a:off x="0" y="0"/>
            <a:ext cx="9144000" cy="6840538"/>
          </a:xfrm>
        </p:spPr>
        <p:txBody>
          <a:bodyPr/>
          <a:lstStyle/>
          <a:p>
            <a:r>
              <a:rPr lang="es-ES" sz="2400" smtClean="0">
                <a:solidFill>
                  <a:schemeClr val="tx1"/>
                </a:solidFill>
              </a:rPr>
              <a:t>Este es otro caso común en el </a:t>
            </a:r>
            <a:r>
              <a:rPr lang="es-ES" sz="2400" i="1" smtClean="0">
                <a:solidFill>
                  <a:srgbClr val="FF00FF"/>
                </a:solidFill>
                <a:latin typeface="Arial Black" pitchFamily="34" charset="0"/>
              </a:rPr>
              <a:t>Everest</a:t>
            </a:r>
            <a:r>
              <a:rPr lang="es-ES" sz="2400" smtClean="0">
                <a:solidFill>
                  <a:schemeClr val="tx1"/>
                </a:solidFill>
              </a:rPr>
              <a:t>. </a:t>
            </a:r>
            <a:br>
              <a:rPr lang="es-ES" sz="2400" smtClean="0">
                <a:solidFill>
                  <a:schemeClr val="tx1"/>
                </a:solidFill>
              </a:rPr>
            </a:br>
            <a:r>
              <a:rPr lang="es-ES" sz="2400" smtClean="0">
                <a:solidFill>
                  <a:schemeClr val="tx1"/>
                </a:solidFill>
              </a:rPr>
              <a:t/>
            </a:r>
            <a:br>
              <a:rPr lang="es-ES" sz="2400" smtClean="0">
                <a:solidFill>
                  <a:schemeClr val="tx1"/>
                </a:solidFill>
              </a:rPr>
            </a:br>
            <a:r>
              <a:rPr lang="es-ES" sz="2400" smtClean="0">
                <a:solidFill>
                  <a:schemeClr val="tx1"/>
                </a:solidFill>
              </a:rPr>
              <a:t>Si alguien se siente inconmensurable subiendo,</a:t>
            </a:r>
            <a:br>
              <a:rPr lang="es-ES" sz="2400" smtClean="0">
                <a:solidFill>
                  <a:schemeClr val="tx1"/>
                </a:solidFill>
              </a:rPr>
            </a:br>
            <a:r>
              <a:rPr lang="es-ES" sz="2400" smtClean="0">
                <a:solidFill>
                  <a:schemeClr val="tx1"/>
                </a:solidFill>
              </a:rPr>
              <a:t> y no hay manera de convencerle de que cancele su intento: </a:t>
            </a:r>
            <a:br>
              <a:rPr lang="es-ES" sz="2400" smtClean="0">
                <a:solidFill>
                  <a:schemeClr val="tx1"/>
                </a:solidFill>
              </a:rPr>
            </a:br>
            <a:r>
              <a:rPr lang="es-ES" sz="2400" b="1" smtClean="0">
                <a:solidFill>
                  <a:schemeClr val="tx1"/>
                </a:solidFill>
              </a:rPr>
              <a:t>es imposible obligarle a regresar.</a:t>
            </a:r>
            <a:br>
              <a:rPr lang="es-ES" sz="2400" b="1" smtClean="0">
                <a:solidFill>
                  <a:schemeClr val="tx1"/>
                </a:solidFill>
              </a:rPr>
            </a:br>
            <a:r>
              <a:rPr lang="es-ES" sz="2400" smtClean="0">
                <a:solidFill>
                  <a:schemeClr val="tx1"/>
                </a:solidFill>
              </a:rPr>
              <a:t>. </a:t>
            </a:r>
            <a:br>
              <a:rPr lang="es-ES" sz="2400" smtClean="0">
                <a:solidFill>
                  <a:schemeClr val="tx1"/>
                </a:solidFill>
              </a:rPr>
            </a:br>
            <a:r>
              <a:rPr lang="es-ES" sz="2400" smtClean="0">
                <a:solidFill>
                  <a:schemeClr val="tx1"/>
                </a:solidFill>
              </a:rPr>
              <a:t>No se puede llegar a las manos a 8.000 metros de altura.</a:t>
            </a:r>
            <a:endParaRPr lang="es-ES" sz="2400" smtClean="0"/>
          </a:p>
        </p:txBody>
      </p:sp>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ctrTitle"/>
          </p:nvPr>
        </p:nvSpPr>
        <p:spPr>
          <a:xfrm>
            <a:off x="0" y="785813"/>
            <a:ext cx="9144000" cy="5572125"/>
          </a:xfrm>
        </p:spPr>
        <p:txBody>
          <a:bodyPr/>
          <a:lstStyle/>
          <a:p>
            <a:pPr>
              <a:defRPr/>
            </a:pPr>
            <a:r>
              <a:rPr lang="es-ES" sz="2000" b="1" dirty="0" smtClean="0">
                <a:solidFill>
                  <a:schemeClr val="tx1"/>
                </a:solidFill>
                <a:effectLst>
                  <a:outerShdw blurRad="38100" dist="38100" dir="2700000" algn="tl">
                    <a:srgbClr val="336699"/>
                  </a:outerShdw>
                </a:effectLst>
              </a:rPr>
              <a:t>Más sorprendente resulta el caso de </a:t>
            </a:r>
            <a:r>
              <a:rPr lang="es-ES" sz="2000" b="1" i="1" dirty="0" smtClean="0">
                <a:solidFill>
                  <a:schemeClr val="tx1"/>
                </a:solidFill>
                <a:effectLst>
                  <a:outerShdw blurRad="38100" dist="38100" dir="2700000" algn="tl">
                    <a:srgbClr val="336699"/>
                  </a:outerShdw>
                </a:effectLst>
              </a:rPr>
              <a:t>Lincoln Hall</a:t>
            </a:r>
            <a:r>
              <a:rPr lang="es-ES" sz="2000" b="1" dirty="0" smtClean="0">
                <a:solidFill>
                  <a:schemeClr val="tx1"/>
                </a:solidFill>
                <a:effectLst>
                  <a:outerShdw blurRad="38100" dist="38100" dir="2700000" algn="tl">
                    <a:srgbClr val="336699"/>
                  </a:outerShdw>
                </a:effectLst>
              </a:rPr>
              <a:t>,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bautizado como el muerto viviente del </a:t>
            </a:r>
            <a:r>
              <a:rPr lang="es-ES" sz="2000" i="1" dirty="0" smtClean="0">
                <a:solidFill>
                  <a:srgbClr val="FF00FF"/>
                </a:solidFill>
                <a:latin typeface="Arial Black" pitchFamily="34" charset="0"/>
              </a:rPr>
              <a:t>Everest</a:t>
            </a:r>
            <a:r>
              <a:rPr lang="es-ES" sz="2000" b="1" dirty="0" smtClean="0">
                <a:solidFill>
                  <a:schemeClr val="tx1"/>
                </a:solidFill>
                <a:effectLst>
                  <a:outerShdw blurRad="38100" dist="38100" dir="2700000" algn="tl">
                    <a:srgbClr val="336699"/>
                  </a:outerShdw>
                </a:effectLst>
              </a:rPr>
              <a:t>.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El 25 Mayo del 2006 descendía de la cumbre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cuando aquejado de </a:t>
            </a:r>
            <a:r>
              <a:rPr lang="es-ES" sz="2000" b="1" i="1" dirty="0" smtClean="0">
                <a:solidFill>
                  <a:schemeClr val="tx1"/>
                </a:solidFill>
                <a:effectLst>
                  <a:outerShdw blurRad="38100" dist="38100" dir="2700000" algn="tl">
                    <a:srgbClr val="336699"/>
                  </a:outerShdw>
                </a:effectLst>
              </a:rPr>
              <a:t>mal de altura </a:t>
            </a:r>
            <a:r>
              <a:rPr lang="es-ES" sz="2000" b="1" dirty="0" smtClean="0">
                <a:solidFill>
                  <a:schemeClr val="tx1"/>
                </a:solidFill>
                <a:effectLst>
                  <a:outerShdw blurRad="38100" dist="38100" dir="2700000" algn="tl">
                    <a:srgbClr val="336699"/>
                  </a:outerShdw>
                </a:effectLst>
              </a:rPr>
              <a:t>acusó serias alucinaciones.</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Los sherpas intentaron atenderle hasta que se quedaron sin suministros y el director del equipo, </a:t>
            </a:r>
            <a:r>
              <a:rPr lang="es-ES" sz="2000" b="1" i="1" dirty="0" smtClean="0">
                <a:solidFill>
                  <a:schemeClr val="tx1"/>
                </a:solidFill>
                <a:effectLst>
                  <a:outerShdw blurRad="38100" dist="38100" dir="2700000" algn="tl">
                    <a:srgbClr val="336699"/>
                  </a:outerShdw>
                </a:effectLst>
              </a:rPr>
              <a:t>Alexander </a:t>
            </a:r>
            <a:r>
              <a:rPr lang="es-ES" sz="2000" b="1" i="1" dirty="0" err="1" smtClean="0">
                <a:solidFill>
                  <a:schemeClr val="tx1"/>
                </a:solidFill>
                <a:effectLst>
                  <a:outerShdw blurRad="38100" dist="38100" dir="2700000" algn="tl">
                    <a:srgbClr val="336699"/>
                  </a:outerShdw>
                </a:effectLst>
              </a:rPr>
              <a:t>Abramov</a:t>
            </a:r>
            <a:r>
              <a:rPr lang="es-ES" sz="2000" b="1" dirty="0" smtClean="0">
                <a:solidFill>
                  <a:schemeClr val="tx1"/>
                </a:solidFill>
                <a:effectLst>
                  <a:outerShdw blurRad="38100" dist="38100" dir="2700000" algn="tl">
                    <a:srgbClr val="336699"/>
                  </a:outerShdw>
                </a:effectLst>
              </a:rPr>
              <a:t>,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les ordenó regresar abandonando a </a:t>
            </a:r>
            <a:r>
              <a:rPr lang="es-ES" sz="2000" b="1" i="1" dirty="0" smtClean="0">
                <a:solidFill>
                  <a:schemeClr val="tx1"/>
                </a:solidFill>
                <a:effectLst>
                  <a:outerShdw blurRad="38100" dist="38100" dir="2700000" algn="tl">
                    <a:srgbClr val="336699"/>
                  </a:outerShdw>
                </a:effectLst>
              </a:rPr>
              <a:t>Hall</a:t>
            </a:r>
            <a:r>
              <a:rPr lang="es-ES" sz="2000" b="1" dirty="0" smtClean="0">
                <a:solidFill>
                  <a:schemeClr val="tx1"/>
                </a:solidFill>
                <a:effectLst>
                  <a:outerShdw blurRad="38100" dist="38100" dir="2700000" algn="tl">
                    <a:srgbClr val="336699"/>
                  </a:outerShdw>
                </a:effectLst>
              </a:rPr>
              <a:t>.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Cuando llegaron al campamento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se comunicó a la prensa el fallecimiento de su compañero.</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Sin embargo, a las 7 de la mañana del día siguiente,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un equipo liderado por </a:t>
            </a:r>
            <a:r>
              <a:rPr lang="es-ES" sz="2000" b="1" i="1" dirty="0" smtClean="0">
                <a:solidFill>
                  <a:schemeClr val="tx1"/>
                </a:solidFill>
                <a:effectLst>
                  <a:outerShdw blurRad="38100" dist="38100" dir="2700000" algn="tl">
                    <a:srgbClr val="336699"/>
                  </a:outerShdw>
                </a:effectLst>
              </a:rPr>
              <a:t>Dan </a:t>
            </a:r>
            <a:r>
              <a:rPr lang="es-ES" sz="2000" b="1" i="1" dirty="0" err="1" smtClean="0">
                <a:solidFill>
                  <a:schemeClr val="tx1"/>
                </a:solidFill>
                <a:effectLst>
                  <a:outerShdw blurRad="38100" dist="38100" dir="2700000" algn="tl">
                    <a:srgbClr val="336699"/>
                  </a:outerShdw>
                </a:effectLst>
              </a:rPr>
              <a:t>Mazur</a:t>
            </a:r>
            <a:r>
              <a:rPr lang="es-ES" sz="2000" b="1" i="1" dirty="0" smtClean="0">
                <a:solidFill>
                  <a:schemeClr val="tx1"/>
                </a:solidFill>
                <a:effectLst>
                  <a:outerShdw blurRad="38100" dist="38100" dir="2700000" algn="tl">
                    <a:srgbClr val="336699"/>
                  </a:outerShdw>
                </a:effectLst>
              </a:rPr>
              <a:t> </a:t>
            </a:r>
            <a:r>
              <a:rPr lang="es-ES" sz="2000" b="1" dirty="0" smtClean="0">
                <a:solidFill>
                  <a:schemeClr val="tx1"/>
                </a:solidFill>
                <a:effectLst>
                  <a:outerShdw blurRad="38100" dist="38100" dir="2700000" algn="tl">
                    <a:srgbClr val="336699"/>
                  </a:outerShdw>
                </a:effectLst>
              </a:rPr>
              <a:t>encontró a </a:t>
            </a:r>
            <a:r>
              <a:rPr lang="es-ES" sz="2000" b="1" i="1" dirty="0" smtClean="0">
                <a:solidFill>
                  <a:schemeClr val="tx1"/>
                </a:solidFill>
                <a:effectLst>
                  <a:outerShdw blurRad="38100" dist="38100" dir="2700000" algn="tl">
                    <a:srgbClr val="336699"/>
                  </a:outerShdw>
                </a:effectLst>
              </a:rPr>
              <a:t>Hall</a:t>
            </a:r>
            <a:r>
              <a:rPr lang="es-ES" sz="2000" b="1" dirty="0" smtClean="0">
                <a:solidFill>
                  <a:schemeClr val="tx1"/>
                </a:solidFill>
                <a:effectLst>
                  <a:outerShdw blurRad="38100" dist="38100" dir="2700000" algn="tl">
                    <a:srgbClr val="336699"/>
                  </a:outerShdw>
                </a:effectLst>
              </a:rPr>
              <a:t> a más de 8.000 metros, sentado con la piernas cruzadas, sin guantes, </a:t>
            </a:r>
            <a:br>
              <a:rPr lang="es-ES" sz="2000" b="1" dirty="0" smtClean="0">
                <a:solidFill>
                  <a:schemeClr val="tx1"/>
                </a:solidFill>
                <a:effectLst>
                  <a:outerShdw blurRad="38100" dist="38100" dir="2700000" algn="tl">
                    <a:srgbClr val="336699"/>
                  </a:outerShdw>
                </a:effectLst>
              </a:rPr>
            </a:br>
            <a:r>
              <a:rPr lang="es-ES" sz="2000" b="1" dirty="0" smtClean="0">
                <a:solidFill>
                  <a:schemeClr val="tx1"/>
                </a:solidFill>
                <a:effectLst>
                  <a:outerShdw blurRad="38100" dist="38100" dir="2700000" algn="tl">
                    <a:srgbClr val="336699"/>
                  </a:outerShdw>
                </a:effectLst>
              </a:rPr>
              <a:t>con el mono bajado hasta la cintura y el torso desnudo. </a:t>
            </a:r>
            <a:endParaRPr lang="es-ES" sz="2400" b="1" dirty="0" smtClean="0">
              <a:solidFill>
                <a:schemeClr val="tx1"/>
              </a:solidFill>
            </a:endParaRPr>
          </a:p>
        </p:txBody>
      </p:sp>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ctrTitle"/>
          </p:nvPr>
        </p:nvSpPr>
        <p:spPr>
          <a:xfrm>
            <a:off x="0" y="0"/>
            <a:ext cx="9144000" cy="6840538"/>
          </a:xfrm>
        </p:spPr>
        <p:txBody>
          <a:bodyPr/>
          <a:lstStyle/>
          <a:p>
            <a:pPr>
              <a:defRPr/>
            </a:pPr>
            <a:r>
              <a:rPr lang="es-ES" sz="2000" b="1" dirty="0" smtClean="0">
                <a:effectLst>
                  <a:outerShdw blurRad="38100" dist="38100" dir="2700000" algn="tl">
                    <a:srgbClr val="336699"/>
                  </a:outerShdw>
                </a:effectLst>
              </a:rPr>
              <a:t>Estaba cambiándose de camiseta.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No tenía ni gorro, ni gafas, ni máscara de oxígeno o botellas,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ni saco de dormir, ni mantas, ni cantimplora de agua.</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Cuando llegaron hasta él tan solo espetó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a:t>
            </a:r>
            <a:r>
              <a:rPr lang="es-ES" sz="2000" b="1" i="1" dirty="0" smtClean="0">
                <a:effectLst>
                  <a:outerShdw blurRad="38100" dist="38100" dir="2700000" algn="tl">
                    <a:srgbClr val="336699"/>
                  </a:outerShdw>
                </a:effectLst>
              </a:rPr>
              <a:t>les sorprenderá verme por aquí</a:t>
            </a:r>
            <a:r>
              <a:rPr lang="es-ES" sz="2000" b="1" dirty="0" smtClean="0">
                <a:effectLst>
                  <a:outerShdw blurRad="38100" dist="38100" dir="2700000" algn="tl">
                    <a:srgbClr val="336699"/>
                  </a:outerShdw>
                </a:effectLst>
              </a:rPr>
              <a:t>”.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endParaRPr lang="es-ES" sz="2400" b="1" dirty="0" smtClean="0"/>
          </a:p>
        </p:txBody>
      </p:sp>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everest circus"/>
          <p:cNvPicPr>
            <a:picLocks noChangeAspect="1" noChangeArrowheads="1"/>
          </p:cNvPicPr>
          <p:nvPr/>
        </p:nvPicPr>
        <p:blipFill>
          <a:blip r:embed="rId2"/>
          <a:srcRect b="9547"/>
          <a:stretch>
            <a:fillRect/>
          </a:stretch>
        </p:blipFill>
        <p:spPr bwMode="auto">
          <a:xfrm>
            <a:off x="0" y="11113"/>
            <a:ext cx="9166225" cy="6877050"/>
          </a:xfrm>
          <a:prstGeom prst="rect">
            <a:avLst/>
          </a:prstGeom>
          <a:noFill/>
          <a:ln w="38100">
            <a:solidFill>
              <a:schemeClr val="tx1"/>
            </a:solidFill>
            <a:miter lim="800000"/>
            <a:headEnd/>
            <a:tailEnd/>
          </a:ln>
        </p:spPr>
      </p:pic>
      <p:sp>
        <p:nvSpPr>
          <p:cNvPr id="2" name="Rectangle 1"/>
          <p:cNvSpPr/>
          <p:nvPr/>
        </p:nvSpPr>
        <p:spPr>
          <a:xfrm>
            <a:off x="73025" y="5805488"/>
            <a:ext cx="8999538" cy="708025"/>
          </a:xfrm>
          <a:prstGeom prst="rect">
            <a:avLst/>
          </a:prstGeom>
        </p:spPr>
        <p:txBody>
          <a:bodyPr>
            <a:spAutoFit/>
          </a:bodyPr>
          <a:lstStyle/>
          <a:p>
            <a:pPr algn="ctr">
              <a:defRPr/>
            </a:pPr>
            <a:r>
              <a:rPr lang="es-ES" sz="2000" b="1" i="1" dirty="0" err="1">
                <a:effectLst>
                  <a:outerShdw blurRad="38100" dist="38100" dir="2700000" algn="tl">
                    <a:srgbClr val="336699"/>
                  </a:outerShdw>
                </a:effectLst>
              </a:rPr>
              <a:t>Mazur</a:t>
            </a:r>
            <a:r>
              <a:rPr lang="es-ES" sz="2000" b="1" i="1" dirty="0">
                <a:effectLst>
                  <a:outerShdw blurRad="38100" dist="38100" dir="2700000" algn="tl">
                    <a:srgbClr val="336699"/>
                  </a:outerShdw>
                </a:effectLst>
              </a:rPr>
              <a:t>  </a:t>
            </a:r>
            <a:r>
              <a:rPr lang="es-ES" sz="2000" b="1" dirty="0">
                <a:effectLst>
                  <a:outerShdw blurRad="38100" dist="38100" dir="2700000" algn="tl">
                    <a:srgbClr val="336699"/>
                  </a:outerShdw>
                </a:effectLst>
              </a:rPr>
              <a:t>tomó esta foto de </a:t>
            </a:r>
            <a:r>
              <a:rPr lang="es-ES" sz="2000" b="1" i="1" dirty="0">
                <a:effectLst>
                  <a:outerShdw blurRad="38100" dist="38100" dir="2700000" algn="tl">
                    <a:srgbClr val="336699"/>
                  </a:outerShdw>
                </a:effectLst>
              </a:rPr>
              <a:t>Hall</a:t>
            </a:r>
            <a:r>
              <a:rPr lang="es-ES" sz="2000" b="1" dirty="0">
                <a:effectLst>
                  <a:outerShdw blurRad="38100" dist="38100" dir="2700000" algn="tl">
                    <a:srgbClr val="336699"/>
                  </a:outerShdw>
                </a:effectLst>
              </a:rPr>
              <a:t> </a:t>
            </a:r>
          </a:p>
          <a:p>
            <a:pPr algn="ctr">
              <a:defRPr/>
            </a:pPr>
            <a:r>
              <a:rPr lang="es-ES" sz="2000" b="1" dirty="0">
                <a:effectLst>
                  <a:outerShdw blurRad="38100" dist="38100" dir="2700000" algn="tl">
                    <a:srgbClr val="336699"/>
                  </a:outerShdw>
                </a:effectLst>
              </a:rPr>
              <a:t>poco después de encontrarlo cerca de la cima. </a:t>
            </a:r>
            <a:endParaRPr lang="es-ES" sz="2000"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2500"/>
                                        <p:tgtEl>
                                          <p:spTgt spid="2">
                                            <p:txEl>
                                              <p:pRg st="0" end="0"/>
                                            </p:txEl>
                                          </p:spTgt>
                                        </p:tgtEl>
                                      </p:cBhvr>
                                    </p:animEffect>
                                    <p:set>
                                      <p:cBhvr>
                                        <p:cTn id="7" dur="1" fill="hold">
                                          <p:stCondLst>
                                            <p:cond delay="2499"/>
                                          </p:stCondLst>
                                        </p:cTn>
                                        <p:tgtEl>
                                          <p:spTgt spid="2">
                                            <p:txEl>
                                              <p:pRg st="0" end="0"/>
                                            </p:txEl>
                                          </p:spTgt>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2500"/>
                                        <p:tgtEl>
                                          <p:spTgt spid="2">
                                            <p:txEl>
                                              <p:pRg st="1" end="1"/>
                                            </p:txEl>
                                          </p:spTgt>
                                        </p:tgtEl>
                                      </p:cBhvr>
                                    </p:animEffect>
                                    <p:set>
                                      <p:cBhvr>
                                        <p:cTn id="10" dur="1" fill="hold">
                                          <p:stCondLst>
                                            <p:cond delay="2499"/>
                                          </p:stCondLst>
                                        </p:cTn>
                                        <p:tgtEl>
                                          <p:spTgt spid="2">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ctrTitle"/>
          </p:nvPr>
        </p:nvSpPr>
        <p:spPr>
          <a:xfrm>
            <a:off x="0" y="0"/>
            <a:ext cx="9144000" cy="6840538"/>
          </a:xfrm>
        </p:spPr>
        <p:txBody>
          <a:bodyPr/>
          <a:lstStyle/>
          <a:p>
            <a:pPr>
              <a:defRPr/>
            </a:pPr>
            <a:r>
              <a:rPr lang="es-ES" sz="2000" b="1" dirty="0" smtClean="0">
                <a:effectLst>
                  <a:outerShdw blurRad="38100" dist="38100" dir="2700000" algn="tl">
                    <a:srgbClr val="336699"/>
                  </a:outerShdw>
                </a:effectLst>
              </a:rPr>
              <a:t>Alucinando, sonreía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a pesar de estar al borde de perder todos los dedos de pies y manos.</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t>
            </a:r>
            <a:r>
              <a:rPr lang="es-ES" sz="2000" b="1" i="1" dirty="0" err="1" smtClean="0">
                <a:effectLst>
                  <a:outerShdw blurRad="38100" dist="38100" dir="2700000" algn="tl">
                    <a:srgbClr val="336699"/>
                  </a:outerShdw>
                </a:effectLst>
              </a:rPr>
              <a:t>Mazur</a:t>
            </a:r>
            <a:r>
              <a:rPr lang="es-ES" sz="2000" b="1" dirty="0" smtClean="0">
                <a:effectLst>
                  <a:outerShdw blurRad="38100" dist="38100" dir="2700000" algn="tl">
                    <a:srgbClr val="336699"/>
                  </a:outerShdw>
                </a:effectLst>
              </a:rPr>
              <a:t> canceló su acometida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e inmediatamente iniciaron las labores de rescate.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i="1" dirty="0" err="1" smtClean="0">
                <a:effectLst>
                  <a:outerShdw blurRad="38100" dist="38100" dir="2700000" algn="tl">
                    <a:srgbClr val="336699"/>
                  </a:outerShdw>
                </a:effectLst>
              </a:rPr>
              <a:t>Abramov</a:t>
            </a:r>
            <a:r>
              <a:rPr lang="es-ES" sz="2000" b="1" i="1" dirty="0" smtClean="0">
                <a:effectLst>
                  <a:outerShdw blurRad="38100" dist="38100" dir="2700000" algn="tl">
                    <a:srgbClr val="336699"/>
                  </a:outerShdw>
                </a:effectLst>
              </a:rPr>
              <a:t> </a:t>
            </a:r>
            <a:r>
              <a:rPr lang="es-ES" sz="2000" b="1" dirty="0" smtClean="0">
                <a:effectLst>
                  <a:outerShdw blurRad="38100" dist="38100" dir="2700000" algn="tl">
                    <a:srgbClr val="336699"/>
                  </a:outerShdw>
                </a:effectLst>
              </a:rPr>
              <a:t>envió a 12 sherpas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que se unieron a los 4 componentes del otro equipo,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consiguiendo que </a:t>
            </a:r>
            <a:r>
              <a:rPr lang="es-ES" sz="2000" b="1" i="1" dirty="0" smtClean="0">
                <a:effectLst>
                  <a:outerShdw blurRad="38100" dist="38100" dir="2700000" algn="tl">
                    <a:srgbClr val="336699"/>
                  </a:outerShdw>
                </a:effectLst>
              </a:rPr>
              <a:t>Lincoln</a:t>
            </a:r>
            <a:r>
              <a:rPr lang="es-ES" sz="2000" b="1" dirty="0" smtClean="0">
                <a:effectLst>
                  <a:outerShdw blurRad="38100" dist="38100" dir="2700000" algn="tl">
                    <a:srgbClr val="336699"/>
                  </a:outerShdw>
                </a:effectLst>
              </a:rPr>
              <a:t> bajase andando hasta el campamento,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donde fue tratado de edema cerebral y se recuperó. </a:t>
            </a:r>
            <a:r>
              <a:rPr lang="es-ES" sz="2400" b="1" dirty="0" smtClean="0">
                <a:effectLst>
                  <a:outerShdw blurRad="38100" dist="38100" dir="2700000" algn="tl">
                    <a:srgbClr val="336699"/>
                  </a:outerShdw>
                </a:effectLst>
              </a:rPr>
              <a:t/>
            </a:r>
            <a:br>
              <a:rPr lang="es-ES" sz="2400" b="1" dirty="0" smtClean="0">
                <a:effectLst>
                  <a:outerShdw blurRad="38100" dist="38100" dir="2700000" algn="tl">
                    <a:srgbClr val="336699"/>
                  </a:outerShdw>
                </a:effectLst>
              </a:rPr>
            </a:br>
            <a:endParaRPr lang="es-ES" sz="2400" b="1" dirty="0" smtClean="0"/>
          </a:p>
        </p:txBody>
      </p:sp>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ctrTitle"/>
          </p:nvPr>
        </p:nvSpPr>
        <p:spPr>
          <a:xfrm>
            <a:off x="0" y="0"/>
            <a:ext cx="9144000" cy="6840538"/>
          </a:xfrm>
        </p:spPr>
        <p:txBody>
          <a:bodyPr/>
          <a:lstStyle/>
          <a:p>
            <a:pPr>
              <a:defRPr/>
            </a:pPr>
            <a:r>
              <a:rPr lang="es-ES" sz="2000" b="1" dirty="0" smtClean="0">
                <a:effectLst>
                  <a:outerShdw blurRad="38100" dist="38100" dir="2700000" algn="tl">
                    <a:srgbClr val="336699"/>
                  </a:outerShdw>
                </a:effectLst>
              </a:rPr>
              <a:t>Los cuerpos que quedan en los collados del </a:t>
            </a:r>
            <a:r>
              <a:rPr lang="es-ES" sz="2000" b="1" i="1" dirty="0" smtClean="0">
                <a:solidFill>
                  <a:srgbClr val="FF00FF"/>
                </a:solidFill>
                <a:effectLst>
                  <a:outerShdw blurRad="38100" dist="38100" dir="2700000" algn="tl">
                    <a:srgbClr val="336699"/>
                  </a:outerShdw>
                </a:effectLst>
              </a:rPr>
              <a:t>Everest</a:t>
            </a:r>
            <a:r>
              <a:rPr lang="es-ES" sz="1800" b="1" dirty="0" smtClean="0">
                <a:effectLst>
                  <a:outerShdw blurRad="38100" dist="38100" dir="2700000" algn="tl">
                    <a:srgbClr val="336699"/>
                  </a:outerShdw>
                </a:effectLst>
              </a:rPr>
              <a:t> </a:t>
            </a: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no terminan cubiertos por la nieve,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permaneciendo visibles durante décadas.</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Tal vez sea porque las fuertes ventiscas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limpian la nieve que cae sobre ellos antes de que llegue a cuajar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o puede que los colores oscuros de la ropa atraigan mejor la luz, ofreciendo suficiente calor como para que no cuaje.</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El viento hace que en una de las caras del </a:t>
            </a:r>
            <a:r>
              <a:rPr lang="es-ES" sz="2000" i="1" dirty="0">
                <a:solidFill>
                  <a:srgbClr val="FF00FF"/>
                </a:solidFill>
                <a:latin typeface="Arial Black" pitchFamily="34" charset="0"/>
              </a:rPr>
              <a:t>Everest </a:t>
            </a:r>
            <a:r>
              <a:rPr lang="es-ES" sz="2000" b="1" dirty="0" smtClean="0">
                <a:effectLst>
                  <a:outerShdw blurRad="38100" dist="38100" dir="2700000" algn="tl">
                    <a:srgbClr val="336699"/>
                  </a:outerShdw>
                </a:effectLst>
              </a:rPr>
              <a:t>no haya nieve,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dejando la superficie de roca negra al descubierto.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endParaRPr lang="es-ES" sz="2000" dirty="0" smtClean="0"/>
          </a:p>
        </p:txBody>
      </p:sp>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ctrTitle"/>
          </p:nvPr>
        </p:nvSpPr>
        <p:spPr>
          <a:xfrm>
            <a:off x="0" y="320675"/>
            <a:ext cx="9144000" cy="6515100"/>
          </a:xfrm>
        </p:spPr>
        <p:txBody>
          <a:bodyPr/>
          <a:lstStyle/>
          <a:p>
            <a:pPr>
              <a:defRPr/>
            </a:pP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a:effectLst>
                  <a:outerShdw blurRad="38100" dist="38100" dir="2700000" algn="tl">
                    <a:srgbClr val="336699"/>
                  </a:outerShdw>
                </a:effectLst>
              </a:rPr>
              <a:t/>
            </a:r>
            <a:br>
              <a:rPr lang="es-ES" sz="2000" b="1" dirty="0">
                <a:effectLst>
                  <a:outerShdw blurRad="38100" dist="38100" dir="2700000" algn="tl">
                    <a:srgbClr val="336699"/>
                  </a:outerShdw>
                </a:effectLst>
              </a:rPr>
            </a:br>
            <a:r>
              <a:rPr lang="es-ES" sz="2000" b="1" dirty="0" smtClean="0">
                <a:effectLst>
                  <a:outerShdw blurRad="38100" dist="38100" dir="2700000" algn="tl">
                    <a:srgbClr val="336699"/>
                  </a:outerShdw>
                </a:effectLst>
              </a:rPr>
              <a:t>Aunque parezca increíble,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esto es un cadáver que está en medio del campamento 3.</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 </a:t>
            </a:r>
            <a:r>
              <a:rPr lang="es-ES" sz="2000" b="1" smtClean="0">
                <a:effectLst>
                  <a:outerShdw blurRad="38100" dist="38100" dir="2700000" algn="tl">
                    <a:srgbClr val="336699"/>
                  </a:outerShdw>
                </a:effectLst>
              </a:rPr>
              <a:t>Los </a:t>
            </a:r>
            <a:r>
              <a:rPr lang="es-ES" sz="2000" b="1" dirty="0" smtClean="0">
                <a:effectLst>
                  <a:outerShdw blurRad="38100" dist="38100" dir="2700000" algn="tl">
                    <a:srgbClr val="336699"/>
                  </a:outerShdw>
                </a:effectLst>
              </a:rPr>
              <a:t>escaladores instalan las tiendas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y acampan como si fuera parte del paisaje.</a:t>
            </a:r>
            <a:br>
              <a:rPr lang="es-ES" sz="2000" b="1" dirty="0" smtClean="0">
                <a:effectLst>
                  <a:outerShdw blurRad="38100" dist="38100" dir="2700000" algn="tl">
                    <a:srgbClr val="336699"/>
                  </a:outerShdw>
                </a:effectLst>
              </a:rPr>
            </a:br>
            <a:endParaRPr lang="es-ES" sz="2000" dirty="0" smtClean="0"/>
          </a:p>
        </p:txBody>
      </p:sp>
      <p:pic>
        <p:nvPicPr>
          <p:cNvPr id="40963" name="Picture 2" descr="everest circus"/>
          <p:cNvPicPr>
            <a:picLocks noChangeAspect="1" noChangeArrowheads="1"/>
          </p:cNvPicPr>
          <p:nvPr/>
        </p:nvPicPr>
        <p:blipFill>
          <a:blip r:embed="rId2"/>
          <a:srcRect/>
          <a:stretch>
            <a:fillRect/>
          </a:stretch>
        </p:blipFill>
        <p:spPr bwMode="auto">
          <a:xfrm>
            <a:off x="539750" y="19050"/>
            <a:ext cx="8027988" cy="5078413"/>
          </a:xfrm>
          <a:prstGeom prst="rect">
            <a:avLst/>
          </a:prstGeom>
          <a:noFill/>
          <a:ln w="38100">
            <a:solidFill>
              <a:schemeClr val="tx1"/>
            </a:solidFill>
            <a:miter lim="800000"/>
            <a:headEnd/>
            <a:tailEnd/>
          </a:ln>
        </p:spPr>
      </p:pic>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ctrTitle"/>
          </p:nvPr>
        </p:nvSpPr>
        <p:spPr>
          <a:xfrm>
            <a:off x="0" y="0"/>
            <a:ext cx="9144000" cy="6840538"/>
          </a:xfrm>
        </p:spPr>
        <p:txBody>
          <a:bodyPr/>
          <a:lstStyle/>
          <a:p>
            <a:pPr>
              <a:defRPr/>
            </a:pPr>
            <a:r>
              <a:rPr lang="es-ES" sz="2000" b="1" dirty="0" smtClean="0">
                <a:effectLst>
                  <a:outerShdw blurRad="38100" dist="38100" dir="2700000" algn="tl">
                    <a:srgbClr val="336699"/>
                  </a:outerShdw>
                </a:effectLst>
              </a:rPr>
              <a:t>En el año 2007 </a:t>
            </a:r>
            <a:br>
              <a:rPr lang="es-ES" sz="2000" b="1" dirty="0" smtClean="0">
                <a:effectLst>
                  <a:outerShdw blurRad="38100" dist="38100" dir="2700000" algn="tl">
                    <a:srgbClr val="336699"/>
                  </a:outerShdw>
                </a:effectLst>
              </a:rPr>
            </a:br>
            <a:r>
              <a:rPr lang="es-ES" sz="2000" b="1" i="1" dirty="0" err="1" smtClean="0">
                <a:effectLst>
                  <a:outerShdw blurRad="38100" dist="38100" dir="2700000" algn="tl">
                    <a:srgbClr val="336699"/>
                  </a:outerShdw>
                </a:effectLst>
              </a:rPr>
              <a:t>Ian</a:t>
            </a:r>
            <a:r>
              <a:rPr lang="es-ES" sz="2000" b="1" i="1" dirty="0" smtClean="0">
                <a:effectLst>
                  <a:outerShdw blurRad="38100" dist="38100" dir="2700000" algn="tl">
                    <a:srgbClr val="336699"/>
                  </a:outerShdw>
                </a:effectLst>
              </a:rPr>
              <a:t> </a:t>
            </a:r>
            <a:r>
              <a:rPr lang="es-ES" sz="2000" b="1" i="1" dirty="0" err="1" smtClean="0">
                <a:effectLst>
                  <a:outerShdw blurRad="38100" dist="38100" dir="2700000" algn="tl">
                    <a:srgbClr val="336699"/>
                  </a:outerShdw>
                </a:effectLst>
              </a:rPr>
              <a:t>Woodall</a:t>
            </a:r>
            <a:r>
              <a:rPr lang="es-ES" sz="2000" b="1" i="1" dirty="0" smtClean="0">
                <a:effectLst>
                  <a:outerShdw blurRad="38100" dist="38100" dir="2700000" algn="tl">
                    <a:srgbClr val="336699"/>
                  </a:outerShdw>
                </a:effectLst>
              </a:rPr>
              <a:t> </a:t>
            </a:r>
            <a:r>
              <a:rPr lang="es-ES" sz="2000" b="1" dirty="0" smtClean="0">
                <a:effectLst>
                  <a:outerShdw blurRad="38100" dist="38100" dir="2700000" algn="tl">
                    <a:srgbClr val="336699"/>
                  </a:outerShdw>
                </a:effectLst>
              </a:rPr>
              <a:t>realizó la expedición “</a:t>
            </a:r>
            <a:r>
              <a:rPr lang="es-ES" sz="2000" b="1" i="1" dirty="0" smtClean="0">
                <a:effectLst>
                  <a:outerShdw blurRad="38100" dist="38100" dir="2700000" algn="tl">
                    <a:srgbClr val="336699"/>
                  </a:outerShdw>
                </a:effectLst>
              </a:rPr>
              <a:t>Tao del </a:t>
            </a:r>
            <a:r>
              <a:rPr lang="es-ES" sz="2400" b="1" i="1" dirty="0" smtClean="0">
                <a:solidFill>
                  <a:srgbClr val="FF00FF"/>
                </a:solidFill>
                <a:effectLst>
                  <a:outerShdw blurRad="38100" dist="38100" dir="2700000" algn="tl">
                    <a:srgbClr val="336699"/>
                  </a:outerShdw>
                </a:effectLst>
              </a:rPr>
              <a:t>Everest</a:t>
            </a:r>
            <a:r>
              <a:rPr lang="es-ES" sz="2000" b="1" dirty="0" smtClean="0">
                <a:effectLst>
                  <a:outerShdw blurRad="38100" dist="38100" dir="2700000" algn="tl">
                    <a:srgbClr val="336699"/>
                  </a:outerShdw>
                </a:effectLst>
              </a:rPr>
              <a:t>”,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que pretendía empujar por la ladera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el cadáver de </a:t>
            </a:r>
            <a:r>
              <a:rPr lang="es-ES" sz="2000" b="1" i="1" dirty="0" err="1" smtClean="0">
                <a:effectLst>
                  <a:outerShdw blurRad="38100" dist="38100" dir="2700000" algn="tl">
                    <a:srgbClr val="336699"/>
                  </a:outerShdw>
                </a:effectLst>
              </a:rPr>
              <a:t>Francys</a:t>
            </a:r>
            <a:r>
              <a:rPr lang="es-ES" sz="2000" b="1" i="1" dirty="0" smtClean="0">
                <a:effectLst>
                  <a:outerShdw blurRad="38100" dist="38100" dir="2700000" algn="tl">
                    <a:srgbClr val="336699"/>
                  </a:outerShdw>
                </a:effectLst>
              </a:rPr>
              <a:t> </a:t>
            </a:r>
            <a:r>
              <a:rPr lang="es-ES" sz="2000" b="1" i="1" dirty="0" err="1" smtClean="0">
                <a:effectLst>
                  <a:outerShdw blurRad="38100" dist="38100" dir="2700000" algn="tl">
                    <a:srgbClr val="336699"/>
                  </a:outerShdw>
                </a:effectLst>
              </a:rPr>
              <a:t>Arsentiev</a:t>
            </a:r>
            <a:r>
              <a:rPr lang="es-ES" sz="2000" b="1" i="1" dirty="0" smtClean="0">
                <a:effectLst>
                  <a:outerShdw blurRad="38100" dist="38100" dir="2700000" algn="tl">
                    <a:srgbClr val="336699"/>
                  </a:outerShdw>
                </a:effectLst>
              </a:rPr>
              <a:t> </a:t>
            </a:r>
            <a:r>
              <a:rPr lang="es-ES" sz="2000" b="1" dirty="0" smtClean="0">
                <a:effectLst>
                  <a:outerShdw blurRad="38100" dist="38100" dir="2700000" algn="tl">
                    <a:srgbClr val="336699"/>
                  </a:outerShdw>
                </a:effectLst>
              </a:rPr>
              <a:t>y el de </a:t>
            </a:r>
            <a:r>
              <a:rPr lang="es-ES" sz="2000" b="1" i="1" dirty="0" smtClean="0">
                <a:solidFill>
                  <a:srgbClr val="00FF00"/>
                </a:solidFill>
                <a:effectLst>
                  <a:outerShdw blurRad="38100" dist="38100" dir="2700000" algn="tl">
                    <a:srgbClr val="336699"/>
                  </a:outerShdw>
                </a:effectLst>
              </a:rPr>
              <a:t>Green </a:t>
            </a:r>
            <a:r>
              <a:rPr lang="es-ES" sz="2000" b="1" i="1" dirty="0" err="1" smtClean="0">
                <a:solidFill>
                  <a:srgbClr val="00FF00"/>
                </a:solidFill>
                <a:effectLst>
                  <a:outerShdw blurRad="38100" dist="38100" dir="2700000" algn="tl">
                    <a:srgbClr val="336699"/>
                  </a:outerShdw>
                </a:effectLst>
              </a:rPr>
              <a:t>Boots</a:t>
            </a:r>
            <a:r>
              <a:rPr lang="es-ES" sz="2000" b="1" i="1" dirty="0" smtClean="0">
                <a:solidFill>
                  <a:srgbClr val="00FF00"/>
                </a:solidFill>
                <a:effectLst>
                  <a:outerShdw blurRad="38100" dist="38100" dir="2700000" algn="tl">
                    <a:srgbClr val="336699"/>
                  </a:outerShdw>
                </a:effectLst>
              </a:rPr>
              <a:t> </a:t>
            </a:r>
            <a:r>
              <a:rPr lang="es-ES" sz="2000" b="1" i="1" dirty="0" smtClean="0">
                <a:effectLst>
                  <a:outerShdw blurRad="38100" dist="38100" dir="2700000" algn="tl">
                    <a:srgbClr val="336699"/>
                  </a:outerShdw>
                </a:effectLst>
              </a:rPr>
              <a:t/>
            </a:r>
            <a:br>
              <a:rPr lang="es-ES" sz="2000" b="1" i="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para devolver el buen </a:t>
            </a:r>
            <a:r>
              <a:rPr lang="es-ES" sz="2000" b="1" i="1" dirty="0" smtClean="0">
                <a:effectLst>
                  <a:outerShdw blurRad="38100" dist="38100" dir="2700000" algn="tl">
                    <a:srgbClr val="336699"/>
                  </a:outerShdw>
                </a:effectLst>
              </a:rPr>
              <a:t>karma</a:t>
            </a:r>
            <a:r>
              <a:rPr lang="es-ES" sz="2000" b="1" dirty="0" smtClean="0">
                <a:effectLst>
                  <a:outerShdw blurRad="38100" dist="38100" dir="2700000" algn="tl">
                    <a:srgbClr val="336699"/>
                  </a:outerShdw>
                </a:effectLst>
              </a:rPr>
              <a:t> a la montaña.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Solo lograron alcanzar el de </a:t>
            </a:r>
            <a:r>
              <a:rPr lang="es-ES" sz="2000" b="1" i="1" dirty="0" err="1" smtClean="0">
                <a:effectLst>
                  <a:outerShdw blurRad="38100" dist="38100" dir="2700000" algn="tl">
                    <a:srgbClr val="336699"/>
                  </a:outerShdw>
                </a:effectLst>
              </a:rPr>
              <a:t>Arsentiev</a:t>
            </a:r>
            <a:r>
              <a:rPr lang="es-ES" sz="2000" b="1" dirty="0" smtClean="0">
                <a:effectLst>
                  <a:outerShdw blurRad="38100" dist="38100" dir="2700000" algn="tl">
                    <a:srgbClr val="336699"/>
                  </a:outerShdw>
                </a:effectLst>
              </a:rPr>
              <a:t>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y seguramente el proyecto de </a:t>
            </a:r>
            <a:r>
              <a:rPr lang="es-ES" sz="2000" b="1" i="1" dirty="0" err="1" smtClean="0">
                <a:effectLst>
                  <a:outerShdw blurRad="38100" dist="38100" dir="2700000" algn="tl">
                    <a:srgbClr val="336699"/>
                  </a:outerShdw>
                </a:effectLst>
              </a:rPr>
              <a:t>Woodall</a:t>
            </a:r>
            <a:r>
              <a:rPr lang="es-ES" sz="2000" b="1" dirty="0" smtClean="0">
                <a:effectLst>
                  <a:outerShdw blurRad="38100" dist="38100" dir="2700000" algn="tl">
                    <a:srgbClr val="336699"/>
                  </a:outerShdw>
                </a:effectLst>
              </a:rPr>
              <a:t>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tendrá lógica desde su perspectiva,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pero no deja de ser toda una temeridad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poner la vida en riesgo para empujar un cadáver,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amén de toda una hipocresía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ya que pretende ocultar una realidad inherente a esa montaña, </a:t>
            </a:r>
            <a:br>
              <a:rPr lang="es-ES" sz="2000" b="1" dirty="0" smtClean="0">
                <a:effectLst>
                  <a:outerShdw blurRad="38100" dist="38100" dir="2700000" algn="tl">
                    <a:srgbClr val="336699"/>
                  </a:outerShdw>
                </a:effectLst>
              </a:rPr>
            </a:br>
            <a:r>
              <a:rPr lang="es-ES" sz="2000" b="1" dirty="0" smtClean="0">
                <a:effectLst>
                  <a:outerShdw blurRad="38100" dist="38100" dir="2700000" algn="tl">
                    <a:srgbClr val="336699"/>
                  </a:outerShdw>
                </a:effectLst>
              </a:rPr>
              <a:t>fruto en gran medida de su sobre-explotación comercial.</a:t>
            </a:r>
            <a:r>
              <a:rPr lang="es-ES" sz="2400" dirty="0" smtClean="0">
                <a:effectLst>
                  <a:outerShdw blurRad="38100" dist="38100" dir="2700000" algn="tl">
                    <a:srgbClr val="336699"/>
                  </a:outerShdw>
                </a:effectLst>
              </a:rPr>
              <a:t/>
            </a:r>
            <a:br>
              <a:rPr lang="es-ES" sz="2400" dirty="0" smtClean="0">
                <a:effectLst>
                  <a:outerShdw blurRad="38100" dist="38100" dir="2700000" algn="tl">
                    <a:srgbClr val="336699"/>
                  </a:outerShdw>
                </a:effectLst>
              </a:rPr>
            </a:br>
            <a:endParaRPr lang="es-ES" sz="2400" dirty="0" smtClean="0"/>
          </a:p>
        </p:txBody>
      </p:sp>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3012" name="Picture 4" descr="http://deportes-aventura.es/wp-content/uploads/2013/06/Everest-grafico1.jpg"/>
          <p:cNvPicPr>
            <a:picLocks noChangeAspect="1" noChangeArrowheads="1"/>
          </p:cNvPicPr>
          <p:nvPr/>
        </p:nvPicPr>
        <p:blipFill>
          <a:blip r:embed="rId2"/>
          <a:srcRect l="10260"/>
          <a:stretch>
            <a:fillRect/>
          </a:stretch>
        </p:blipFill>
        <p:spPr bwMode="auto">
          <a:xfrm>
            <a:off x="0" y="0"/>
            <a:ext cx="9372600" cy="6858000"/>
          </a:xfrm>
          <a:prstGeom prst="rect">
            <a:avLst/>
          </a:prstGeom>
          <a:noFill/>
          <a:ln w="9525">
            <a:noFill/>
            <a:miter lim="800000"/>
            <a:headEnd/>
            <a:tailEnd/>
          </a:ln>
        </p:spPr>
      </p:pic>
      <p:sp>
        <p:nvSpPr>
          <p:cNvPr id="27650" name="Rectangle 2"/>
          <p:cNvSpPr>
            <a:spLocks noGrp="1" noChangeArrowheads="1"/>
          </p:cNvSpPr>
          <p:nvPr>
            <p:ph type="title"/>
          </p:nvPr>
        </p:nvSpPr>
        <p:spPr>
          <a:xfrm>
            <a:off x="0" y="2000250"/>
            <a:ext cx="9144000" cy="2428875"/>
          </a:xfrm>
        </p:spPr>
        <p:txBody>
          <a:bodyPr/>
          <a:lstStyle/>
          <a:p>
            <a:pPr eaLnBrk="1" hangingPunct="1"/>
            <a:r>
              <a:rPr lang="es-ES" sz="3600" b="1" smtClean="0">
                <a:solidFill>
                  <a:schemeClr val="tx1"/>
                </a:solidFill>
                <a:latin typeface="Arial Black" pitchFamily="34" charset="0"/>
              </a:rPr>
              <a:t>Por esto, </a:t>
            </a:r>
            <a:br>
              <a:rPr lang="es-ES" sz="3600" b="1" smtClean="0">
                <a:solidFill>
                  <a:schemeClr val="tx1"/>
                </a:solidFill>
                <a:latin typeface="Arial Black" pitchFamily="34" charset="0"/>
              </a:rPr>
            </a:br>
            <a:r>
              <a:rPr lang="es-ES" sz="3600" b="1" smtClean="0">
                <a:solidFill>
                  <a:schemeClr val="tx1"/>
                </a:solidFill>
                <a:latin typeface="Arial Black" pitchFamily="34" charset="0"/>
              </a:rPr>
              <a:t>y por otras cosas de esta índole, </a:t>
            </a:r>
            <a:br>
              <a:rPr lang="es-ES" sz="3600" b="1" smtClean="0">
                <a:solidFill>
                  <a:schemeClr val="tx1"/>
                </a:solidFill>
                <a:latin typeface="Arial Black" pitchFamily="34" charset="0"/>
              </a:rPr>
            </a:br>
            <a:r>
              <a:rPr lang="es-ES" sz="3600" b="1" smtClean="0">
                <a:solidFill>
                  <a:schemeClr val="tx1"/>
                </a:solidFill>
                <a:latin typeface="Arial Black" pitchFamily="34" charset="0"/>
              </a:rPr>
              <a:t>se dice que el </a:t>
            </a:r>
            <a:r>
              <a:rPr lang="es-ES" sz="3600" b="1" i="1" smtClean="0">
                <a:solidFill>
                  <a:srgbClr val="FF00FF"/>
                </a:solidFill>
                <a:latin typeface="Arial Black" pitchFamily="34" charset="0"/>
              </a:rPr>
              <a:t>Everest</a:t>
            </a:r>
            <a:r>
              <a:rPr lang="es-ES" sz="3600" b="1" smtClean="0">
                <a:solidFill>
                  <a:schemeClr val="tx1"/>
                </a:solidFill>
                <a:latin typeface="Arial Black" pitchFamily="34" charset="0"/>
              </a:rPr>
              <a:t> </a:t>
            </a:r>
            <a:br>
              <a:rPr lang="es-ES" sz="3600" b="1" smtClean="0">
                <a:solidFill>
                  <a:schemeClr val="tx1"/>
                </a:solidFill>
                <a:latin typeface="Arial Black" pitchFamily="34" charset="0"/>
              </a:rPr>
            </a:br>
            <a:r>
              <a:rPr lang="es-ES" sz="3600" b="1" smtClean="0">
                <a:solidFill>
                  <a:schemeClr val="tx1"/>
                </a:solidFill>
                <a:latin typeface="Arial Black" pitchFamily="34" charset="0"/>
              </a:rPr>
              <a:t>se ha convertido en </a:t>
            </a:r>
            <a:r>
              <a:rPr lang="es-ES" sz="3600" b="1" smtClean="0">
                <a:solidFill>
                  <a:srgbClr val="FF0000"/>
                </a:solidFill>
                <a:latin typeface="Arial Black" pitchFamily="34" charset="0"/>
              </a:rPr>
              <a:t>un circo</a:t>
            </a:r>
            <a:r>
              <a:rPr lang="es-ES" sz="3600" b="1" smtClean="0">
                <a:solidFill>
                  <a:schemeClr val="tx1"/>
                </a:solidFill>
                <a:latin typeface="Arial Black" pitchFamily="34" charset="0"/>
              </a:rPr>
              <a:t>.</a:t>
            </a:r>
            <a:endParaRPr lang="es-ES" sz="3600" smtClean="0">
              <a:solidFill>
                <a:schemeClr val="tx1"/>
              </a:solidFill>
            </a:endParaRPr>
          </a:p>
        </p:txBody>
      </p:sp>
      <p:pic>
        <p:nvPicPr>
          <p:cNvPr id="4" name="3 Imagen" descr="0 The End.gif"/>
          <p:cNvPicPr>
            <a:picLocks noChangeAspect="1"/>
          </p:cNvPicPr>
          <p:nvPr/>
        </p:nvPicPr>
        <p:blipFill>
          <a:blip r:embed="rId3"/>
          <a:srcRect/>
          <a:stretch>
            <a:fillRect/>
          </a:stretch>
        </p:blipFill>
        <p:spPr bwMode="auto">
          <a:xfrm>
            <a:off x="4059238" y="5000625"/>
            <a:ext cx="1258887" cy="1643063"/>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2000"/>
                                  </p:stCondLst>
                                  <p:childTnLst>
                                    <p:set>
                                      <p:cBhvr rctx="PPT">
                                        <p:cTn id="6" dur="indefinite"/>
                                        <p:tgtEl>
                                          <p:spTgt spid="43012"/>
                                        </p:tgtEl>
                                        <p:attrNameLst>
                                          <p:attrName>style.opacity</p:attrName>
                                        </p:attrNameLst>
                                      </p:cBhvr>
                                      <p:to>
                                        <p:strVal val="0.25"/>
                                      </p:to>
                                    </p:set>
                                    <p:animEffect filter="image" prLst="opacity: 0.25">
                                      <p:cBhvr rctx="IE">
                                        <p:cTn id="7" dur="indefinite"/>
                                        <p:tgtEl>
                                          <p:spTgt spid="4301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7650"/>
                                        </p:tgtEl>
                                        <p:attrNameLst>
                                          <p:attrName>style.visibility</p:attrName>
                                        </p:attrNameLst>
                                      </p:cBhvr>
                                      <p:to>
                                        <p:strVal val="visible"/>
                                      </p:to>
                                    </p:set>
                                    <p:animEffect transition="in" filter="fade">
                                      <p:cBhvr>
                                        <p:cTn id="11" dur="2000"/>
                                        <p:tgtEl>
                                          <p:spTgt spid="27650"/>
                                        </p:tgtEl>
                                      </p:cBhvr>
                                    </p:animEffect>
                                  </p:childTnLst>
                                </p:cTn>
                              </p:par>
                            </p:childTnLst>
                          </p:cTn>
                        </p:par>
                        <p:par>
                          <p:cTn id="12" fill="hold">
                            <p:stCondLst>
                              <p:cond delay="4000"/>
                            </p:stCondLst>
                            <p:childTnLst>
                              <p:par>
                                <p:cTn id="13" presetID="42" presetClass="entr" presetSubtype="0" fill="hold" nodeType="afterEffect">
                                  <p:stCondLst>
                                    <p:cond delay="3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3000"/>
                                        <p:tgtEl>
                                          <p:spTgt spid="4"/>
                                        </p:tgtEl>
                                      </p:cBhvr>
                                    </p:animEffec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rir en el Everest">
  <a:themeElements>
    <a:clrScheme name="EVEREST DEPORTE O TRAGED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EVEREST DEPORTE O TRAGED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VEREST DEPORTE O TRAGED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VEREST DEPORTE O TRAGED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VEREST DEPORTE O TRAGED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VEREST DEPORTE O TRAGED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VEREST DEPORTE O TRAGED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VEREST DEPORTE O TRAGED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VEREST DEPORTE O TRAGED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VEREST DEPORTE O TRAGED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VEREST DEPORTE O TRAGED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VEREST DEPORTE O TRAGED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VEREST DEPORTE O TRAGED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VEREST DEPORTE O TRAGED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Morir en el Everest</Template>
  <TotalTime>1</TotalTime>
  <Words>471</Words>
  <Application>Microsoft Office PowerPoint</Application>
  <PresentationFormat>Presentación en pantalla (4:3)</PresentationFormat>
  <Paragraphs>62</Paragraphs>
  <Slides>42</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42</vt:i4>
      </vt:variant>
    </vt:vector>
  </HeadingPairs>
  <TitlesOfParts>
    <vt:vector size="48" baseType="lpstr">
      <vt:lpstr>Arial</vt:lpstr>
      <vt:lpstr>Calibri</vt:lpstr>
      <vt:lpstr>Arial Black</vt:lpstr>
      <vt:lpstr>Arial Narrow</vt:lpstr>
      <vt:lpstr>Morir en el Everest</vt:lpstr>
      <vt:lpstr>Diseño predeterminado</vt:lpstr>
      <vt:lpstr>¿Por qué se dice  que el Everest  se ha convertido en un circo?</vt:lpstr>
      <vt:lpstr>El Everest es la cumbre más alta del mundo, con 8.848 metros sobre el nivel del mar,  localizado al noroeste de la frontera  entre NEPAL y el Tíbet ocupado por CHINA.   Para atacar la cima del Everest    hay numerosas vías abiertas,  las más comunes son la vía sur desde NEPAL, que es la más fácil,  y la vía norte desde el Tíbet.   Todas ellas tienen una cosa en común:  a partir de los 8.000 metros hay que atravesar la llamada  “zona muerta”.</vt:lpstr>
      <vt:lpstr>La zona muerta  es aquella donde la cantidad de oxígeno en el aire  no es suficiente para sostener ninguna forma de vida.   El riesgo de sufrir “mal de altura” a causa de la falta de oxígeno,  aparece a partir de los 2.400 metros.   La hipoxia o falta de oxigeno inicial  puede provocar alucinaciones o incluso euforia,  que no permiten al afectado ser consciente de su situación física real.   Según los médicos, en la zona muerta del Everest,  una vez iniciados los síntomas,  un individuo tiene entre 1 y 2 minutos de plenas facultades para paliar su situación.   Los expertos en alta montaña dicen que los individuos que se vienen abajo  lo hacen en unos 20-25 minutos. </vt:lpstr>
      <vt:lpstr>Diapositiva 4</vt:lpstr>
      <vt:lpstr>Los peligros del Everest:  la zona muerta, mal de altura, congelación y grietas.   Para evitarlos, los escaladores realizan períodos de aclimatación.   Al mal de altura hay que sumar el clima extremo del Everest, que supone riesgo por congelación e hipotermia permanente.   Por último, otro riesgo importante  son las grietas ocultas por la nieve,  que se forman al partirse los estratos de hielo en el suelo.</vt:lpstr>
      <vt:lpstr>La explotación turística del Everest  El desafío se ha convertido en un clásico  entre empresarios y altos directivos con poder adquisitivo.   Otro clásico, más orientado a escaladores profesionales,  es intentar batir algún record sin sentido.   Para acceder a la cumbre del Everest  se parte desde el campamento base  y se atraviesan varios campamentos de paso  numerados de menor a mayor,  según su cercanía a la cumbre.   En qué condiciones se realiza la ascensión  y establecimiento de estos campamentos  es una cuestión de dinero, del viaje contratado  o de los planteamientos que siga el equipo. </vt:lpstr>
      <vt:lpstr>Diapositiva 7</vt:lpstr>
      <vt:lpstr>El gobierno de NEPAL cobra 25.000 dólares US por cabeza  por un permiso para realizar la subida  y después cada escalador o equipo de escaladores  se organizan como crean conveniente.   En la cumbre del Everest no se pierde nadie.  Por las rutas más comunes se accede a ella  caminando por un risco en el que hay colocada una cuerda guía;  y una de dos:  o sigues la cuerda  o te despeñas ladera abajo a un abismo  del que sería prácticamente imposible salir.   Técnicamente no tiene ninguna dificultad,  aunque hay que escalar varias paredes pequeñas,  una por la ruta sur y dos por la ruta norte,  llamadas escalones. </vt:lpstr>
      <vt:lpstr>Diapositiva 9</vt:lpstr>
      <vt:lpstr>No obstante, desde el momento en el que se accede a la zona muerta  – y antes también –  el escalador está poniendo su vida en serio peligro.  Si un individuo se va al suelo y no es capaz de volver a levantarse  como para salir por su propio pie,  es imposible que un grupo de escaladores lo arrastren  hasta sacarlo fuera de la zona muerta.  Si lo intentasen se jugarían sus propias vidas.   A esas alturas,  por cada paso que se da,  un montañero entrenado puede necesitar realizar tres respiraciones,  el corazón se acelera,  incluso en reposo,  para suministrar oxígeno con más frecuencia debido a su escasez  y el cuerpo va casi al límite cargando con el soporte vital necesario:  ropa, botellas de oxígeno o medicamentos. </vt:lpstr>
      <vt:lpstr>Diapositiva 11</vt:lpstr>
      <vt:lpstr>Los helicópteros comunes no pueden ascender a tanta altitud.  El único helicóptero  que ha logrado llegar a la cumbre del Everest  fue un Eurocopter AS350 preparado en el año 2005.  Logró mantenerse estable unos minutos en la cima,  pero no llegó a posarse del todo  porque se hundiría en la nieve,  y nunca apagó el motor.   Desde un punto de vista económico,  el precio del helicóptero en sí es tremendo.  Mantener una base de helicópteros en el campo base  sería igualmente poco realista.</vt:lpstr>
      <vt:lpstr>Diapositiva 13</vt:lpstr>
      <vt:lpstr> Si un escalador no puede levantarse afectado por mal de altura,  lo único que se puede hacer es darle una asistencia médica muy limitada, pero la única solución eficaz es descender.  El tiempo que se puede permanecer en la zona muerta es limitado,  así que si el afectado no logra levantarse,  sus compañeros o rescatadores se verán obligados a abandonarlo.   Si el riesgo que supone intentar mover a un enfermo en la zona muerta hace que sea una tarea inviable,  mover un cadáver es algo que casi nadie se plantea.   Cuando alguien fallece,  su cuerpo queda en el mismo punto donde cayó;  y cuando se enfría, se congela petrificándose.  </vt:lpstr>
      <vt:lpstr>Diapositiva 15</vt:lpstr>
      <vt:lpstr>Se calcula que atacando la cima del Everest   han muerto más de 200 escaladores:   150 nunca se han encontrado y los accesos a la cima están plagados de cadáveres visibles –más de 40–  que han quedado al aire en el punto exacto donde cayeron,  por lo que los escaladores que suben  van sorteando cuerpos  que han empezado a bautizar con nombres  porque los usan como puntos de referencia en su ascensión. </vt:lpstr>
      <vt:lpstr>Diapositiva 17</vt:lpstr>
      <vt:lpstr>Diapositiva 18</vt:lpstr>
      <vt:lpstr>El segundo cuerpo más famoso  es el de “botas verdes”,  llamado así por el vistoso color fosforito  del calzado que llevaba.   “Botas verdes” era Tsewang Paljor. Pereció por el frío durante el desastre de 1996.   El 11 de Mayo de ese año,  el más mortífero en la historia de la montaña,  ascendía junto a otros compañeros  cuando fueron sorprendidos por una fuerte ventisca.  Seis miembros del equipo decidieron abortar el intento,  pero Paljor siguió adelante con dos compañeros.</vt:lpstr>
      <vt:lpstr>Diapositiva 20</vt:lpstr>
      <vt:lpstr>El llamado “desastre de 1996″, se cobró 15 vidas en un solo día  en el que 33 montañeros atacaban la cima por la ruta sur  provocándose un atasco en la única pared que hay que escalar, el “Hillary Step”, un “overbooking” en pleno Everest.   Para atacar la cima por la ruta sur se sale a medía noche del campamento 4  y se tardan entre 10 y 12 horas en ascender los 1.000 metros restantes, considerándose las dos de la tarde  como límite de hora seguro para hacer cumbre.  Si se llega más tarde, se corre el riesgo de perecer al frío de la noche  o caer por la ladera al descender.   La mayoría de los accidentes se producen en el descenso.  El atasco en el escalón  provocó retrasos irreparables.  Se levantó una fuerte ventisca limitando la visibilidad,  lo que impidió que muchos de los que descendían  encontrasen el camino de regreso y murieran de frío.   Los intentos de rescate solo lograron traer de vuelta a 4 personas. </vt:lpstr>
      <vt:lpstr>Diapositiva 22</vt:lpstr>
      <vt:lpstr>Al lado de Botas Verdes quedó David Sharp,  que el 15 de Mayo del 2006 realizaba su tercer ataque a la cumbre.  Había lanzado varias acometidas en solitario desde el campamento base,  sin oxigeno, sin sherpa, sin guía, sin radio, sin medicamentos,  sin ningún otro soporte vital.  Subía con lo puesto, puede que con la intención de batir algún record.   Es el caso que más escándalo e indignación ha causado entre la  comunidad alpinista,  tal vez por ser el que mejor escenifica  el circo que hay montado en torno al Everest.  En su descenso se vino abajo  y se sentó al lado de botas verdes para intentar recobrar fuelle.   Por delante de David Sharp llegaron a pasar de largo unos 40 escaladores sin pararse, hasta que lo encontró la expedición Brice liderada por Mark Inglis,  un especialista que había perdido las dos piernas por congelación en 1982  y que ahora utilizaba prótesis metálicas.</vt:lpstr>
      <vt:lpstr>Diapositiva 24</vt:lpstr>
      <vt:lpstr>Sharp todavía respiraba  e Inglis pidió instrucciones por radio  a su director en el campamento base, Russell Brice,  que le ordenó continuar hacia la cumbre  y, en todo caso, prestarle ayuda al descender después.   Este hecho ejemplifica uno de los aspectos más criticados del  Everest; la política que siguen los escaladores es una  especie de sálvese quien pueda  en la que solo priman los intereses comerciales o de equipo.   Si un cliente contrata a un guía y unos sherpas para subir,  está pagando por hacer cima y no por rescatar a terceras personas.  Además los guías no siempre tienen plena potestad para tomar decisiones.  </vt:lpstr>
      <vt:lpstr>En ocasiones, como en este caso,  puede haber un director de equipo en el campamento base  que está ordenando no detenerse para atender accidentados  y seguir hacía la cumbre.   Nueve horas después, el guía Jamie McGuinness y el sherpa Dawa,  tras hacer cumbre, intentaron levantar a un Sharp, severamente dañado por las congelaciones, dándole oxígeno  pero no lo consiguieron y se vieron obligados a abandonarlo.   Los miembros de la expedición Brice  llevaban cámaras personales en sus cascos,  recogiendo en vídeo una breve conversación con Sharp antes de morir:  “My name is David Sharp and I am with Asian Trekking”.</vt:lpstr>
      <vt:lpstr>Francys Arsentiev aspiraba a convertirse en la  primera mujer en hacer cima sin oxígeno  y el 22 de Mayo de 1998 logró su objetivo  junto a su marido Sergei Arsentiev.   Durante el descenso la pareja se separó.  Sergei llegó al campamento y su mujer no había regresado.  Volvió a buscarla, una decisión que le condenaba de inmediato.   El  23 una expedición encontró a Francys,  semiinconsciente con síntomas de congelación.  Intentaron arrastrarla, pero resultó imposible.  En el regreso se cruzaron con Sergei que subía al rescate,  siendo la última vez que fue visto con vida.   El 24, dos experimentados escaladores,  Ian Woodall y Cathy O’Dowd,  se toparon con Francys muerta.  El piolet y la cuerda de Sergei estaban cerca,  pero no había ni rastro de él.</vt:lpstr>
      <vt:lpstr>Diapositiva 28</vt:lpstr>
      <vt:lpstr>Cathy O’Dowd relató que Francys no dejaba de repetir  entre sollozos que no la abandonasen.   Tras darle asistencia durante más de una hora sin obtener resultados,  Cathy y Ian se vieron obligados a abandonarla allí mismo,  escuchando sus súplicas mientras se alejaban.   Las palabras de despedida debieron ser tremendas.   Francys murió sola congelándose lentamente  ya que la hipoxia no la estaba matando debido al oxígeno que le habían dado, hecho que solo sirvió para prolongar su largo calvario.  </vt:lpstr>
      <vt:lpstr>A Sergei lo encontró un año después la expedición  “Mallory and Irvine”, un proyecto que intentaba localizar  los cuerpos de los famosos escaladores.   Sergei se había precipitado por la ladera a pocos metros  de alcanzar a su mujer.   Cathy O’Dowd ya había tenido una experiencia similar.   Cuando descendía de su primera cumbre,  se encontró con Bruce Herrod, un escalador que,  a pesar de tener fama de ser muy duro en las subidas,  ascendía muy lentamente.   Al hablar con él, el equipo de Cathy se dio cuenta de que no estaba bien  y, además, era demasiado tarde para seguir subiendo,  pero no lograron convencer a Herrod,  afectado por la euforia que provoca la hipoxia,  de que abortase su tentativa…  </vt:lpstr>
      <vt:lpstr>… Herrod hizo cima pasadas las 5 de la tarde,  se autorretrató en la cumbre  y llamó por radio al campamento base  donde todos los allí presentes, incluida su mujer,  le instaron a bajar inmediatamente,  conscientes de que ya era un cadáver.   Dos horas después de tomada la foto desapareció.   Posteriormente se recuperó la cámara  y su mujer reveló la imagen que le costó la vida. </vt:lpstr>
      <vt:lpstr>Diapositiva 32</vt:lpstr>
      <vt:lpstr>Este es otro caso común en el Everest.   Si alguien se siente inconmensurable subiendo,  y no hay manera de convencerle de que cancele su intento:  es imposible obligarle a regresar. .  No se puede llegar a las manos a 8.000 metros de altura.</vt:lpstr>
      <vt:lpstr>Más sorprendente resulta el caso de Lincoln Hall,  bautizado como el muerto viviente del Everest.   El 25 Mayo del 2006 descendía de la cumbre  cuando aquejado de mal de altura acusó serias alucinaciones.   Los sherpas intentaron atenderle hasta que se quedaron sin suministros y el director del equipo, Alexander Abramov,  les ordenó regresar abandonando a Hall.   Cuando llegaron al campamento  se comunicó a la prensa el fallecimiento de su compañero.   Sin embargo, a las 7 de la mañana del día siguiente,  un equipo liderado por Dan Mazur encontró a Hall a más de 8.000 metros, sentado con la piernas cruzadas, sin guantes,  con el mono bajado hasta la cintura y el torso desnudo. </vt:lpstr>
      <vt:lpstr>Estaba cambiándose de camiseta.  No tenía ni gorro, ni gafas, ni máscara de oxígeno o botellas,  ni saco de dormir, ni mantas, ni cantimplora de agua.   Cuando llegaron hasta él tan solo espetó  “les sorprenderá verme por aquí”.   </vt:lpstr>
      <vt:lpstr>Diapositiva 36</vt:lpstr>
      <vt:lpstr>Alucinando, sonreía  a pesar de estar al borde de perder todos los dedos de pies y manos.   Mazur canceló su acometida  e inmediatamente iniciaron las labores de rescate.   Abramov envió a 12 sherpas  que se unieron a los 4 componentes del otro equipo,  consiguiendo que Lincoln bajase andando hasta el campamento,  donde fue tratado de edema cerebral y se recuperó.  </vt:lpstr>
      <vt:lpstr>Los cuerpos que quedan en los collados del Everest  no terminan cubiertos por la nieve,  permaneciendo visibles durante décadas.   Tal vez sea porque las fuertes ventiscas  limpian la nieve que cae sobre ellos antes de que llegue a cuajar  o puede que los colores oscuros de la ropa atraigan mejor la luz, ofreciendo suficiente calor como para que no cuaje.   El viento hace que en una de las caras del Everest no haya nieve,  dejando la superficie de roca negra al descubierto.   </vt:lpstr>
      <vt:lpstr>                 Aunque parezca increíble,  esto es un cadáver que está en medio del campamento 3.  Los escaladores instalan las tiendas  y acampan como si fuera parte del paisaje. </vt:lpstr>
      <vt:lpstr>En el año 2007  Ian Woodall realizó la expedición “Tao del Everest”,  que pretendía empujar por la ladera  el cadáver de Francys Arsentiev y el de Green Boots  para devolver el buen karma a la montaña.   Solo lograron alcanzar el de Arsentiev  y seguramente el proyecto de Woodall  tendrá lógica desde su perspectiva,  pero no deja de ser toda una temeridad  poner la vida en riesgo para empujar un cadáver,  amén de toda una hipocresía  ya que pretende ocultar una realidad inherente a esa montaña,  fruto en gran medida de su sobre-explotación comercial. </vt:lpstr>
      <vt:lpstr>Por esto,  y por otras cosas de esta índole,  se dice que el Everest  se ha convertido en un circo.</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¿Por qué se dice  que el Everest  se ha convertido en un circo?</dc:title>
  <dc:creator>B13012CF05D44384F9CBB453D41CFE26..</dc:creator>
  <cp:lastModifiedBy>B13012CF05D44384F9CBB453D41CFE26..</cp:lastModifiedBy>
  <cp:revision>1</cp:revision>
  <cp:lastPrinted>1601-01-01T00:00:00Z</cp:lastPrinted>
  <dcterms:created xsi:type="dcterms:W3CDTF">2018-01-06T10:03:31Z</dcterms:created>
  <dcterms:modified xsi:type="dcterms:W3CDTF">2018-01-06T10:04:34Z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