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12"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3" r:id="rId5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E3Nx0T2WOZR+kR1or8oE7Q" hashData="DgkR87ZoJij5AqyuO98jEMHPGd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3300"/>
    <a:srgbClr val="660033"/>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6733" autoAdjust="0"/>
    <p:restoredTop sz="94660"/>
  </p:normalViewPr>
  <p:slideViewPr>
    <p:cSldViewPr>
      <p:cViewPr varScale="1">
        <p:scale>
          <a:sx n="85" d="100"/>
          <a:sy n="85" d="100"/>
        </p:scale>
        <p:origin x="-930"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1A91AB5-2EC9-4870-99BF-8D83FD4B52DD}"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401BE13-3C4E-40EF-BB61-1247484A7642}"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59905D9-E0E3-427D-9618-5D762BB6252A}"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5BEEF6DF-3198-4E88-B9B7-A09A5AFF3F8F}"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3986DF52-4EE3-4D7E-81A2-0DA3E08F9D96}"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73369C30-2796-4C3B-B8A5-83BA9CB12C4F}"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C560B431-0B50-4F9D-B89C-2657041CAA7D}"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3E447461-4CB2-4D5A-A53B-91D9862B8056}"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12CC0556-4191-4272-835C-A10CF03EAE42}"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2158DA8-54B4-453E-958E-ECED861FCB57}"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205E1E0-0E2C-4400-A563-A2DE89591806}" type="slidenum">
              <a:rPr lang="es-ES"/>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43F5C02-935B-4132-B08D-3B3E2B8E90CC}"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numiscollect.eu/index.php?task=product&amp;p_id=15265&amp;prev_id=647&amp;c_id=677" TargetMode="External"/><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4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54.gif"/></Relationships>
</file>

<file path=ppt/slides/_rels/slide54.xml.rels><?xml version="1.0" encoding="UTF-8" standalone="yes"?>
<Relationships xmlns="http://schemas.openxmlformats.org/package/2006/relationships"><Relationship Id="rId2" Type="http://schemas.openxmlformats.org/officeDocument/2006/relationships/image" Target="../media/image55.gi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3" name="Rectangle 5"/>
          <p:cNvSpPr>
            <a:spLocks noChangeArrowheads="1"/>
          </p:cNvSpPr>
          <p:nvPr/>
        </p:nvSpPr>
        <p:spPr bwMode="auto">
          <a:xfrm>
            <a:off x="611188" y="1433513"/>
            <a:ext cx="7921625" cy="1554162"/>
          </a:xfrm>
          <a:prstGeom prst="rect">
            <a:avLst/>
          </a:prstGeom>
          <a:noFill/>
          <a:ln w="9525">
            <a:noFill/>
            <a:miter lim="800000"/>
            <a:headEnd/>
            <a:tailEnd/>
          </a:ln>
          <a:effectLst/>
        </p:spPr>
        <p:txBody>
          <a:bodyPr>
            <a:spAutoFit/>
          </a:bodyPr>
          <a:lstStyle/>
          <a:p>
            <a:pPr algn="ctr"/>
            <a:r>
              <a:rPr lang="es-ES" sz="3200">
                <a:solidFill>
                  <a:schemeClr val="bg2"/>
                </a:solidFill>
                <a:effectLst>
                  <a:outerShdw blurRad="38100" dist="38100" dir="2700000" algn="tl">
                    <a:srgbClr val="FFFFFF"/>
                  </a:outerShdw>
                </a:effectLst>
                <a:latin typeface="Arial Rounded MT Bold" pitchFamily="34" charset="0"/>
              </a:rPr>
              <a:t>Selección de monedas raras</a:t>
            </a:r>
            <a:br>
              <a:rPr lang="es-ES" sz="3200">
                <a:solidFill>
                  <a:schemeClr val="bg2"/>
                </a:solidFill>
                <a:effectLst>
                  <a:outerShdw blurRad="38100" dist="38100" dir="2700000" algn="tl">
                    <a:srgbClr val="FFFFFF"/>
                  </a:outerShdw>
                </a:effectLst>
                <a:latin typeface="Arial Rounded MT Bold" pitchFamily="34" charset="0"/>
              </a:rPr>
            </a:br>
            <a:r>
              <a:rPr lang="es-ES" sz="3200">
                <a:solidFill>
                  <a:schemeClr val="bg2"/>
                </a:solidFill>
                <a:effectLst>
                  <a:outerShdw blurRad="38100" dist="38100" dir="2700000" algn="tl">
                    <a:srgbClr val="FFFFFF"/>
                  </a:outerShdw>
                </a:effectLst>
                <a:latin typeface="Arial Rounded MT Bold" pitchFamily="34" charset="0"/>
              </a:rPr>
              <a:t>de varios países,</a:t>
            </a:r>
          </a:p>
          <a:p>
            <a:pPr algn="ctr"/>
            <a:r>
              <a:rPr lang="es-ES" sz="3200">
                <a:solidFill>
                  <a:schemeClr val="bg2"/>
                </a:solidFill>
                <a:effectLst>
                  <a:outerShdw blurRad="38100" dist="38100" dir="2700000" algn="tl">
                    <a:srgbClr val="FFFFFF"/>
                  </a:outerShdw>
                </a:effectLst>
                <a:latin typeface="Arial Rounded MT Bold" pitchFamily="34" charset="0"/>
              </a:rPr>
              <a:t>y usadas legalmente</a:t>
            </a:r>
          </a:p>
        </p:txBody>
      </p:sp>
      <p:sp>
        <p:nvSpPr>
          <p:cNvPr id="20492" name="Text Box 12"/>
          <p:cNvSpPr txBox="1">
            <a:spLocks noChangeArrowheads="1"/>
          </p:cNvSpPr>
          <p:nvPr/>
        </p:nvSpPr>
        <p:spPr bwMode="auto">
          <a:xfrm>
            <a:off x="3059113" y="6381750"/>
            <a:ext cx="2952750" cy="366713"/>
          </a:xfrm>
          <a:prstGeom prst="rect">
            <a:avLst/>
          </a:prstGeom>
          <a:noFill/>
          <a:ln w="9525">
            <a:noFill/>
            <a:miter lim="800000"/>
            <a:headEnd/>
            <a:tailEnd/>
          </a:ln>
        </p:spPr>
        <p:txBody>
          <a:bodyPr>
            <a:spAutoFit/>
          </a:bodyPr>
          <a:lstStyle/>
          <a:p>
            <a:pPr algn="ctr" rtl="1">
              <a:spcBef>
                <a:spcPct val="50000"/>
              </a:spcBef>
            </a:pPr>
            <a:r>
              <a:rPr lang="en-US" altLang="zh-TW">
                <a:solidFill>
                  <a:srgbClr val="FFFF00"/>
                </a:solidFill>
                <a:latin typeface="Arial Rounded MT Bold" pitchFamily="34" charset="0"/>
                <a:ea typeface="新細明體" pitchFamily="18" charset="-120"/>
              </a:rPr>
              <a:t>Avanzar manualmente</a:t>
            </a:r>
            <a:endParaRPr lang="fr-FR" altLang="zh-TW">
              <a:solidFill>
                <a:srgbClr val="FFFF00"/>
              </a:solidFill>
              <a:latin typeface="Arial Rounded MT Bold" pitchFamily="34" charset="0"/>
              <a:ea typeface="新細明體" pitchFamily="18" charset="-120"/>
            </a:endParaRPr>
          </a:p>
        </p:txBody>
      </p:sp>
    </p:spTree>
  </p:cSld>
  <p:clrMapOvr>
    <a:masterClrMapping/>
  </p:clrMapOvr>
  <p:transition>
    <p:sndAc>
      <p:stSnd loop="1">
        <p:snd r:embed="rId2" name="el inspector clouseau  2.55  - 385k.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mph" presetSubtype="0" repeatCount="indefinite" fill="hold" nodeType="withEffect">
                                  <p:stCondLst>
                                    <p:cond delay="0"/>
                                  </p:stCondLst>
                                  <p:childTnLst>
                                    <p:animClr clrSpc="rgb" dir="cw">
                                      <p:cBhvr override="childStyle">
                                        <p:cTn id="6" dur="500" autoRev="1" fill="hold"/>
                                        <p:tgtEl>
                                          <p:spTgt spid="20492">
                                            <p:txEl>
                                              <p:pRg st="0" end="0"/>
                                            </p:txEl>
                                          </p:spTgt>
                                        </p:tgtEl>
                                        <p:attrNameLst>
                                          <p:attrName>style.color</p:attrName>
                                        </p:attrNameLst>
                                      </p:cBhvr>
                                      <p:to>
                                        <a:srgbClr val="FF0000"/>
                                      </p:to>
                                    </p:animClr>
                                    <p:animClr clrSpc="rgb" dir="cw">
                                      <p:cBhvr>
                                        <p:cTn id="7" dur="500" autoRev="1" fill="hold"/>
                                        <p:tgtEl>
                                          <p:spTgt spid="20492">
                                            <p:txEl>
                                              <p:pRg st="0" end="0"/>
                                            </p:txEl>
                                          </p:spTgt>
                                        </p:tgtEl>
                                        <p:attrNameLst>
                                          <p:attrName>fillcolor</p:attrName>
                                        </p:attrNameLst>
                                      </p:cBhvr>
                                      <p:to>
                                        <a:srgbClr val="FF0000"/>
                                      </p:to>
                                    </p:animClr>
                                    <p:set>
                                      <p:cBhvr>
                                        <p:cTn id="8" dur="500" autoRev="1" fill="hold"/>
                                        <p:tgtEl>
                                          <p:spTgt spid="20492">
                                            <p:txEl>
                                              <p:pRg st="0" end="0"/>
                                            </p:txEl>
                                          </p:spTgt>
                                        </p:tgtEl>
                                        <p:attrNameLst>
                                          <p:attrName>fill.type</p:attrName>
                                        </p:attrNameLst>
                                      </p:cBhvr>
                                      <p:to>
                                        <p:strVal val="solid"/>
                                      </p:to>
                                    </p:set>
                                    <p:set>
                                      <p:cBhvr>
                                        <p:cTn id="9" dur="500" autoRev="1" fill="hold"/>
                                        <p:tgtEl>
                                          <p:spTgt spid="20492">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9396" name="Rectangle 4"/>
          <p:cNvSpPr>
            <a:spLocks noChangeArrowheads="1"/>
          </p:cNvSpPr>
          <p:nvPr/>
        </p:nvSpPr>
        <p:spPr bwMode="auto">
          <a:xfrm>
            <a:off x="684213" y="1508125"/>
            <a:ext cx="7345362" cy="3444875"/>
          </a:xfrm>
          <a:prstGeom prst="rect">
            <a:avLst/>
          </a:prstGeom>
          <a:noFill/>
          <a:ln w="9525">
            <a:noFill/>
            <a:miter lim="800000"/>
            <a:headEnd/>
            <a:tailEnd/>
          </a:ln>
          <a:effectLst/>
        </p:spPr>
        <p:txBody>
          <a:bodyPr anchor="ctr">
            <a:spAutoFit/>
          </a:bodyPr>
          <a:lstStyle/>
          <a:p>
            <a:pPr algn="ctr"/>
            <a:r>
              <a:rPr lang="es-ES" sz="2000">
                <a:solidFill>
                  <a:schemeClr val="bg2"/>
                </a:solidFill>
                <a:latin typeface="Arial Rounded MT Bold" pitchFamily="34" charset="0"/>
              </a:rPr>
              <a:t>Un reporte reciente nos informaba que la gente de los Estados Unidos detestan las monedas de dólares.</a:t>
            </a:r>
            <a:br>
              <a:rPr lang="es-ES" sz="2000">
                <a:solidFill>
                  <a:schemeClr val="bg2"/>
                </a:solidFill>
                <a:latin typeface="Arial Rounded MT Bold" pitchFamily="34" charset="0"/>
              </a:rPr>
            </a:br>
            <a:endParaRPr lang="es-ES" sz="2000">
              <a:solidFill>
                <a:schemeClr val="bg2"/>
              </a:solidFill>
              <a:latin typeface="Arial Rounded MT Bold" pitchFamily="34" charset="0"/>
            </a:endParaRPr>
          </a:p>
          <a:p>
            <a:pPr algn="ctr"/>
            <a:r>
              <a:rPr lang="es-ES" sz="2000">
                <a:solidFill>
                  <a:schemeClr val="bg2"/>
                </a:solidFill>
                <a:latin typeface="Arial Rounded MT Bold" pitchFamily="34" charset="0"/>
              </a:rPr>
              <a:t>En muchos países estamos acostumbrados a ver nuestro dinero como algo monótono,</a:t>
            </a:r>
          </a:p>
          <a:p>
            <a:pPr algn="ctr"/>
            <a:r>
              <a:rPr lang="es-ES" sz="2000">
                <a:solidFill>
                  <a:schemeClr val="bg2"/>
                </a:solidFill>
                <a:latin typeface="Arial Rounded MT Bold" pitchFamily="34" charset="0"/>
              </a:rPr>
              <a:t>pero hay países que decidieron cambiar ese concepto diseñando monedas increíblemente divertidas, en diferentes formas y colores.</a:t>
            </a:r>
            <a:br>
              <a:rPr lang="es-ES" sz="2000">
                <a:solidFill>
                  <a:schemeClr val="bg2"/>
                </a:solidFill>
                <a:latin typeface="Arial Rounded MT Bold" pitchFamily="34" charset="0"/>
              </a:rPr>
            </a:br>
            <a:endParaRPr lang="es-ES" sz="2000">
              <a:solidFill>
                <a:schemeClr val="bg2"/>
              </a:solidFill>
              <a:latin typeface="Arial Rounded MT Bold" pitchFamily="34" charset="0"/>
            </a:endParaRPr>
          </a:p>
          <a:p>
            <a:pPr algn="ctr"/>
            <a:r>
              <a:rPr lang="es-ES" sz="2000">
                <a:solidFill>
                  <a:schemeClr val="bg2"/>
                </a:solidFill>
                <a:latin typeface="Arial Rounded MT Bold" pitchFamily="34" charset="0"/>
              </a:rPr>
              <a:t>A continuación, 51 de las monedas más exóticas y raras del mundo. </a:t>
            </a:r>
          </a:p>
        </p:txBody>
      </p:sp>
      <p:sp>
        <p:nvSpPr>
          <p:cNvPr id="20492" name="Text Box 12"/>
          <p:cNvSpPr txBox="1">
            <a:spLocks noChangeArrowheads="1"/>
          </p:cNvSpPr>
          <p:nvPr/>
        </p:nvSpPr>
        <p:spPr bwMode="auto">
          <a:xfrm>
            <a:off x="3059113" y="6381750"/>
            <a:ext cx="2952750" cy="366713"/>
          </a:xfrm>
          <a:prstGeom prst="rect">
            <a:avLst/>
          </a:prstGeom>
          <a:noFill/>
          <a:ln w="9525">
            <a:noFill/>
            <a:miter lim="800000"/>
            <a:headEnd/>
            <a:tailEnd/>
          </a:ln>
        </p:spPr>
        <p:txBody>
          <a:bodyPr>
            <a:spAutoFit/>
          </a:bodyPr>
          <a:lstStyle/>
          <a:p>
            <a:pPr algn="ctr" rtl="1">
              <a:spcBef>
                <a:spcPct val="50000"/>
              </a:spcBef>
            </a:pPr>
            <a:r>
              <a:rPr lang="en-US" altLang="zh-TW">
                <a:solidFill>
                  <a:srgbClr val="FFFF00"/>
                </a:solidFill>
                <a:latin typeface="Arial Rounded MT Bold" pitchFamily="34" charset="0"/>
                <a:ea typeface="新細明體" pitchFamily="18" charset="-120"/>
              </a:rPr>
              <a:t>Avanzar manualmente</a:t>
            </a:r>
            <a:endParaRPr lang="fr-FR" altLang="zh-TW">
              <a:solidFill>
                <a:srgbClr val="FFFF00"/>
              </a:solidFill>
              <a:latin typeface="Arial Rounded MT Bold" pitchFamily="34" charset="0"/>
              <a:ea typeface="新細明體" pitchFamily="18" charset="-12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mph" presetSubtype="0" repeatCount="indefinite" fill="hold" nodeType="withEffect">
                                  <p:stCondLst>
                                    <p:cond delay="0"/>
                                  </p:stCondLst>
                                  <p:childTnLst>
                                    <p:animClr clrSpc="rgb" dir="cw">
                                      <p:cBhvr override="childStyle">
                                        <p:cTn id="6" dur="500" autoRev="1" fill="hold"/>
                                        <p:tgtEl>
                                          <p:spTgt spid="20492">
                                            <p:txEl>
                                              <p:pRg st="0" end="0"/>
                                            </p:txEl>
                                          </p:spTgt>
                                        </p:tgtEl>
                                        <p:attrNameLst>
                                          <p:attrName>style.color</p:attrName>
                                        </p:attrNameLst>
                                      </p:cBhvr>
                                      <p:to>
                                        <a:srgbClr val="FF0000"/>
                                      </p:to>
                                    </p:animClr>
                                    <p:animClr clrSpc="rgb" dir="cw">
                                      <p:cBhvr>
                                        <p:cTn id="7" dur="500" autoRev="1" fill="hold"/>
                                        <p:tgtEl>
                                          <p:spTgt spid="20492">
                                            <p:txEl>
                                              <p:pRg st="0" end="0"/>
                                            </p:txEl>
                                          </p:spTgt>
                                        </p:tgtEl>
                                        <p:attrNameLst>
                                          <p:attrName>fillcolor</p:attrName>
                                        </p:attrNameLst>
                                      </p:cBhvr>
                                      <p:to>
                                        <a:srgbClr val="FF0000"/>
                                      </p:to>
                                    </p:animClr>
                                    <p:set>
                                      <p:cBhvr>
                                        <p:cTn id="8" dur="500" autoRev="1" fill="hold"/>
                                        <p:tgtEl>
                                          <p:spTgt spid="20492">
                                            <p:txEl>
                                              <p:pRg st="0" end="0"/>
                                            </p:txEl>
                                          </p:spTgt>
                                        </p:tgtEl>
                                        <p:attrNameLst>
                                          <p:attrName>fill.type</p:attrName>
                                        </p:attrNameLst>
                                      </p:cBhvr>
                                      <p:to>
                                        <p:strVal val="solid"/>
                                      </p:to>
                                    </p:set>
                                    <p:set>
                                      <p:cBhvr>
                                        <p:cTn id="9" dur="500" autoRev="1" fill="hold"/>
                                        <p:tgtEl>
                                          <p:spTgt spid="20492">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755650" y="4478338"/>
            <a:ext cx="7632700" cy="2379662"/>
          </a:xfrm>
          <a:prstGeom prst="rect">
            <a:avLst/>
          </a:prstGeom>
          <a:noFill/>
          <a:ln w="9525">
            <a:noFill/>
            <a:miter lim="800000"/>
            <a:headEnd/>
            <a:tailEnd/>
          </a:ln>
          <a:effectLst/>
        </p:spPr>
        <p:txBody>
          <a:bodyPr anchor="ctr">
            <a:spAutoFit/>
          </a:bodyPr>
          <a:lstStyle/>
          <a:p>
            <a:pPr marL="342900" indent="-342900"/>
            <a:r>
              <a:rPr lang="es-ES"/>
              <a:t/>
            </a:r>
            <a:br>
              <a:rPr lang="es-ES"/>
            </a:br>
            <a:r>
              <a:rPr lang="es-ES"/>
              <a:t>    </a:t>
            </a:r>
            <a:r>
              <a:rPr lang="es-ES" sz="7800"/>
              <a:t> </a:t>
            </a:r>
            <a:r>
              <a:rPr lang="es-ES"/>
              <a:t>                                               </a:t>
            </a:r>
            <a:br>
              <a:rPr lang="es-ES"/>
            </a:br>
            <a:r>
              <a:rPr lang="es-ES"/>
              <a:t/>
            </a:r>
            <a:br>
              <a:rPr lang="es-ES"/>
            </a:br>
            <a:endParaRPr lang="es-ES"/>
          </a:p>
          <a:p>
            <a:pPr marL="342900" indent="-342900">
              <a:buFontTx/>
              <a:buChar char="•"/>
            </a:pPr>
            <a:endParaRPr lang="es-ES"/>
          </a:p>
        </p:txBody>
      </p:sp>
      <p:pic>
        <p:nvPicPr>
          <p:cNvPr id="3077" name="Picture 5" descr="Acercar (dimensiones reales: 400 x 162)"/>
          <p:cNvPicPr>
            <a:picLocks noChangeAspect="1" noChangeArrowheads="1"/>
          </p:cNvPicPr>
          <p:nvPr/>
        </p:nvPicPr>
        <p:blipFill>
          <a:blip r:embed="rId2"/>
          <a:srcRect/>
          <a:stretch>
            <a:fillRect/>
          </a:stretch>
        </p:blipFill>
        <p:spPr bwMode="auto">
          <a:xfrm>
            <a:off x="-1460500" y="2689225"/>
            <a:ext cx="9525" cy="9525"/>
          </a:xfrm>
          <a:prstGeom prst="rect">
            <a:avLst/>
          </a:prstGeom>
          <a:noFill/>
        </p:spPr>
      </p:pic>
      <p:pic>
        <p:nvPicPr>
          <p:cNvPr id="3078" name="Picture 6" descr="Imagen"/>
          <p:cNvPicPr>
            <a:picLocks noChangeAspect="1" noChangeArrowheads="1"/>
          </p:cNvPicPr>
          <p:nvPr/>
        </p:nvPicPr>
        <p:blipFill>
          <a:blip r:embed="rId3"/>
          <a:srcRect/>
          <a:stretch>
            <a:fillRect/>
          </a:stretch>
        </p:blipFill>
        <p:spPr bwMode="auto">
          <a:xfrm>
            <a:off x="900113" y="1700213"/>
            <a:ext cx="7272337" cy="2954337"/>
          </a:xfrm>
          <a:prstGeom prst="rect">
            <a:avLst/>
          </a:prstGeom>
          <a:noFill/>
        </p:spPr>
      </p:pic>
      <p:sp>
        <p:nvSpPr>
          <p:cNvPr id="3079" name="Text Box 7"/>
          <p:cNvSpPr txBox="1">
            <a:spLocks noChangeArrowheads="1"/>
          </p:cNvSpPr>
          <p:nvPr/>
        </p:nvSpPr>
        <p:spPr bwMode="auto">
          <a:xfrm>
            <a:off x="1897063" y="333375"/>
            <a:ext cx="5411787" cy="519113"/>
          </a:xfrm>
          <a:prstGeom prst="rect">
            <a:avLst/>
          </a:prstGeom>
          <a:noFill/>
          <a:ln w="9525">
            <a:noFill/>
            <a:miter lim="800000"/>
            <a:headEnd/>
            <a:tailEnd/>
          </a:ln>
          <a:effectLst/>
        </p:spPr>
        <p:txBody>
          <a:bodyPr wrap="none">
            <a:spAutoFit/>
          </a:bodyPr>
          <a:lstStyle/>
          <a:p>
            <a:r>
              <a:rPr lang="es-ES" sz="2800" b="1">
                <a:solidFill>
                  <a:schemeClr val="accent2"/>
                </a:solidFill>
                <a:latin typeface="Rockwell Extra Bold" pitchFamily="18" charset="0"/>
              </a:rPr>
              <a:t>Monedas “3D”, Somalia.</a:t>
            </a:r>
          </a:p>
        </p:txBody>
      </p:sp>
      <p:sp>
        <p:nvSpPr>
          <p:cNvPr id="3080" name="Rectangle 8"/>
          <p:cNvSpPr>
            <a:spLocks noChangeArrowheads="1"/>
          </p:cNvSpPr>
          <p:nvPr/>
        </p:nvSpPr>
        <p:spPr bwMode="auto">
          <a:xfrm>
            <a:off x="827088" y="5516563"/>
            <a:ext cx="7848600" cy="1006475"/>
          </a:xfrm>
          <a:prstGeom prst="rect">
            <a:avLst/>
          </a:prstGeom>
          <a:noFill/>
          <a:ln w="9525">
            <a:noFill/>
            <a:miter lim="800000"/>
            <a:headEnd/>
            <a:tailEnd/>
          </a:ln>
          <a:effectLst/>
        </p:spPr>
        <p:txBody>
          <a:bodyPr>
            <a:spAutoFit/>
          </a:bodyPr>
          <a:lstStyle/>
          <a:p>
            <a:pPr algn="ctr"/>
            <a:r>
              <a:rPr lang="es-ES" sz="2000" b="1"/>
              <a:t>Sí, todas las monedas son tridimensionales, pero no como estas que tienen formas geométricas y una textura hermosa. </a:t>
            </a:r>
            <a:br>
              <a:rPr lang="es-ES" sz="2000" b="1"/>
            </a:br>
            <a:r>
              <a:rPr lang="es-ES" sz="2000" b="1"/>
              <a:t>¿Te imaginas esa pirámide en el bolsillo de tu pantalón?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900113" y="4941888"/>
            <a:ext cx="7488237" cy="1281112"/>
          </a:xfrm>
          <a:prstGeom prst="rect">
            <a:avLst/>
          </a:prstGeom>
          <a:noFill/>
          <a:ln w="9525">
            <a:noFill/>
            <a:miter lim="800000"/>
            <a:headEnd/>
            <a:tailEnd/>
          </a:ln>
          <a:effectLst/>
        </p:spPr>
        <p:txBody>
          <a:bodyPr anchor="ctr">
            <a:spAutoFit/>
          </a:bodyPr>
          <a:lstStyle/>
          <a:p>
            <a:pPr algn="ctr"/>
            <a:r>
              <a:rPr lang="es-ES" b="1"/>
              <a:t/>
            </a:r>
            <a:br>
              <a:rPr lang="es-ES" b="1"/>
            </a:br>
            <a:r>
              <a:rPr lang="es-ES" sz="2000" b="1"/>
              <a:t>Palau es una ex-colonia Alemana y estas monedas conmemoran los 600 años del aniversario de la batalla de Grunwald, que es la batalla más larga del medioevo.</a:t>
            </a:r>
            <a:r>
              <a:rPr lang="es-ES" b="1"/>
              <a:t> </a:t>
            </a:r>
          </a:p>
        </p:txBody>
      </p:sp>
      <p:pic>
        <p:nvPicPr>
          <p:cNvPr id="4101" name="Picture 5" descr="Acercar (dimensiones reales: 640 x 216)"/>
          <p:cNvPicPr>
            <a:picLocks noChangeAspect="1" noChangeArrowheads="1"/>
          </p:cNvPicPr>
          <p:nvPr/>
        </p:nvPicPr>
        <p:blipFill>
          <a:blip r:embed="rId2"/>
          <a:srcRect/>
          <a:stretch>
            <a:fillRect/>
          </a:stretch>
        </p:blipFill>
        <p:spPr bwMode="auto">
          <a:xfrm>
            <a:off x="-3644900" y="2933700"/>
            <a:ext cx="9525" cy="9525"/>
          </a:xfrm>
          <a:prstGeom prst="rect">
            <a:avLst/>
          </a:prstGeom>
          <a:noFill/>
        </p:spPr>
      </p:pic>
      <p:pic>
        <p:nvPicPr>
          <p:cNvPr id="4102" name="Picture 6" descr="Imagen"/>
          <p:cNvPicPr>
            <a:picLocks noChangeAspect="1" noChangeArrowheads="1"/>
          </p:cNvPicPr>
          <p:nvPr/>
        </p:nvPicPr>
        <p:blipFill>
          <a:blip r:embed="rId3"/>
          <a:srcRect/>
          <a:stretch>
            <a:fillRect/>
          </a:stretch>
        </p:blipFill>
        <p:spPr bwMode="auto">
          <a:xfrm>
            <a:off x="1042988" y="1744663"/>
            <a:ext cx="7489825" cy="2527300"/>
          </a:xfrm>
          <a:prstGeom prst="rect">
            <a:avLst/>
          </a:prstGeom>
          <a:noFill/>
        </p:spPr>
      </p:pic>
      <p:sp>
        <p:nvSpPr>
          <p:cNvPr id="4103" name="Rectangle 7"/>
          <p:cNvSpPr>
            <a:spLocks noChangeArrowheads="1"/>
          </p:cNvSpPr>
          <p:nvPr/>
        </p:nvSpPr>
        <p:spPr bwMode="auto">
          <a:xfrm>
            <a:off x="1063625" y="476250"/>
            <a:ext cx="7205663" cy="946150"/>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Guerreros – Batalla de Grunwald,</a:t>
            </a:r>
          </a:p>
          <a:p>
            <a:pPr algn="ctr"/>
            <a:r>
              <a:rPr lang="es-ES" sz="2800" b="1">
                <a:solidFill>
                  <a:schemeClr val="accent2"/>
                </a:solidFill>
                <a:latin typeface="Rockwell Extra Bold" pitchFamily="18" charset="0"/>
              </a:rPr>
              <a:t>Palau</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4"/>
          <p:cNvSpPr>
            <a:spLocks noChangeArrowheads="1"/>
          </p:cNvSpPr>
          <p:nvPr/>
        </p:nvSpPr>
        <p:spPr bwMode="auto">
          <a:xfrm>
            <a:off x="1331913" y="5343525"/>
            <a:ext cx="6551612" cy="701675"/>
          </a:xfrm>
          <a:prstGeom prst="rect">
            <a:avLst/>
          </a:prstGeom>
          <a:noFill/>
          <a:ln w="9525">
            <a:noFill/>
            <a:miter lim="800000"/>
            <a:headEnd/>
            <a:tailEnd/>
          </a:ln>
          <a:effectLst/>
        </p:spPr>
        <p:txBody>
          <a:bodyPr anchor="ctr">
            <a:spAutoFit/>
          </a:bodyPr>
          <a:lstStyle/>
          <a:p>
            <a:pPr algn="ctr"/>
            <a:r>
              <a:rPr lang="es-ES" sz="2000" b="1"/>
              <a:t>Qué más podemos decir, es una moneda con forma de moto que tiene brillantes por el otro lado. </a:t>
            </a:r>
          </a:p>
        </p:txBody>
      </p:sp>
      <p:pic>
        <p:nvPicPr>
          <p:cNvPr id="5125" name="Picture 5" descr="Acercar (dimensiones reales: 640 x 208)"/>
          <p:cNvPicPr>
            <a:picLocks noChangeAspect="1" noChangeArrowheads="1"/>
          </p:cNvPicPr>
          <p:nvPr/>
        </p:nvPicPr>
        <p:blipFill>
          <a:blip r:embed="rId2"/>
          <a:srcRect/>
          <a:stretch>
            <a:fillRect/>
          </a:stretch>
        </p:blipFill>
        <p:spPr bwMode="auto">
          <a:xfrm>
            <a:off x="-292100" y="2949575"/>
            <a:ext cx="9525" cy="9525"/>
          </a:xfrm>
          <a:prstGeom prst="rect">
            <a:avLst/>
          </a:prstGeom>
          <a:noFill/>
        </p:spPr>
      </p:pic>
      <p:pic>
        <p:nvPicPr>
          <p:cNvPr id="5126" name="Picture 6" descr="Imagen"/>
          <p:cNvPicPr>
            <a:picLocks noChangeAspect="1" noChangeArrowheads="1"/>
          </p:cNvPicPr>
          <p:nvPr/>
        </p:nvPicPr>
        <p:blipFill>
          <a:blip r:embed="rId3"/>
          <a:srcRect/>
          <a:stretch>
            <a:fillRect/>
          </a:stretch>
        </p:blipFill>
        <p:spPr bwMode="auto">
          <a:xfrm>
            <a:off x="684213" y="1700213"/>
            <a:ext cx="7921625" cy="2574925"/>
          </a:xfrm>
          <a:prstGeom prst="rect">
            <a:avLst/>
          </a:prstGeom>
          <a:noFill/>
        </p:spPr>
      </p:pic>
      <p:sp>
        <p:nvSpPr>
          <p:cNvPr id="5127" name="Rectangle 7"/>
          <p:cNvSpPr>
            <a:spLocks noChangeArrowheads="1"/>
          </p:cNvSpPr>
          <p:nvPr/>
        </p:nvSpPr>
        <p:spPr bwMode="auto">
          <a:xfrm>
            <a:off x="1763713" y="476250"/>
            <a:ext cx="5765800" cy="519113"/>
          </a:xfrm>
          <a:prstGeom prst="rect">
            <a:avLst/>
          </a:prstGeom>
          <a:noFill/>
          <a:ln w="9525">
            <a:noFill/>
            <a:miter lim="800000"/>
            <a:headEnd/>
            <a:tailEnd/>
          </a:ln>
          <a:effectLst/>
        </p:spPr>
        <p:txBody>
          <a:bodyPr wrap="none">
            <a:spAutoFit/>
          </a:bodyPr>
          <a:lstStyle/>
          <a:p>
            <a:r>
              <a:rPr lang="es-ES" sz="2800" b="1">
                <a:solidFill>
                  <a:schemeClr val="accent2"/>
                </a:solidFill>
                <a:latin typeface="Rockwell Extra Bold" pitchFamily="18" charset="0"/>
              </a:rPr>
              <a:t>Motos muy caras, Somalia</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4"/>
          <p:cNvSpPr>
            <a:spLocks noChangeArrowheads="1"/>
          </p:cNvSpPr>
          <p:nvPr/>
        </p:nvSpPr>
        <p:spPr bwMode="auto">
          <a:xfrm>
            <a:off x="684213" y="4868863"/>
            <a:ext cx="7848600" cy="1616075"/>
          </a:xfrm>
          <a:prstGeom prst="rect">
            <a:avLst/>
          </a:prstGeom>
          <a:noFill/>
          <a:ln w="9525">
            <a:noFill/>
            <a:miter lim="800000"/>
            <a:headEnd/>
            <a:tailEnd/>
          </a:ln>
          <a:effectLst/>
        </p:spPr>
        <p:txBody>
          <a:bodyPr anchor="ctr">
            <a:spAutoFit/>
          </a:bodyPr>
          <a:lstStyle/>
          <a:p>
            <a:pPr algn="ctr"/>
            <a:r>
              <a:rPr lang="es-ES" sz="2000" b="1"/>
              <a:t>Esta moneda celebra el aniversario número 20 del Concorde en 2009, es bañada en oro y cada una contiene un pequeño pedazo del Concorde, más específicamente un pedazo del escudo de absorción de calor hecho en titanio del famoso avión. </a:t>
            </a:r>
          </a:p>
        </p:txBody>
      </p:sp>
      <p:pic>
        <p:nvPicPr>
          <p:cNvPr id="6149" name="Picture 5" descr="Acercar (dimensiones reales: 360 x 180)"/>
          <p:cNvPicPr>
            <a:picLocks noChangeAspect="1" noChangeArrowheads="1"/>
          </p:cNvPicPr>
          <p:nvPr/>
        </p:nvPicPr>
        <p:blipFill>
          <a:blip r:embed="rId2"/>
          <a:srcRect/>
          <a:stretch>
            <a:fillRect/>
          </a:stretch>
        </p:blipFill>
        <p:spPr bwMode="auto">
          <a:xfrm>
            <a:off x="-4330700" y="2552700"/>
            <a:ext cx="9525" cy="9525"/>
          </a:xfrm>
          <a:prstGeom prst="rect">
            <a:avLst/>
          </a:prstGeom>
          <a:noFill/>
        </p:spPr>
      </p:pic>
      <p:pic>
        <p:nvPicPr>
          <p:cNvPr id="6150" name="Picture 6" descr="Imagen"/>
          <p:cNvPicPr>
            <a:picLocks noChangeAspect="1" noChangeArrowheads="1"/>
          </p:cNvPicPr>
          <p:nvPr/>
        </p:nvPicPr>
        <p:blipFill>
          <a:blip r:embed="rId3"/>
          <a:srcRect/>
          <a:stretch>
            <a:fillRect/>
          </a:stretch>
        </p:blipFill>
        <p:spPr bwMode="auto">
          <a:xfrm>
            <a:off x="1476375" y="1482725"/>
            <a:ext cx="6048375" cy="3025775"/>
          </a:xfrm>
          <a:prstGeom prst="rect">
            <a:avLst/>
          </a:prstGeom>
          <a:noFill/>
        </p:spPr>
      </p:pic>
      <p:sp>
        <p:nvSpPr>
          <p:cNvPr id="6151" name="Rectangle 7"/>
          <p:cNvSpPr>
            <a:spLocks noChangeArrowheads="1"/>
          </p:cNvSpPr>
          <p:nvPr/>
        </p:nvSpPr>
        <p:spPr bwMode="auto">
          <a:xfrm>
            <a:off x="487363" y="333375"/>
            <a:ext cx="8305800" cy="946150"/>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Moneda con un pedazo del Concorde, </a:t>
            </a:r>
          </a:p>
          <a:p>
            <a:pPr algn="ctr"/>
            <a:r>
              <a:rPr lang="es-ES" sz="2800" b="1">
                <a:solidFill>
                  <a:schemeClr val="accent2"/>
                </a:solidFill>
                <a:latin typeface="Rockwell Extra Bold" pitchFamily="18" charset="0"/>
              </a:rPr>
              <a:t>Tristán da Cunha</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1476375" y="5445125"/>
            <a:ext cx="6408738" cy="1006475"/>
          </a:xfrm>
          <a:prstGeom prst="rect">
            <a:avLst/>
          </a:prstGeom>
          <a:noFill/>
          <a:ln w="9525">
            <a:noFill/>
            <a:miter lim="800000"/>
            <a:headEnd/>
            <a:tailEnd/>
          </a:ln>
          <a:effectLst/>
        </p:spPr>
        <p:txBody>
          <a:bodyPr anchor="ctr">
            <a:spAutoFit/>
          </a:bodyPr>
          <a:lstStyle/>
          <a:p>
            <a:pPr algn="ctr"/>
            <a:r>
              <a:rPr lang="es-ES" sz="2000" b="1"/>
              <a:t>Además de tener un hermoso diseño, si frotas esta moneda puedes sentir el aroma del mar. </a:t>
            </a:r>
            <a:br>
              <a:rPr lang="es-ES" sz="2000" b="1"/>
            </a:br>
            <a:r>
              <a:rPr lang="es-ES" sz="2000" b="1"/>
              <a:t>No estoy seguro cómo lo hacen pero ahí está. </a:t>
            </a:r>
          </a:p>
        </p:txBody>
      </p:sp>
      <p:pic>
        <p:nvPicPr>
          <p:cNvPr id="7173" name="Picture 5" descr="Acercar (dimensiones reales: 480 x 480)"/>
          <p:cNvPicPr>
            <a:picLocks noChangeAspect="1" noChangeArrowheads="1"/>
          </p:cNvPicPr>
          <p:nvPr/>
        </p:nvPicPr>
        <p:blipFill>
          <a:blip r:embed="rId2"/>
          <a:srcRect/>
          <a:stretch>
            <a:fillRect/>
          </a:stretch>
        </p:blipFill>
        <p:spPr bwMode="auto">
          <a:xfrm>
            <a:off x="-2425700" y="2370138"/>
            <a:ext cx="9525" cy="9525"/>
          </a:xfrm>
          <a:prstGeom prst="rect">
            <a:avLst/>
          </a:prstGeom>
          <a:noFill/>
        </p:spPr>
      </p:pic>
      <p:pic>
        <p:nvPicPr>
          <p:cNvPr id="7174" name="Picture 6" descr="Imagen"/>
          <p:cNvPicPr>
            <a:picLocks noChangeAspect="1" noChangeArrowheads="1"/>
          </p:cNvPicPr>
          <p:nvPr/>
        </p:nvPicPr>
        <p:blipFill>
          <a:blip r:embed="rId3"/>
          <a:srcRect/>
          <a:stretch>
            <a:fillRect/>
          </a:stretch>
        </p:blipFill>
        <p:spPr bwMode="auto">
          <a:xfrm>
            <a:off x="2771775" y="1589088"/>
            <a:ext cx="3313113" cy="3313112"/>
          </a:xfrm>
          <a:prstGeom prst="rect">
            <a:avLst/>
          </a:prstGeom>
          <a:noFill/>
        </p:spPr>
      </p:pic>
      <p:sp>
        <p:nvSpPr>
          <p:cNvPr id="7175" name="Rectangle 7"/>
          <p:cNvSpPr>
            <a:spLocks noChangeArrowheads="1"/>
          </p:cNvSpPr>
          <p:nvPr/>
        </p:nvSpPr>
        <p:spPr bwMode="auto">
          <a:xfrm>
            <a:off x="1763713" y="333375"/>
            <a:ext cx="6343650" cy="946150"/>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Moneda con aroma a océano</a:t>
            </a:r>
          </a:p>
          <a:p>
            <a:pPr algn="ctr"/>
            <a:r>
              <a:rPr lang="es-ES" sz="2800" b="1">
                <a:solidFill>
                  <a:schemeClr val="accent2"/>
                </a:solidFill>
                <a:latin typeface="Rockwell Extra Bold" pitchFamily="18" charset="0"/>
              </a:rPr>
              <a:t>- Palau -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4"/>
          <p:cNvSpPr>
            <a:spLocks noChangeArrowheads="1"/>
          </p:cNvSpPr>
          <p:nvPr/>
        </p:nvSpPr>
        <p:spPr bwMode="auto">
          <a:xfrm>
            <a:off x="1619250" y="5630863"/>
            <a:ext cx="5832475" cy="701675"/>
          </a:xfrm>
          <a:prstGeom prst="rect">
            <a:avLst/>
          </a:prstGeom>
          <a:noFill/>
          <a:ln w="9525">
            <a:noFill/>
            <a:miter lim="800000"/>
            <a:headEnd/>
            <a:tailEnd/>
          </a:ln>
          <a:effectLst/>
        </p:spPr>
        <p:txBody>
          <a:bodyPr anchor="ctr">
            <a:spAutoFit/>
          </a:bodyPr>
          <a:lstStyle/>
          <a:p>
            <a:pPr algn="ctr"/>
            <a:r>
              <a:rPr lang="es-ES" sz="2000" b="1"/>
              <a:t>Palau nos sigue sorprendiendo, </a:t>
            </a:r>
            <a:br>
              <a:rPr lang="es-ES" sz="2000" b="1"/>
            </a:br>
            <a:r>
              <a:rPr lang="es-ES" sz="2000" b="1"/>
              <a:t>esta vez con una perla incrustada en plata. </a:t>
            </a:r>
          </a:p>
        </p:txBody>
      </p:sp>
      <p:pic>
        <p:nvPicPr>
          <p:cNvPr id="8197" name="Picture 5" descr="Acercar (dimensiones reales: 401 x 401)"/>
          <p:cNvPicPr>
            <a:picLocks noChangeAspect="1" noChangeArrowheads="1"/>
          </p:cNvPicPr>
          <p:nvPr/>
        </p:nvPicPr>
        <p:blipFill>
          <a:blip r:embed="rId2"/>
          <a:srcRect/>
          <a:stretch>
            <a:fillRect/>
          </a:stretch>
        </p:blipFill>
        <p:spPr bwMode="auto">
          <a:xfrm>
            <a:off x="787400" y="2370138"/>
            <a:ext cx="9525" cy="9525"/>
          </a:xfrm>
          <a:prstGeom prst="rect">
            <a:avLst/>
          </a:prstGeom>
          <a:noFill/>
        </p:spPr>
      </p:pic>
      <p:pic>
        <p:nvPicPr>
          <p:cNvPr id="8198" name="Picture 6" descr="Imagen"/>
          <p:cNvPicPr>
            <a:picLocks noChangeAspect="1" noChangeArrowheads="1"/>
          </p:cNvPicPr>
          <p:nvPr/>
        </p:nvPicPr>
        <p:blipFill>
          <a:blip r:embed="rId3"/>
          <a:srcRect/>
          <a:stretch>
            <a:fillRect/>
          </a:stretch>
        </p:blipFill>
        <p:spPr bwMode="auto">
          <a:xfrm>
            <a:off x="2700338" y="1700213"/>
            <a:ext cx="3600450" cy="3167062"/>
          </a:xfrm>
          <a:prstGeom prst="rect">
            <a:avLst/>
          </a:prstGeom>
          <a:noFill/>
        </p:spPr>
      </p:pic>
      <p:sp>
        <p:nvSpPr>
          <p:cNvPr id="8199" name="Rectangle 7"/>
          <p:cNvSpPr>
            <a:spLocks noChangeArrowheads="1"/>
          </p:cNvSpPr>
          <p:nvPr/>
        </p:nvSpPr>
        <p:spPr bwMode="auto">
          <a:xfrm>
            <a:off x="2195513" y="549275"/>
            <a:ext cx="4814887" cy="519113"/>
          </a:xfrm>
          <a:prstGeom prst="rect">
            <a:avLst/>
          </a:prstGeom>
          <a:noFill/>
          <a:ln w="9525">
            <a:noFill/>
            <a:miter lim="800000"/>
            <a:headEnd/>
            <a:tailEnd/>
          </a:ln>
          <a:effectLst/>
        </p:spPr>
        <p:txBody>
          <a:bodyPr wrap="none">
            <a:spAutoFit/>
          </a:bodyPr>
          <a:lstStyle/>
          <a:p>
            <a:r>
              <a:rPr lang="es-ES" sz="2800" b="1">
                <a:solidFill>
                  <a:schemeClr val="accent2"/>
                </a:solidFill>
                <a:latin typeface="Rockwell Extra Bold" pitchFamily="18" charset="0"/>
              </a:rPr>
              <a:t>Perla genuina – Palau</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4"/>
          <p:cNvSpPr>
            <a:spLocks noChangeArrowheads="1"/>
          </p:cNvSpPr>
          <p:nvPr/>
        </p:nvSpPr>
        <p:spPr bwMode="auto">
          <a:xfrm>
            <a:off x="827088" y="5300663"/>
            <a:ext cx="7321550" cy="976312"/>
          </a:xfrm>
          <a:prstGeom prst="rect">
            <a:avLst/>
          </a:prstGeom>
          <a:noFill/>
          <a:ln w="9525">
            <a:noFill/>
            <a:miter lim="800000"/>
            <a:headEnd/>
            <a:tailEnd/>
          </a:ln>
          <a:effectLst/>
        </p:spPr>
        <p:txBody>
          <a:bodyPr wrap="none" anchor="ctr">
            <a:spAutoFit/>
          </a:bodyPr>
          <a:lstStyle/>
          <a:p>
            <a:pPr algn="ctr"/>
            <a:r>
              <a:rPr lang="es-ES"/>
              <a:t/>
            </a:r>
            <a:br>
              <a:rPr lang="es-ES"/>
            </a:br>
            <a:r>
              <a:rPr lang="es-ES" sz="2000" b="1"/>
              <a:t>Conmemora el centenario del nacimiento de Joy Adamson,</a:t>
            </a:r>
          </a:p>
          <a:p>
            <a:pPr algn="ctr"/>
            <a:r>
              <a:rPr lang="es-ES" sz="2000" b="1"/>
              <a:t> autor de Born Free. </a:t>
            </a:r>
          </a:p>
        </p:txBody>
      </p:sp>
      <p:pic>
        <p:nvPicPr>
          <p:cNvPr id="9221" name="Picture 5" descr="Imagen"/>
          <p:cNvPicPr>
            <a:picLocks noChangeAspect="1" noChangeArrowheads="1"/>
          </p:cNvPicPr>
          <p:nvPr/>
        </p:nvPicPr>
        <p:blipFill>
          <a:blip r:embed="rId2"/>
          <a:srcRect/>
          <a:stretch>
            <a:fillRect/>
          </a:stretch>
        </p:blipFill>
        <p:spPr bwMode="auto">
          <a:xfrm>
            <a:off x="1476375" y="1916113"/>
            <a:ext cx="5975350" cy="2978150"/>
          </a:xfrm>
          <a:prstGeom prst="rect">
            <a:avLst/>
          </a:prstGeom>
          <a:noFill/>
        </p:spPr>
      </p:pic>
      <p:sp>
        <p:nvSpPr>
          <p:cNvPr id="9222" name="Rectangle 6"/>
          <p:cNvSpPr>
            <a:spLocks noChangeArrowheads="1"/>
          </p:cNvSpPr>
          <p:nvPr/>
        </p:nvSpPr>
        <p:spPr bwMode="auto">
          <a:xfrm>
            <a:off x="1568450" y="427038"/>
            <a:ext cx="5740400" cy="946150"/>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Centro de cristal amarillo </a:t>
            </a:r>
          </a:p>
          <a:p>
            <a:pPr algn="ctr"/>
            <a:r>
              <a:rPr lang="es-ES" sz="2800" b="1">
                <a:solidFill>
                  <a:schemeClr val="accent2"/>
                </a:solidFill>
                <a:latin typeface="Rockwell Extra Bold" pitchFamily="18" charset="0"/>
              </a:rPr>
              <a:t>- Sierra Leona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4"/>
          <p:cNvSpPr>
            <a:spLocks noChangeArrowheads="1"/>
          </p:cNvSpPr>
          <p:nvPr/>
        </p:nvSpPr>
        <p:spPr bwMode="auto">
          <a:xfrm>
            <a:off x="1403350" y="5661025"/>
            <a:ext cx="6696075" cy="701675"/>
          </a:xfrm>
          <a:prstGeom prst="rect">
            <a:avLst/>
          </a:prstGeom>
          <a:noFill/>
          <a:ln w="9525">
            <a:noFill/>
            <a:miter lim="800000"/>
            <a:headEnd/>
            <a:tailEnd/>
          </a:ln>
          <a:effectLst/>
        </p:spPr>
        <p:txBody>
          <a:bodyPr anchor="ctr">
            <a:spAutoFit/>
          </a:bodyPr>
          <a:lstStyle/>
          <a:p>
            <a:pPr algn="ctr"/>
            <a:r>
              <a:rPr lang="es-ES" sz="2000" b="1"/>
              <a:t>Esta moneda de dos libras, tiene un centro de cristal azul con una tortuga grabada en su centro. </a:t>
            </a:r>
          </a:p>
        </p:txBody>
      </p:sp>
      <p:pic>
        <p:nvPicPr>
          <p:cNvPr id="10245" name="Picture 5" descr="Imagen"/>
          <p:cNvPicPr>
            <a:picLocks noChangeAspect="1" noChangeArrowheads="1"/>
          </p:cNvPicPr>
          <p:nvPr/>
        </p:nvPicPr>
        <p:blipFill>
          <a:blip r:embed="rId2"/>
          <a:srcRect/>
          <a:stretch>
            <a:fillRect/>
          </a:stretch>
        </p:blipFill>
        <p:spPr bwMode="auto">
          <a:xfrm>
            <a:off x="1547813" y="2060575"/>
            <a:ext cx="5545137" cy="2855913"/>
          </a:xfrm>
          <a:prstGeom prst="rect">
            <a:avLst/>
          </a:prstGeom>
          <a:noFill/>
        </p:spPr>
      </p:pic>
      <p:sp>
        <p:nvSpPr>
          <p:cNvPr id="10246" name="Rectangle 6"/>
          <p:cNvSpPr>
            <a:spLocks noChangeArrowheads="1"/>
          </p:cNvSpPr>
          <p:nvPr/>
        </p:nvSpPr>
        <p:spPr bwMode="auto">
          <a:xfrm>
            <a:off x="814388" y="549275"/>
            <a:ext cx="7213600" cy="946150"/>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Centro de cristal azul </a:t>
            </a:r>
          </a:p>
          <a:p>
            <a:pPr algn="ctr"/>
            <a:r>
              <a:rPr lang="es-ES" sz="2800" b="1">
                <a:solidFill>
                  <a:schemeClr val="accent2"/>
                </a:solidFill>
                <a:latin typeface="Rockwell Extra Bold" pitchFamily="18" charset="0"/>
              </a:rPr>
              <a:t>- Territorio Británico en la India -</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4"/>
          <p:cNvSpPr>
            <a:spLocks noChangeArrowheads="1"/>
          </p:cNvSpPr>
          <p:nvPr/>
        </p:nvSpPr>
        <p:spPr bwMode="auto">
          <a:xfrm>
            <a:off x="1547813" y="5553075"/>
            <a:ext cx="6337300" cy="701675"/>
          </a:xfrm>
          <a:prstGeom prst="rect">
            <a:avLst/>
          </a:prstGeom>
          <a:noFill/>
          <a:ln w="9525">
            <a:noFill/>
            <a:miter lim="800000"/>
            <a:headEnd/>
            <a:tailEnd/>
          </a:ln>
          <a:effectLst/>
        </p:spPr>
        <p:txBody>
          <a:bodyPr anchor="ctr">
            <a:spAutoFit/>
          </a:bodyPr>
          <a:lstStyle/>
          <a:p>
            <a:pPr algn="ctr"/>
            <a:r>
              <a:rPr lang="es-ES" sz="2000" b="1"/>
              <a:t>Hermosa moneda con el mismo principio de las anteriores y con pingüinos jugando en su borde. </a:t>
            </a:r>
          </a:p>
        </p:txBody>
      </p:sp>
      <p:pic>
        <p:nvPicPr>
          <p:cNvPr id="11269" name="Picture 5" descr="Acercar (dimensiones reales: 273 x 263)"/>
          <p:cNvPicPr>
            <a:picLocks noChangeAspect="1" noChangeArrowheads="1"/>
          </p:cNvPicPr>
          <p:nvPr/>
        </p:nvPicPr>
        <p:blipFill>
          <a:blip r:embed="rId2"/>
          <a:srcRect/>
          <a:stretch>
            <a:fillRect/>
          </a:stretch>
        </p:blipFill>
        <p:spPr bwMode="auto">
          <a:xfrm>
            <a:off x="-1028700" y="2506663"/>
            <a:ext cx="9525" cy="9525"/>
          </a:xfrm>
          <a:prstGeom prst="rect">
            <a:avLst/>
          </a:prstGeom>
          <a:noFill/>
        </p:spPr>
      </p:pic>
      <p:pic>
        <p:nvPicPr>
          <p:cNvPr id="11270" name="Picture 6" descr="Imagen"/>
          <p:cNvPicPr>
            <a:picLocks noChangeAspect="1" noChangeArrowheads="1"/>
          </p:cNvPicPr>
          <p:nvPr/>
        </p:nvPicPr>
        <p:blipFill>
          <a:blip r:embed="rId3"/>
          <a:srcRect/>
          <a:stretch>
            <a:fillRect/>
          </a:stretch>
        </p:blipFill>
        <p:spPr bwMode="auto">
          <a:xfrm>
            <a:off x="2916238" y="1700213"/>
            <a:ext cx="3311525" cy="2976562"/>
          </a:xfrm>
          <a:prstGeom prst="rect">
            <a:avLst/>
          </a:prstGeom>
          <a:noFill/>
        </p:spPr>
      </p:pic>
      <p:sp>
        <p:nvSpPr>
          <p:cNvPr id="11271" name="Rectangle 7"/>
          <p:cNvSpPr>
            <a:spLocks noChangeArrowheads="1"/>
          </p:cNvSpPr>
          <p:nvPr/>
        </p:nvSpPr>
        <p:spPr bwMode="auto">
          <a:xfrm>
            <a:off x="1908175" y="549275"/>
            <a:ext cx="5741988" cy="519113"/>
          </a:xfrm>
          <a:prstGeom prst="rect">
            <a:avLst/>
          </a:prstGeom>
          <a:noFill/>
          <a:ln w="9525">
            <a:noFill/>
            <a:miter lim="800000"/>
            <a:headEnd/>
            <a:tailEnd/>
          </a:ln>
          <a:effectLst/>
        </p:spPr>
        <p:txBody>
          <a:bodyPr wrap="none">
            <a:spAutoFit/>
          </a:bodyPr>
          <a:lstStyle/>
          <a:p>
            <a:r>
              <a:rPr lang="es-ES" sz="2800" b="1">
                <a:solidFill>
                  <a:schemeClr val="accent2"/>
                </a:solidFill>
                <a:latin typeface="Rockwell Extra Bold" pitchFamily="18" charset="0"/>
              </a:rPr>
              <a:t>Pingüinos – South Georgia</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4"/>
          <p:cNvSpPr>
            <a:spLocks noChangeArrowheads="1"/>
          </p:cNvSpPr>
          <p:nvPr/>
        </p:nvSpPr>
        <p:spPr bwMode="auto">
          <a:xfrm>
            <a:off x="2051050" y="5589588"/>
            <a:ext cx="5033963" cy="701675"/>
          </a:xfrm>
          <a:prstGeom prst="rect">
            <a:avLst/>
          </a:prstGeom>
          <a:noFill/>
          <a:ln w="9525">
            <a:noFill/>
            <a:miter lim="800000"/>
            <a:headEnd/>
            <a:tailEnd/>
          </a:ln>
          <a:effectLst/>
        </p:spPr>
        <p:txBody>
          <a:bodyPr wrap="none" anchor="ctr">
            <a:spAutoFit/>
          </a:bodyPr>
          <a:lstStyle/>
          <a:p>
            <a:pPr algn="ctr"/>
            <a:r>
              <a:rPr lang="es-ES" sz="2000" b="1"/>
              <a:t>Simplemente gira la moneda para que el</a:t>
            </a:r>
          </a:p>
          <a:p>
            <a:pPr algn="ctr"/>
            <a:r>
              <a:rPr lang="es-ES" sz="2000" b="1"/>
              <a:t>pajarito cambie de color. </a:t>
            </a:r>
          </a:p>
        </p:txBody>
      </p:sp>
      <p:pic>
        <p:nvPicPr>
          <p:cNvPr id="12293" name="Picture 5" descr="Acercar (dimensiones reales: 400 x 400)"/>
          <p:cNvPicPr>
            <a:picLocks noChangeAspect="1" noChangeArrowheads="1"/>
          </p:cNvPicPr>
          <p:nvPr/>
        </p:nvPicPr>
        <p:blipFill>
          <a:blip r:embed="rId2"/>
          <a:srcRect/>
          <a:stretch>
            <a:fillRect/>
          </a:stretch>
        </p:blipFill>
        <p:spPr bwMode="auto">
          <a:xfrm>
            <a:off x="1263650" y="2506663"/>
            <a:ext cx="9525" cy="9525"/>
          </a:xfrm>
          <a:prstGeom prst="rect">
            <a:avLst/>
          </a:prstGeom>
          <a:noFill/>
        </p:spPr>
      </p:pic>
      <p:pic>
        <p:nvPicPr>
          <p:cNvPr id="12294" name="Picture 6" descr="Imagen"/>
          <p:cNvPicPr>
            <a:picLocks noChangeAspect="1" noChangeArrowheads="1"/>
          </p:cNvPicPr>
          <p:nvPr/>
        </p:nvPicPr>
        <p:blipFill>
          <a:blip r:embed="rId3"/>
          <a:srcRect/>
          <a:stretch>
            <a:fillRect/>
          </a:stretch>
        </p:blipFill>
        <p:spPr bwMode="auto">
          <a:xfrm>
            <a:off x="2555875" y="1268413"/>
            <a:ext cx="3532188" cy="3532187"/>
          </a:xfrm>
          <a:prstGeom prst="rect">
            <a:avLst/>
          </a:prstGeom>
          <a:noFill/>
        </p:spPr>
      </p:pic>
      <p:sp>
        <p:nvSpPr>
          <p:cNvPr id="12295" name="Rectangle 7"/>
          <p:cNvSpPr>
            <a:spLocks noChangeArrowheads="1"/>
          </p:cNvSpPr>
          <p:nvPr/>
        </p:nvSpPr>
        <p:spPr bwMode="auto">
          <a:xfrm>
            <a:off x="1619250" y="404813"/>
            <a:ext cx="5935663" cy="519112"/>
          </a:xfrm>
          <a:prstGeom prst="rect">
            <a:avLst/>
          </a:prstGeom>
          <a:noFill/>
          <a:ln w="9525">
            <a:noFill/>
            <a:miter lim="800000"/>
            <a:headEnd/>
            <a:tailEnd/>
          </a:ln>
          <a:effectLst/>
        </p:spPr>
        <p:txBody>
          <a:bodyPr wrap="none">
            <a:spAutoFit/>
          </a:bodyPr>
          <a:lstStyle/>
          <a:p>
            <a:r>
              <a:rPr lang="es-ES" sz="2800" b="1">
                <a:solidFill>
                  <a:schemeClr val="accent2"/>
                </a:solidFill>
                <a:latin typeface="Rockwell Extra Bold" pitchFamily="18" charset="0"/>
              </a:rPr>
              <a:t>Pájaros Prismáticos – Togo</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4"/>
          <p:cNvSpPr>
            <a:spLocks noChangeArrowheads="1"/>
          </p:cNvSpPr>
          <p:nvPr/>
        </p:nvSpPr>
        <p:spPr bwMode="auto">
          <a:xfrm>
            <a:off x="971550" y="5783263"/>
            <a:ext cx="7488238" cy="701675"/>
          </a:xfrm>
          <a:prstGeom prst="rect">
            <a:avLst/>
          </a:prstGeom>
          <a:noFill/>
          <a:ln w="9525">
            <a:noFill/>
            <a:miter lim="800000"/>
            <a:headEnd/>
            <a:tailEnd/>
          </a:ln>
          <a:effectLst/>
        </p:spPr>
        <p:txBody>
          <a:bodyPr anchor="ctr">
            <a:spAutoFit/>
          </a:bodyPr>
          <a:lstStyle/>
          <a:p>
            <a:pPr algn="ctr"/>
            <a:r>
              <a:rPr lang="es-ES" sz="2000" b="1"/>
              <a:t>No tengo mucha información sobre esta moneda,</a:t>
            </a:r>
          </a:p>
          <a:p>
            <a:pPr algn="ctr"/>
            <a:r>
              <a:rPr lang="es-ES" sz="2000" b="1"/>
              <a:t>pero es atractiva. </a:t>
            </a:r>
          </a:p>
        </p:txBody>
      </p:sp>
      <p:pic>
        <p:nvPicPr>
          <p:cNvPr id="13317" name="Picture 5" descr="Acercar (dimensiones reales: 483 x 480)"/>
          <p:cNvPicPr>
            <a:picLocks noChangeAspect="1" noChangeArrowheads="1"/>
          </p:cNvPicPr>
          <p:nvPr/>
        </p:nvPicPr>
        <p:blipFill>
          <a:blip r:embed="rId2"/>
          <a:srcRect/>
          <a:stretch>
            <a:fillRect/>
          </a:stretch>
        </p:blipFill>
        <p:spPr bwMode="auto">
          <a:xfrm>
            <a:off x="1193800" y="2370138"/>
            <a:ext cx="9525" cy="9525"/>
          </a:xfrm>
          <a:prstGeom prst="rect">
            <a:avLst/>
          </a:prstGeom>
          <a:noFill/>
        </p:spPr>
      </p:pic>
      <p:pic>
        <p:nvPicPr>
          <p:cNvPr id="13318" name="Picture 6" descr="Imagen"/>
          <p:cNvPicPr>
            <a:picLocks noChangeAspect="1" noChangeArrowheads="1"/>
          </p:cNvPicPr>
          <p:nvPr/>
        </p:nvPicPr>
        <p:blipFill>
          <a:blip r:embed="rId3"/>
          <a:srcRect/>
          <a:stretch>
            <a:fillRect/>
          </a:stretch>
        </p:blipFill>
        <p:spPr bwMode="auto">
          <a:xfrm>
            <a:off x="2268538" y="1484313"/>
            <a:ext cx="4248150" cy="3941762"/>
          </a:xfrm>
          <a:prstGeom prst="rect">
            <a:avLst/>
          </a:prstGeom>
          <a:noFill/>
        </p:spPr>
      </p:pic>
      <p:sp>
        <p:nvSpPr>
          <p:cNvPr id="13319" name="Rectangle 7"/>
          <p:cNvSpPr>
            <a:spLocks noChangeArrowheads="1"/>
          </p:cNvSpPr>
          <p:nvPr/>
        </p:nvSpPr>
        <p:spPr bwMode="auto">
          <a:xfrm>
            <a:off x="2268538" y="404813"/>
            <a:ext cx="4684712" cy="946150"/>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Flor de Pensamiento </a:t>
            </a:r>
          </a:p>
          <a:p>
            <a:pPr algn="ctr"/>
            <a:r>
              <a:rPr lang="es-ES" sz="2800" b="1">
                <a:solidFill>
                  <a:schemeClr val="accent2"/>
                </a:solidFill>
                <a:latin typeface="Rockwell Extra Bold" pitchFamily="18" charset="0"/>
              </a:rPr>
              <a:t>-  Cook Islands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ChangeArrowheads="1"/>
          </p:cNvSpPr>
          <p:nvPr/>
        </p:nvSpPr>
        <p:spPr bwMode="auto">
          <a:xfrm>
            <a:off x="971550" y="5097463"/>
            <a:ext cx="7200900" cy="1479550"/>
          </a:xfrm>
          <a:prstGeom prst="rect">
            <a:avLst/>
          </a:prstGeom>
          <a:noFill/>
          <a:ln w="9525">
            <a:noFill/>
            <a:miter lim="800000"/>
            <a:headEnd/>
            <a:tailEnd/>
          </a:ln>
          <a:effectLst/>
        </p:spPr>
        <p:txBody>
          <a:bodyPr anchor="ctr">
            <a:spAutoFit/>
          </a:bodyPr>
          <a:lstStyle/>
          <a:p>
            <a:pPr algn="ctr"/>
            <a:r>
              <a:rPr lang="es-ES" sz="1100"/>
              <a:t/>
            </a:r>
            <a:br>
              <a:rPr lang="es-ES" sz="1100"/>
            </a:br>
            <a:r>
              <a:rPr lang="es-ES" sz="2000" b="1"/>
              <a:t>Esta moneda fue creada para celebrar los Olímpicos de Beijing 2008, muestra dos personas jugando tenis sobre la gran muralla china. </a:t>
            </a:r>
            <a:br>
              <a:rPr lang="es-ES" sz="2000" b="1"/>
            </a:br>
            <a:r>
              <a:rPr lang="es-ES" sz="2000" b="1"/>
              <a:t>No es la mejor de todas pero igual entra en la lista. </a:t>
            </a:r>
          </a:p>
        </p:txBody>
      </p:sp>
      <p:pic>
        <p:nvPicPr>
          <p:cNvPr id="14341" name="Picture 5" descr="Acercar (dimensiones reales: 437 x 439)"/>
          <p:cNvPicPr>
            <a:picLocks noChangeAspect="1" noChangeArrowheads="1"/>
          </p:cNvPicPr>
          <p:nvPr/>
        </p:nvPicPr>
        <p:blipFill>
          <a:blip r:embed="rId2"/>
          <a:srcRect/>
          <a:stretch>
            <a:fillRect/>
          </a:stretch>
        </p:blipFill>
        <p:spPr bwMode="auto">
          <a:xfrm>
            <a:off x="-4387850" y="2370138"/>
            <a:ext cx="9525" cy="9525"/>
          </a:xfrm>
          <a:prstGeom prst="rect">
            <a:avLst/>
          </a:prstGeom>
          <a:noFill/>
        </p:spPr>
      </p:pic>
      <p:pic>
        <p:nvPicPr>
          <p:cNvPr id="14342" name="Picture 6" descr="Imagen"/>
          <p:cNvPicPr>
            <a:picLocks noChangeAspect="1" noChangeArrowheads="1"/>
          </p:cNvPicPr>
          <p:nvPr/>
        </p:nvPicPr>
        <p:blipFill>
          <a:blip r:embed="rId3"/>
          <a:srcRect/>
          <a:stretch>
            <a:fillRect/>
          </a:stretch>
        </p:blipFill>
        <p:spPr bwMode="auto">
          <a:xfrm>
            <a:off x="2555875" y="1628775"/>
            <a:ext cx="3554413" cy="3313113"/>
          </a:xfrm>
          <a:prstGeom prst="rect">
            <a:avLst/>
          </a:prstGeom>
          <a:noFill/>
        </p:spPr>
      </p:pic>
      <p:sp>
        <p:nvSpPr>
          <p:cNvPr id="14343" name="Rectangle 7"/>
          <p:cNvSpPr>
            <a:spLocks noChangeArrowheads="1"/>
          </p:cNvSpPr>
          <p:nvPr/>
        </p:nvSpPr>
        <p:spPr bwMode="auto">
          <a:xfrm>
            <a:off x="1546225" y="476250"/>
            <a:ext cx="5784850" cy="946150"/>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Olímpicos de Beijing 2008 </a:t>
            </a:r>
          </a:p>
          <a:p>
            <a:pPr algn="ctr"/>
            <a:r>
              <a:rPr lang="es-ES" sz="2800" b="1">
                <a:solidFill>
                  <a:schemeClr val="accent2"/>
                </a:solidFill>
                <a:latin typeface="Rockwell Extra Bold" pitchFamily="18" charset="0"/>
              </a:rPr>
              <a:t>- Cook Islands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4"/>
          <p:cNvSpPr>
            <a:spLocks noChangeArrowheads="1"/>
          </p:cNvSpPr>
          <p:nvPr/>
        </p:nvSpPr>
        <p:spPr bwMode="auto">
          <a:xfrm>
            <a:off x="1042988" y="5768975"/>
            <a:ext cx="6624637" cy="701675"/>
          </a:xfrm>
          <a:prstGeom prst="rect">
            <a:avLst/>
          </a:prstGeom>
          <a:noFill/>
          <a:ln w="9525">
            <a:noFill/>
            <a:miter lim="800000"/>
            <a:headEnd/>
            <a:tailEnd/>
          </a:ln>
          <a:effectLst/>
        </p:spPr>
        <p:txBody>
          <a:bodyPr anchor="ctr">
            <a:spAutoFit/>
          </a:bodyPr>
          <a:lstStyle/>
          <a:p>
            <a:pPr algn="ctr"/>
            <a:r>
              <a:rPr lang="es-ES" sz="2000" b="1"/>
              <a:t>Para conmemorar el mundial de Alemania de 2006, en la cara posterior muestra los estadios. </a:t>
            </a:r>
          </a:p>
        </p:txBody>
      </p:sp>
      <p:pic>
        <p:nvPicPr>
          <p:cNvPr id="15365" name="Picture 5" descr="Acercar (dimensiones reales: 515 x 266)"/>
          <p:cNvPicPr>
            <a:picLocks noChangeAspect="1" noChangeArrowheads="1"/>
          </p:cNvPicPr>
          <p:nvPr/>
        </p:nvPicPr>
        <p:blipFill>
          <a:blip r:embed="rId2"/>
          <a:srcRect/>
          <a:stretch>
            <a:fillRect/>
          </a:stretch>
        </p:blipFill>
        <p:spPr bwMode="auto">
          <a:xfrm>
            <a:off x="-127000" y="2667000"/>
            <a:ext cx="9525" cy="9525"/>
          </a:xfrm>
          <a:prstGeom prst="rect">
            <a:avLst/>
          </a:prstGeom>
          <a:noFill/>
        </p:spPr>
      </p:pic>
      <p:pic>
        <p:nvPicPr>
          <p:cNvPr id="15366" name="Picture 6" descr="Imagen"/>
          <p:cNvPicPr>
            <a:picLocks noChangeAspect="1" noChangeArrowheads="1"/>
          </p:cNvPicPr>
          <p:nvPr/>
        </p:nvPicPr>
        <p:blipFill>
          <a:blip r:embed="rId3"/>
          <a:srcRect/>
          <a:stretch>
            <a:fillRect/>
          </a:stretch>
        </p:blipFill>
        <p:spPr bwMode="auto">
          <a:xfrm>
            <a:off x="1547813" y="1773238"/>
            <a:ext cx="6121400" cy="3155950"/>
          </a:xfrm>
          <a:prstGeom prst="rect">
            <a:avLst/>
          </a:prstGeom>
          <a:noFill/>
        </p:spPr>
      </p:pic>
      <p:sp>
        <p:nvSpPr>
          <p:cNvPr id="15367" name="Rectangle 7"/>
          <p:cNvSpPr>
            <a:spLocks noChangeArrowheads="1"/>
          </p:cNvSpPr>
          <p:nvPr/>
        </p:nvSpPr>
        <p:spPr bwMode="auto">
          <a:xfrm>
            <a:off x="969963" y="404813"/>
            <a:ext cx="7332662" cy="946150"/>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Moneda gigante de 7 centímetros</a:t>
            </a:r>
          </a:p>
          <a:p>
            <a:pPr algn="ctr"/>
            <a:r>
              <a:rPr lang="es-ES" sz="2800" b="1">
                <a:solidFill>
                  <a:schemeClr val="accent2"/>
                </a:solidFill>
                <a:latin typeface="Rockwell Extra Bold" pitchFamily="18" charset="0"/>
              </a:rPr>
              <a:t>- Liberia -</a:t>
            </a:r>
            <a:endParaRPr lang="es-ES">
              <a:solidFill>
                <a:schemeClr val="accent2"/>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4"/>
          <p:cNvSpPr>
            <a:spLocks noChangeArrowheads="1"/>
          </p:cNvSpPr>
          <p:nvPr/>
        </p:nvSpPr>
        <p:spPr bwMode="auto">
          <a:xfrm>
            <a:off x="2987675" y="5949950"/>
            <a:ext cx="3595688" cy="396875"/>
          </a:xfrm>
          <a:prstGeom prst="rect">
            <a:avLst/>
          </a:prstGeom>
          <a:noFill/>
          <a:ln w="9525">
            <a:noFill/>
            <a:miter lim="800000"/>
            <a:headEnd/>
            <a:tailEnd/>
          </a:ln>
          <a:effectLst/>
        </p:spPr>
        <p:txBody>
          <a:bodyPr wrap="none" anchor="ctr">
            <a:spAutoFit/>
          </a:bodyPr>
          <a:lstStyle/>
          <a:p>
            <a:r>
              <a:rPr lang="es-ES" sz="2000" b="1"/>
              <a:t>Con formas de animales! … </a:t>
            </a:r>
          </a:p>
        </p:txBody>
      </p:sp>
      <p:pic>
        <p:nvPicPr>
          <p:cNvPr id="16389" name="Picture 5" descr="Acercar (dimensiones reales: 343 x 254)"/>
          <p:cNvPicPr>
            <a:picLocks noChangeAspect="1" noChangeArrowheads="1"/>
          </p:cNvPicPr>
          <p:nvPr/>
        </p:nvPicPr>
        <p:blipFill>
          <a:blip r:embed="rId2"/>
          <a:srcRect/>
          <a:stretch>
            <a:fillRect/>
          </a:stretch>
        </p:blipFill>
        <p:spPr bwMode="auto">
          <a:xfrm>
            <a:off x="1543050" y="2506663"/>
            <a:ext cx="9525" cy="9525"/>
          </a:xfrm>
          <a:prstGeom prst="rect">
            <a:avLst/>
          </a:prstGeom>
          <a:noFill/>
        </p:spPr>
      </p:pic>
      <p:pic>
        <p:nvPicPr>
          <p:cNvPr id="16390" name="Picture 6" descr="Imagen"/>
          <p:cNvPicPr>
            <a:picLocks noChangeAspect="1" noChangeArrowheads="1"/>
          </p:cNvPicPr>
          <p:nvPr/>
        </p:nvPicPr>
        <p:blipFill>
          <a:blip r:embed="rId3"/>
          <a:srcRect/>
          <a:stretch>
            <a:fillRect/>
          </a:stretch>
        </p:blipFill>
        <p:spPr bwMode="auto">
          <a:xfrm>
            <a:off x="2195513" y="1844675"/>
            <a:ext cx="4478337" cy="3317875"/>
          </a:xfrm>
          <a:prstGeom prst="rect">
            <a:avLst/>
          </a:prstGeom>
          <a:noFill/>
        </p:spPr>
      </p:pic>
      <p:sp>
        <p:nvSpPr>
          <p:cNvPr id="16391" name="Rectangle 7"/>
          <p:cNvSpPr>
            <a:spLocks noChangeArrowheads="1"/>
          </p:cNvSpPr>
          <p:nvPr/>
        </p:nvSpPr>
        <p:spPr bwMode="auto">
          <a:xfrm>
            <a:off x="1619250" y="333375"/>
            <a:ext cx="5535613" cy="519113"/>
          </a:xfrm>
          <a:prstGeom prst="rect">
            <a:avLst/>
          </a:prstGeom>
          <a:noFill/>
          <a:ln w="9525">
            <a:noFill/>
            <a:miter lim="800000"/>
            <a:headEnd/>
            <a:tailEnd/>
          </a:ln>
          <a:effectLst/>
        </p:spPr>
        <p:txBody>
          <a:bodyPr wrap="none">
            <a:spAutoFit/>
          </a:bodyPr>
          <a:lstStyle/>
          <a:p>
            <a:r>
              <a:rPr lang="es-ES" sz="2800" b="1">
                <a:solidFill>
                  <a:schemeClr val="accent2"/>
                </a:solidFill>
                <a:latin typeface="Rockwell Extra Bold" pitchFamily="18" charset="0"/>
              </a:rPr>
              <a:t>El reino animal – Somalia</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4"/>
          <p:cNvSpPr>
            <a:spLocks noChangeArrowheads="1"/>
          </p:cNvSpPr>
          <p:nvPr/>
        </p:nvSpPr>
        <p:spPr bwMode="auto">
          <a:xfrm>
            <a:off x="395288" y="5408613"/>
            <a:ext cx="8391525" cy="1006475"/>
          </a:xfrm>
          <a:prstGeom prst="rect">
            <a:avLst/>
          </a:prstGeom>
          <a:noFill/>
          <a:ln w="9525">
            <a:noFill/>
            <a:miter lim="800000"/>
            <a:headEnd/>
            <a:tailEnd/>
          </a:ln>
          <a:effectLst/>
        </p:spPr>
        <p:txBody>
          <a:bodyPr anchor="ctr">
            <a:spAutoFit/>
          </a:bodyPr>
          <a:lstStyle/>
          <a:p>
            <a:pPr algn="ctr"/>
            <a:r>
              <a:rPr lang="es-ES" sz="2000" b="1"/>
              <a:t>Este diseño es bien interesante, la reproducción de las famosas estatuas de la isla de Pascua pueden ser giradas para que se levanten de la moneda. </a:t>
            </a:r>
          </a:p>
        </p:txBody>
      </p:sp>
      <p:pic>
        <p:nvPicPr>
          <p:cNvPr id="17413" name="Picture 5" descr="Acercar (dimensiones reales: 296 x 289)"/>
          <p:cNvPicPr>
            <a:picLocks noChangeAspect="1" noChangeArrowheads="1"/>
          </p:cNvPicPr>
          <p:nvPr/>
        </p:nvPicPr>
        <p:blipFill>
          <a:blip r:embed="rId2"/>
          <a:srcRect/>
          <a:stretch>
            <a:fillRect/>
          </a:stretch>
        </p:blipFill>
        <p:spPr bwMode="auto">
          <a:xfrm>
            <a:off x="-3016250" y="2506663"/>
            <a:ext cx="9525" cy="9525"/>
          </a:xfrm>
          <a:prstGeom prst="rect">
            <a:avLst/>
          </a:prstGeom>
          <a:noFill/>
        </p:spPr>
      </p:pic>
      <p:pic>
        <p:nvPicPr>
          <p:cNvPr id="17414" name="Picture 6" descr="Imagen"/>
          <p:cNvPicPr>
            <a:picLocks noChangeAspect="1" noChangeArrowheads="1"/>
          </p:cNvPicPr>
          <p:nvPr/>
        </p:nvPicPr>
        <p:blipFill>
          <a:blip r:embed="rId3"/>
          <a:srcRect/>
          <a:stretch>
            <a:fillRect/>
          </a:stretch>
        </p:blipFill>
        <p:spPr bwMode="auto">
          <a:xfrm>
            <a:off x="2916238" y="1628775"/>
            <a:ext cx="3600450" cy="3513138"/>
          </a:xfrm>
          <a:prstGeom prst="rect">
            <a:avLst/>
          </a:prstGeom>
          <a:noFill/>
        </p:spPr>
      </p:pic>
      <p:sp>
        <p:nvSpPr>
          <p:cNvPr id="17415" name="Rectangle 7"/>
          <p:cNvSpPr>
            <a:spLocks noChangeArrowheads="1"/>
          </p:cNvSpPr>
          <p:nvPr/>
        </p:nvSpPr>
        <p:spPr bwMode="auto">
          <a:xfrm>
            <a:off x="1617663" y="476250"/>
            <a:ext cx="6303962" cy="946150"/>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Moneda de la Isla de Pascua </a:t>
            </a:r>
          </a:p>
          <a:p>
            <a:pPr algn="ctr"/>
            <a:r>
              <a:rPr lang="es-ES" sz="2800" b="1">
                <a:solidFill>
                  <a:schemeClr val="accent2"/>
                </a:solidFill>
                <a:latin typeface="Rockwell Extra Bold" pitchFamily="18" charset="0"/>
              </a:rPr>
              <a:t>- Cook Islands -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4"/>
          <p:cNvSpPr>
            <a:spLocks noChangeArrowheads="1"/>
          </p:cNvSpPr>
          <p:nvPr/>
        </p:nvSpPr>
        <p:spPr bwMode="auto">
          <a:xfrm>
            <a:off x="1187450" y="5197475"/>
            <a:ext cx="6911975" cy="1495425"/>
          </a:xfrm>
          <a:prstGeom prst="rect">
            <a:avLst/>
          </a:prstGeom>
          <a:noFill/>
          <a:ln w="9525">
            <a:noFill/>
            <a:miter lim="800000"/>
            <a:headEnd/>
            <a:tailEnd/>
          </a:ln>
          <a:effectLst/>
        </p:spPr>
        <p:txBody>
          <a:bodyPr anchor="ctr">
            <a:spAutoFit/>
          </a:bodyPr>
          <a:lstStyle/>
          <a:p>
            <a:pPr algn="ctr"/>
            <a:r>
              <a:rPr lang="es-ES" sz="2000" b="1"/>
              <a:t>Tratan de hacerle un homenaje a la hierba medicinal Cannabis Sativa. Incluso huele si la frotas.</a:t>
            </a:r>
          </a:p>
          <a:p>
            <a:pPr algn="ctr"/>
            <a:r>
              <a:rPr lang="es-ES" sz="1400" b="1"/>
              <a:t>(Nota:   no   se   puede   fumar   eh!!!)</a:t>
            </a:r>
            <a:r>
              <a:rPr lang="es-ES" sz="2000" b="1"/>
              <a:t> </a:t>
            </a:r>
          </a:p>
          <a:p>
            <a:pPr algn="ctr"/>
            <a:r>
              <a:rPr lang="es-ES" sz="1600" b="1">
                <a:solidFill>
                  <a:srgbClr val="FF0000"/>
                </a:solidFill>
              </a:rPr>
              <a:t>(dentro  de  poco  en  Uruguay:</a:t>
            </a:r>
          </a:p>
          <a:p>
            <a:pPr algn="ctr"/>
            <a:r>
              <a:rPr lang="es-ES" sz="1600" b="1">
                <a:solidFill>
                  <a:srgbClr val="FF0000"/>
                </a:solidFill>
              </a:rPr>
              <a:t>Tabaco NO … marihuana SÍ   !!!!)</a:t>
            </a:r>
          </a:p>
        </p:txBody>
      </p:sp>
      <p:pic>
        <p:nvPicPr>
          <p:cNvPr id="18437" name="Picture 5" descr="Acercar (dimensiones reales: 474 x 480)"/>
          <p:cNvPicPr>
            <a:picLocks noChangeAspect="1" noChangeArrowheads="1"/>
          </p:cNvPicPr>
          <p:nvPr/>
        </p:nvPicPr>
        <p:blipFill>
          <a:blip r:embed="rId2"/>
          <a:srcRect/>
          <a:stretch>
            <a:fillRect/>
          </a:stretch>
        </p:blipFill>
        <p:spPr bwMode="auto">
          <a:xfrm>
            <a:off x="-1898650" y="2498725"/>
            <a:ext cx="9525" cy="9525"/>
          </a:xfrm>
          <a:prstGeom prst="rect">
            <a:avLst/>
          </a:prstGeom>
          <a:noFill/>
        </p:spPr>
      </p:pic>
      <p:pic>
        <p:nvPicPr>
          <p:cNvPr id="18438" name="Picture 6" descr="Imagen"/>
          <p:cNvPicPr>
            <a:picLocks noChangeAspect="1" noChangeArrowheads="1"/>
          </p:cNvPicPr>
          <p:nvPr/>
        </p:nvPicPr>
        <p:blipFill>
          <a:blip r:embed="rId3"/>
          <a:srcRect/>
          <a:stretch>
            <a:fillRect/>
          </a:stretch>
        </p:blipFill>
        <p:spPr bwMode="auto">
          <a:xfrm>
            <a:off x="2843213" y="1700213"/>
            <a:ext cx="3455987" cy="3175000"/>
          </a:xfrm>
          <a:prstGeom prst="rect">
            <a:avLst/>
          </a:prstGeom>
          <a:noFill/>
        </p:spPr>
      </p:pic>
      <p:sp>
        <p:nvSpPr>
          <p:cNvPr id="18439" name="Rectangle 7"/>
          <p:cNvSpPr>
            <a:spLocks noChangeArrowheads="1"/>
          </p:cNvSpPr>
          <p:nvPr/>
        </p:nvSpPr>
        <p:spPr bwMode="auto">
          <a:xfrm>
            <a:off x="2144713" y="476250"/>
            <a:ext cx="5016500" cy="946150"/>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Moneda de Marihuana</a:t>
            </a:r>
          </a:p>
          <a:p>
            <a:pPr algn="ctr"/>
            <a:r>
              <a:rPr lang="es-ES" sz="2800" b="1">
                <a:solidFill>
                  <a:schemeClr val="accent2"/>
                </a:solidFill>
                <a:latin typeface="Rockwell Extra Bold" pitchFamily="18" charset="0"/>
              </a:rPr>
              <a:t>- Benin -</a:t>
            </a:r>
            <a:endParaRPr lang="es-ES">
              <a:solidFill>
                <a:schemeClr val="accent2"/>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4"/>
          <p:cNvSpPr>
            <a:spLocks noChangeArrowheads="1"/>
          </p:cNvSpPr>
          <p:nvPr/>
        </p:nvSpPr>
        <p:spPr bwMode="auto">
          <a:xfrm>
            <a:off x="755650" y="5480050"/>
            <a:ext cx="7273925" cy="1006475"/>
          </a:xfrm>
          <a:prstGeom prst="rect">
            <a:avLst/>
          </a:prstGeom>
          <a:noFill/>
          <a:ln w="9525">
            <a:noFill/>
            <a:miter lim="800000"/>
            <a:headEnd/>
            <a:tailEnd/>
          </a:ln>
          <a:effectLst/>
        </p:spPr>
        <p:txBody>
          <a:bodyPr anchor="ctr">
            <a:spAutoFit/>
          </a:bodyPr>
          <a:lstStyle/>
          <a:p>
            <a:pPr algn="ctr"/>
            <a:r>
              <a:rPr lang="es-ES" sz="2000" b="1"/>
              <a:t>Nos muestra la máscara mortuoria de Tutankhamun o Tutankamon por un lado y el perfil de la momia de la reina Isabel II. </a:t>
            </a:r>
          </a:p>
        </p:txBody>
      </p:sp>
      <p:pic>
        <p:nvPicPr>
          <p:cNvPr id="19461" name="Picture 5" descr="Acercar (dimensiones reales: 640 x 224)"/>
          <p:cNvPicPr>
            <a:picLocks noChangeAspect="1" noChangeArrowheads="1"/>
          </p:cNvPicPr>
          <p:nvPr/>
        </p:nvPicPr>
        <p:blipFill>
          <a:blip r:embed="rId2"/>
          <a:srcRect/>
          <a:stretch>
            <a:fillRect/>
          </a:stretch>
        </p:blipFill>
        <p:spPr bwMode="auto">
          <a:xfrm>
            <a:off x="-1574800" y="2911475"/>
            <a:ext cx="9525" cy="9525"/>
          </a:xfrm>
          <a:prstGeom prst="rect">
            <a:avLst/>
          </a:prstGeom>
          <a:noFill/>
        </p:spPr>
      </p:pic>
      <p:pic>
        <p:nvPicPr>
          <p:cNvPr id="19462" name="Picture 6" descr="Imagen"/>
          <p:cNvPicPr>
            <a:picLocks noChangeAspect="1" noChangeArrowheads="1"/>
          </p:cNvPicPr>
          <p:nvPr/>
        </p:nvPicPr>
        <p:blipFill>
          <a:blip r:embed="rId3"/>
          <a:srcRect/>
          <a:stretch>
            <a:fillRect/>
          </a:stretch>
        </p:blipFill>
        <p:spPr bwMode="auto">
          <a:xfrm>
            <a:off x="900113" y="2060575"/>
            <a:ext cx="7489825" cy="2622550"/>
          </a:xfrm>
          <a:prstGeom prst="rect">
            <a:avLst/>
          </a:prstGeom>
          <a:noFill/>
        </p:spPr>
      </p:pic>
      <p:sp>
        <p:nvSpPr>
          <p:cNvPr id="19463" name="Rectangle 7"/>
          <p:cNvSpPr>
            <a:spLocks noChangeArrowheads="1"/>
          </p:cNvSpPr>
          <p:nvPr/>
        </p:nvSpPr>
        <p:spPr bwMode="auto">
          <a:xfrm>
            <a:off x="2266950" y="333375"/>
            <a:ext cx="4302125" cy="946150"/>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Pirámide de Egipto</a:t>
            </a:r>
          </a:p>
          <a:p>
            <a:pPr algn="ctr"/>
            <a:r>
              <a:rPr lang="es-ES" sz="2800" b="1">
                <a:solidFill>
                  <a:schemeClr val="accent2"/>
                </a:solidFill>
                <a:latin typeface="Rockwell Extra Bold" pitchFamily="18" charset="0"/>
              </a:rPr>
              <a:t>- Isla de Man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4"/>
          <p:cNvSpPr>
            <a:spLocks noChangeArrowheads="1"/>
          </p:cNvSpPr>
          <p:nvPr/>
        </p:nvSpPr>
        <p:spPr bwMode="auto">
          <a:xfrm>
            <a:off x="1187450" y="5805488"/>
            <a:ext cx="7165975" cy="396875"/>
          </a:xfrm>
          <a:prstGeom prst="rect">
            <a:avLst/>
          </a:prstGeom>
          <a:noFill/>
          <a:ln w="9525">
            <a:noFill/>
            <a:miter lim="800000"/>
            <a:headEnd/>
            <a:tailEnd/>
          </a:ln>
          <a:effectLst/>
        </p:spPr>
        <p:txBody>
          <a:bodyPr wrap="none" anchor="ctr">
            <a:spAutoFit/>
          </a:bodyPr>
          <a:lstStyle/>
          <a:p>
            <a:r>
              <a:rPr lang="es-ES" sz="2000" b="1"/>
              <a:t>De nuevo Somalia al ataque con sus originales monedas. </a:t>
            </a:r>
          </a:p>
        </p:txBody>
      </p:sp>
      <p:pic>
        <p:nvPicPr>
          <p:cNvPr id="20485" name="Picture 5" descr="Acercar (dimensiones reales: 472 x 480)"/>
          <p:cNvPicPr>
            <a:picLocks noChangeAspect="1" noChangeArrowheads="1"/>
          </p:cNvPicPr>
          <p:nvPr/>
        </p:nvPicPr>
        <p:blipFill>
          <a:blip r:embed="rId2"/>
          <a:srcRect/>
          <a:stretch>
            <a:fillRect/>
          </a:stretch>
        </p:blipFill>
        <p:spPr bwMode="auto">
          <a:xfrm>
            <a:off x="1689100" y="2498725"/>
            <a:ext cx="9525" cy="9525"/>
          </a:xfrm>
          <a:prstGeom prst="rect">
            <a:avLst/>
          </a:prstGeom>
          <a:noFill/>
        </p:spPr>
      </p:pic>
      <p:pic>
        <p:nvPicPr>
          <p:cNvPr id="20486" name="Picture 6" descr="Imagen"/>
          <p:cNvPicPr>
            <a:picLocks noChangeAspect="1" noChangeArrowheads="1"/>
          </p:cNvPicPr>
          <p:nvPr/>
        </p:nvPicPr>
        <p:blipFill>
          <a:blip r:embed="rId3"/>
          <a:srcRect/>
          <a:stretch>
            <a:fillRect/>
          </a:stretch>
        </p:blipFill>
        <p:spPr bwMode="auto">
          <a:xfrm>
            <a:off x="2555875" y="1557338"/>
            <a:ext cx="3757613" cy="3667125"/>
          </a:xfrm>
          <a:prstGeom prst="rect">
            <a:avLst/>
          </a:prstGeom>
          <a:noFill/>
        </p:spPr>
      </p:pic>
      <p:sp>
        <p:nvSpPr>
          <p:cNvPr id="20487" name="Rectangle 7"/>
          <p:cNvSpPr>
            <a:spLocks noChangeArrowheads="1"/>
          </p:cNvSpPr>
          <p:nvPr/>
        </p:nvSpPr>
        <p:spPr bwMode="auto">
          <a:xfrm>
            <a:off x="1908175" y="404813"/>
            <a:ext cx="5473700" cy="519112"/>
          </a:xfrm>
          <a:prstGeom prst="rect">
            <a:avLst/>
          </a:prstGeom>
          <a:noFill/>
          <a:ln w="9525">
            <a:noFill/>
            <a:miter lim="800000"/>
            <a:headEnd/>
            <a:tailEnd/>
          </a:ln>
          <a:effectLst/>
        </p:spPr>
        <p:txBody>
          <a:bodyPr wrap="none">
            <a:spAutoFit/>
          </a:bodyPr>
          <a:lstStyle/>
          <a:p>
            <a:r>
              <a:rPr lang="es-ES" sz="2800" b="1">
                <a:solidFill>
                  <a:schemeClr val="accent2"/>
                </a:solidFill>
                <a:latin typeface="Rockwell Extra Bold" pitchFamily="18" charset="0"/>
              </a:rPr>
              <a:t>Los tres monos – Somalia</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4"/>
          <p:cNvSpPr>
            <a:spLocks noChangeArrowheads="1"/>
          </p:cNvSpPr>
          <p:nvPr/>
        </p:nvSpPr>
        <p:spPr bwMode="auto">
          <a:xfrm>
            <a:off x="2051050" y="5430838"/>
            <a:ext cx="5965825" cy="396875"/>
          </a:xfrm>
          <a:prstGeom prst="rect">
            <a:avLst/>
          </a:prstGeom>
          <a:noFill/>
          <a:ln w="9525">
            <a:noFill/>
            <a:miter lim="800000"/>
            <a:headEnd/>
            <a:tailEnd/>
          </a:ln>
          <a:effectLst/>
        </p:spPr>
        <p:txBody>
          <a:bodyPr wrap="none" anchor="ctr">
            <a:spAutoFit/>
          </a:bodyPr>
          <a:lstStyle/>
          <a:p>
            <a:r>
              <a:rPr lang="es-ES" sz="2000" b="1"/>
              <a:t>Moneda de Somalia con forma de Lamborghini. </a:t>
            </a:r>
          </a:p>
        </p:txBody>
      </p:sp>
      <p:pic>
        <p:nvPicPr>
          <p:cNvPr id="21509" name="Picture 5" descr="Acercar (dimensiones reales: 571 x 111)"/>
          <p:cNvPicPr>
            <a:picLocks noChangeAspect="1" noChangeArrowheads="1"/>
          </p:cNvPicPr>
          <p:nvPr/>
        </p:nvPicPr>
        <p:blipFill>
          <a:blip r:embed="rId2"/>
          <a:srcRect/>
          <a:stretch>
            <a:fillRect/>
          </a:stretch>
        </p:blipFill>
        <p:spPr bwMode="auto">
          <a:xfrm>
            <a:off x="2197100" y="3140075"/>
            <a:ext cx="9525" cy="9525"/>
          </a:xfrm>
          <a:prstGeom prst="rect">
            <a:avLst/>
          </a:prstGeom>
          <a:noFill/>
        </p:spPr>
      </p:pic>
      <p:pic>
        <p:nvPicPr>
          <p:cNvPr id="21510" name="Picture 6" descr="Imagen"/>
          <p:cNvPicPr>
            <a:picLocks noChangeAspect="1" noChangeArrowheads="1"/>
          </p:cNvPicPr>
          <p:nvPr/>
        </p:nvPicPr>
        <p:blipFill>
          <a:blip r:embed="rId3"/>
          <a:srcRect/>
          <a:stretch>
            <a:fillRect/>
          </a:stretch>
        </p:blipFill>
        <p:spPr bwMode="auto">
          <a:xfrm>
            <a:off x="1042988" y="2636838"/>
            <a:ext cx="7345362" cy="1423987"/>
          </a:xfrm>
          <a:prstGeom prst="rect">
            <a:avLst/>
          </a:prstGeom>
          <a:noFill/>
        </p:spPr>
      </p:pic>
      <p:sp>
        <p:nvSpPr>
          <p:cNvPr id="21511" name="Rectangle 7"/>
          <p:cNvSpPr>
            <a:spLocks noChangeArrowheads="1"/>
          </p:cNvSpPr>
          <p:nvPr/>
        </p:nvSpPr>
        <p:spPr bwMode="auto">
          <a:xfrm>
            <a:off x="1906588" y="476250"/>
            <a:ext cx="5272087" cy="946150"/>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Lamborghini Sports Car</a:t>
            </a:r>
          </a:p>
          <a:p>
            <a:pPr algn="ctr"/>
            <a:r>
              <a:rPr lang="es-ES" sz="2800" b="1">
                <a:solidFill>
                  <a:schemeClr val="accent2"/>
                </a:solidFill>
                <a:latin typeface="Rockwell Extra Bold" pitchFamily="18" charset="0"/>
              </a:rPr>
              <a:t>- Somalia -</a:t>
            </a:r>
            <a:endParaRPr lang="es-ES">
              <a:solidFill>
                <a:schemeClr val="accent2"/>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Rectangle 4"/>
          <p:cNvSpPr>
            <a:spLocks noChangeArrowheads="1"/>
          </p:cNvSpPr>
          <p:nvPr/>
        </p:nvSpPr>
        <p:spPr bwMode="auto">
          <a:xfrm>
            <a:off x="1187450" y="5445125"/>
            <a:ext cx="6985000" cy="701675"/>
          </a:xfrm>
          <a:prstGeom prst="rect">
            <a:avLst/>
          </a:prstGeom>
          <a:noFill/>
          <a:ln w="9525">
            <a:noFill/>
            <a:miter lim="800000"/>
            <a:headEnd/>
            <a:tailEnd/>
          </a:ln>
          <a:effectLst/>
        </p:spPr>
        <p:txBody>
          <a:bodyPr anchor="ctr">
            <a:spAutoFit/>
          </a:bodyPr>
          <a:lstStyle/>
          <a:p>
            <a:pPr algn="ctr"/>
            <a:r>
              <a:rPr lang="es-ES" sz="2000" b="1"/>
              <a:t>Contiene un trozo de una carta usada en un torneo</a:t>
            </a:r>
          </a:p>
          <a:p>
            <a:pPr algn="ctr"/>
            <a:r>
              <a:rPr lang="es-ES" sz="2000" b="1"/>
              <a:t>de póker en las Vegas</a:t>
            </a:r>
            <a:r>
              <a:rPr lang="es-ES"/>
              <a:t>. </a:t>
            </a:r>
          </a:p>
        </p:txBody>
      </p:sp>
      <p:pic>
        <p:nvPicPr>
          <p:cNvPr id="22533" name="Picture 5" descr="Acercar (dimensiones reales: 640 x 307)"/>
          <p:cNvPicPr>
            <a:picLocks noChangeAspect="1" noChangeArrowheads="1"/>
          </p:cNvPicPr>
          <p:nvPr/>
        </p:nvPicPr>
        <p:blipFill>
          <a:blip r:embed="rId2"/>
          <a:srcRect/>
          <a:stretch>
            <a:fillRect/>
          </a:stretch>
        </p:blipFill>
        <p:spPr bwMode="auto">
          <a:xfrm>
            <a:off x="819150" y="2720975"/>
            <a:ext cx="9525" cy="9525"/>
          </a:xfrm>
          <a:prstGeom prst="rect">
            <a:avLst/>
          </a:prstGeom>
          <a:noFill/>
        </p:spPr>
      </p:pic>
      <p:pic>
        <p:nvPicPr>
          <p:cNvPr id="22534" name="Picture 6" descr="Imagen"/>
          <p:cNvPicPr>
            <a:picLocks noChangeAspect="1" noChangeArrowheads="1"/>
          </p:cNvPicPr>
          <p:nvPr/>
        </p:nvPicPr>
        <p:blipFill>
          <a:blip r:embed="rId3"/>
          <a:srcRect/>
          <a:stretch>
            <a:fillRect/>
          </a:stretch>
        </p:blipFill>
        <p:spPr bwMode="auto">
          <a:xfrm>
            <a:off x="1403350" y="1773238"/>
            <a:ext cx="5905500" cy="2641600"/>
          </a:xfrm>
          <a:prstGeom prst="rect">
            <a:avLst/>
          </a:prstGeom>
          <a:noFill/>
        </p:spPr>
      </p:pic>
      <p:sp>
        <p:nvSpPr>
          <p:cNvPr id="22535" name="Rectangle 7"/>
          <p:cNvSpPr>
            <a:spLocks noChangeArrowheads="1"/>
          </p:cNvSpPr>
          <p:nvPr/>
        </p:nvSpPr>
        <p:spPr bwMode="auto">
          <a:xfrm>
            <a:off x="2409825" y="476250"/>
            <a:ext cx="4249738" cy="946150"/>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Suerte en las Vegas</a:t>
            </a:r>
          </a:p>
          <a:p>
            <a:pPr algn="ctr"/>
            <a:r>
              <a:rPr lang="es-ES" sz="2800" b="1">
                <a:solidFill>
                  <a:schemeClr val="accent2"/>
                </a:solidFill>
                <a:latin typeface="Rockwell Extra Bold" pitchFamily="18" charset="0"/>
              </a:rPr>
              <a:t>- Palau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4"/>
          <p:cNvSpPr>
            <a:spLocks noChangeArrowheads="1"/>
          </p:cNvSpPr>
          <p:nvPr/>
        </p:nvSpPr>
        <p:spPr bwMode="auto">
          <a:xfrm>
            <a:off x="971550" y="5430838"/>
            <a:ext cx="7435850" cy="396875"/>
          </a:xfrm>
          <a:prstGeom prst="rect">
            <a:avLst/>
          </a:prstGeom>
          <a:noFill/>
          <a:ln w="9525">
            <a:noFill/>
            <a:miter lim="800000"/>
            <a:headEnd/>
            <a:tailEnd/>
          </a:ln>
          <a:effectLst/>
        </p:spPr>
        <p:txBody>
          <a:bodyPr anchor="ctr">
            <a:spAutoFit/>
          </a:bodyPr>
          <a:lstStyle/>
          <a:p>
            <a:pPr algn="ctr"/>
            <a:r>
              <a:rPr lang="es-ES" sz="2000" b="1"/>
              <a:t>Una guitarra Gibson Les Paul... de Somalia para variar.</a:t>
            </a:r>
            <a:r>
              <a:rPr lang="es-ES"/>
              <a:t> </a:t>
            </a:r>
          </a:p>
        </p:txBody>
      </p:sp>
      <p:pic>
        <p:nvPicPr>
          <p:cNvPr id="23557" name="Picture 5" descr="Acercar (dimensiones reales: 525 x 216)"/>
          <p:cNvPicPr>
            <a:picLocks noChangeAspect="1" noChangeArrowheads="1"/>
          </p:cNvPicPr>
          <p:nvPr/>
        </p:nvPicPr>
        <p:blipFill>
          <a:blip r:embed="rId2"/>
          <a:srcRect/>
          <a:stretch>
            <a:fillRect/>
          </a:stretch>
        </p:blipFill>
        <p:spPr bwMode="auto">
          <a:xfrm>
            <a:off x="1746250" y="2819400"/>
            <a:ext cx="9525" cy="9525"/>
          </a:xfrm>
          <a:prstGeom prst="rect">
            <a:avLst/>
          </a:prstGeom>
          <a:noFill/>
        </p:spPr>
      </p:pic>
      <p:pic>
        <p:nvPicPr>
          <p:cNvPr id="23558" name="Picture 6" descr="Imagen"/>
          <p:cNvPicPr>
            <a:picLocks noChangeAspect="1" noChangeArrowheads="1"/>
          </p:cNvPicPr>
          <p:nvPr/>
        </p:nvPicPr>
        <p:blipFill>
          <a:blip r:embed="rId3"/>
          <a:srcRect/>
          <a:stretch>
            <a:fillRect/>
          </a:stretch>
        </p:blipFill>
        <p:spPr bwMode="auto">
          <a:xfrm>
            <a:off x="1476375" y="2060575"/>
            <a:ext cx="5832475" cy="2405063"/>
          </a:xfrm>
          <a:prstGeom prst="rect">
            <a:avLst/>
          </a:prstGeom>
          <a:noFill/>
        </p:spPr>
      </p:pic>
      <p:sp>
        <p:nvSpPr>
          <p:cNvPr id="23559" name="Rectangle 7"/>
          <p:cNvSpPr>
            <a:spLocks noChangeArrowheads="1"/>
          </p:cNvSpPr>
          <p:nvPr/>
        </p:nvSpPr>
        <p:spPr bwMode="auto">
          <a:xfrm>
            <a:off x="1546225" y="476250"/>
            <a:ext cx="6013450" cy="946150"/>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Moneda de Gibson Les Paul</a:t>
            </a:r>
          </a:p>
          <a:p>
            <a:pPr algn="ctr"/>
            <a:r>
              <a:rPr lang="es-ES" sz="2800" b="1">
                <a:solidFill>
                  <a:schemeClr val="accent2"/>
                </a:solidFill>
                <a:latin typeface="Rockwell Extra Bold" pitchFamily="18" charset="0"/>
              </a:rPr>
              <a:t>- Somalia -</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4"/>
          <p:cNvSpPr>
            <a:spLocks noChangeArrowheads="1"/>
          </p:cNvSpPr>
          <p:nvPr/>
        </p:nvSpPr>
        <p:spPr bwMode="auto">
          <a:xfrm>
            <a:off x="1547813" y="5545138"/>
            <a:ext cx="6192837" cy="1006475"/>
          </a:xfrm>
          <a:prstGeom prst="rect">
            <a:avLst/>
          </a:prstGeom>
          <a:noFill/>
          <a:ln w="9525">
            <a:noFill/>
            <a:miter lim="800000"/>
            <a:headEnd/>
            <a:tailEnd/>
          </a:ln>
          <a:effectLst/>
        </p:spPr>
        <p:txBody>
          <a:bodyPr anchor="ctr">
            <a:spAutoFit/>
          </a:bodyPr>
          <a:lstStyle/>
          <a:p>
            <a:pPr algn="ctr"/>
            <a:r>
              <a:rPr lang="es-ES" sz="2000" b="1"/>
              <a:t>Aunque es estrictamente prohibido </a:t>
            </a:r>
            <a:br>
              <a:rPr lang="es-ES" sz="2000" b="1"/>
            </a:br>
            <a:r>
              <a:rPr lang="es-ES" sz="2000" b="1"/>
              <a:t>usar colmillos de mamut para cualquier cosa, ellos las ponen en monedas. </a:t>
            </a:r>
          </a:p>
        </p:txBody>
      </p:sp>
      <p:pic>
        <p:nvPicPr>
          <p:cNvPr id="24581" name="Picture 5" descr="Acercar (dimensiones reales: 640 x 309)"/>
          <p:cNvPicPr>
            <a:picLocks noChangeAspect="1" noChangeArrowheads="1"/>
          </p:cNvPicPr>
          <p:nvPr/>
        </p:nvPicPr>
        <p:blipFill>
          <a:blip r:embed="rId2"/>
          <a:srcRect/>
          <a:stretch>
            <a:fillRect/>
          </a:stretch>
        </p:blipFill>
        <p:spPr bwMode="auto">
          <a:xfrm>
            <a:off x="-977900" y="2713038"/>
            <a:ext cx="9525" cy="9525"/>
          </a:xfrm>
          <a:prstGeom prst="rect">
            <a:avLst/>
          </a:prstGeom>
          <a:noFill/>
        </p:spPr>
      </p:pic>
      <p:pic>
        <p:nvPicPr>
          <p:cNvPr id="24582" name="Picture 6" descr="Imagen"/>
          <p:cNvPicPr>
            <a:picLocks noChangeAspect="1" noChangeArrowheads="1"/>
          </p:cNvPicPr>
          <p:nvPr/>
        </p:nvPicPr>
        <p:blipFill>
          <a:blip r:embed="rId3"/>
          <a:srcRect/>
          <a:stretch>
            <a:fillRect/>
          </a:stretch>
        </p:blipFill>
        <p:spPr bwMode="auto">
          <a:xfrm>
            <a:off x="1116013" y="2060575"/>
            <a:ext cx="6300787" cy="2784475"/>
          </a:xfrm>
          <a:prstGeom prst="rect">
            <a:avLst/>
          </a:prstGeom>
          <a:noFill/>
        </p:spPr>
      </p:pic>
      <p:sp>
        <p:nvSpPr>
          <p:cNvPr id="24583" name="Rectangle 7"/>
          <p:cNvSpPr>
            <a:spLocks noChangeArrowheads="1"/>
          </p:cNvSpPr>
          <p:nvPr/>
        </p:nvSpPr>
        <p:spPr bwMode="auto">
          <a:xfrm>
            <a:off x="2051050" y="476250"/>
            <a:ext cx="5219700" cy="946150"/>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Colmillo real de mamut</a:t>
            </a:r>
          </a:p>
          <a:p>
            <a:pPr algn="ctr"/>
            <a:r>
              <a:rPr lang="es-ES" sz="2800" b="1">
                <a:solidFill>
                  <a:schemeClr val="accent2"/>
                </a:solidFill>
                <a:latin typeface="Rockwell Extra Bold" pitchFamily="18" charset="0"/>
              </a:rPr>
              <a:t>- Ivory Coast</a:t>
            </a:r>
            <a:r>
              <a:rPr lang="es-ES" sz="2800">
                <a:solidFill>
                  <a:schemeClr val="accent2"/>
                </a:solidFill>
                <a:latin typeface="Rockwell Extra Bold" pitchFamily="18" charset="0"/>
              </a:rPr>
              <a:t> -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Rectangle 4"/>
          <p:cNvSpPr>
            <a:spLocks noChangeArrowheads="1"/>
          </p:cNvSpPr>
          <p:nvPr/>
        </p:nvSpPr>
        <p:spPr bwMode="auto">
          <a:xfrm>
            <a:off x="1692275" y="5589588"/>
            <a:ext cx="6018213" cy="701675"/>
          </a:xfrm>
          <a:prstGeom prst="rect">
            <a:avLst/>
          </a:prstGeom>
          <a:noFill/>
          <a:ln w="9525">
            <a:noFill/>
            <a:miter lim="800000"/>
            <a:headEnd/>
            <a:tailEnd/>
          </a:ln>
          <a:effectLst/>
        </p:spPr>
        <p:txBody>
          <a:bodyPr wrap="none" anchor="ctr">
            <a:spAutoFit/>
          </a:bodyPr>
          <a:lstStyle/>
          <a:p>
            <a:pPr algn="ctr"/>
            <a:r>
              <a:rPr lang="es-ES" sz="2000" b="1"/>
              <a:t>Gira la moneda y la mariposa cambiará de color </a:t>
            </a:r>
          </a:p>
          <a:p>
            <a:pPr algn="ctr"/>
            <a:r>
              <a:rPr lang="es-ES" sz="2000" b="1"/>
              <a:t>como el pajarito de más arriba.</a:t>
            </a:r>
            <a:r>
              <a:rPr lang="es-ES"/>
              <a:t> </a:t>
            </a:r>
          </a:p>
        </p:txBody>
      </p:sp>
      <p:pic>
        <p:nvPicPr>
          <p:cNvPr id="25605" name="Picture 5" descr="Acercar (dimensiones reales: 472 x 480)"/>
          <p:cNvPicPr>
            <a:picLocks noChangeAspect="1" noChangeArrowheads="1"/>
          </p:cNvPicPr>
          <p:nvPr/>
        </p:nvPicPr>
        <p:blipFill>
          <a:blip r:embed="rId2"/>
          <a:srcRect/>
          <a:stretch>
            <a:fillRect/>
          </a:stretch>
        </p:blipFill>
        <p:spPr bwMode="auto">
          <a:xfrm>
            <a:off x="635000" y="2498725"/>
            <a:ext cx="9525" cy="9525"/>
          </a:xfrm>
          <a:prstGeom prst="rect">
            <a:avLst/>
          </a:prstGeom>
          <a:noFill/>
        </p:spPr>
      </p:pic>
      <p:pic>
        <p:nvPicPr>
          <p:cNvPr id="25606" name="Picture 6" descr="Imagen"/>
          <p:cNvPicPr>
            <a:picLocks noChangeAspect="1" noChangeArrowheads="1"/>
          </p:cNvPicPr>
          <p:nvPr/>
        </p:nvPicPr>
        <p:blipFill>
          <a:blip r:embed="rId3"/>
          <a:srcRect/>
          <a:stretch>
            <a:fillRect/>
          </a:stretch>
        </p:blipFill>
        <p:spPr bwMode="auto">
          <a:xfrm>
            <a:off x="2339975" y="1628775"/>
            <a:ext cx="4378325" cy="3873500"/>
          </a:xfrm>
          <a:prstGeom prst="rect">
            <a:avLst/>
          </a:prstGeom>
          <a:noFill/>
        </p:spPr>
      </p:pic>
      <p:sp>
        <p:nvSpPr>
          <p:cNvPr id="25607" name="Rectangle 7"/>
          <p:cNvSpPr>
            <a:spLocks noChangeArrowheads="1"/>
          </p:cNvSpPr>
          <p:nvPr/>
        </p:nvSpPr>
        <p:spPr bwMode="auto">
          <a:xfrm>
            <a:off x="2122488" y="476250"/>
            <a:ext cx="5097462" cy="946150"/>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Mariposas prismáticas</a:t>
            </a:r>
          </a:p>
          <a:p>
            <a:pPr algn="ctr"/>
            <a:r>
              <a:rPr lang="es-ES" sz="2800" b="1">
                <a:solidFill>
                  <a:schemeClr val="accent2"/>
                </a:solidFill>
                <a:latin typeface="Rockwell Extra Bold" pitchFamily="18" charset="0"/>
              </a:rPr>
              <a:t>- Palau</a:t>
            </a:r>
            <a:r>
              <a:rPr lang="es-ES" sz="2800">
                <a:solidFill>
                  <a:schemeClr val="accent2"/>
                </a:solidFill>
                <a:latin typeface="Rockwell Extra Bold" pitchFamily="18" charset="0"/>
              </a:rPr>
              <a:t>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4"/>
          <p:cNvSpPr>
            <a:spLocks noChangeArrowheads="1"/>
          </p:cNvSpPr>
          <p:nvPr/>
        </p:nvSpPr>
        <p:spPr bwMode="auto">
          <a:xfrm>
            <a:off x="1835150" y="5445125"/>
            <a:ext cx="5689600" cy="701675"/>
          </a:xfrm>
          <a:prstGeom prst="rect">
            <a:avLst/>
          </a:prstGeom>
          <a:noFill/>
          <a:ln w="9525">
            <a:noFill/>
            <a:miter lim="800000"/>
            <a:headEnd/>
            <a:tailEnd/>
          </a:ln>
          <a:effectLst/>
        </p:spPr>
        <p:txBody>
          <a:bodyPr anchor="ctr">
            <a:spAutoFit/>
          </a:bodyPr>
          <a:lstStyle/>
          <a:p>
            <a:pPr algn="ctr"/>
            <a:r>
              <a:rPr lang="es-ES" sz="2000" b="1"/>
              <a:t>Más monedas de Palau y sus batallas </a:t>
            </a:r>
          </a:p>
          <a:p>
            <a:pPr algn="ctr"/>
            <a:r>
              <a:rPr lang="es-ES" sz="2000" b="1"/>
              <a:t>con diseños increíbles.</a:t>
            </a:r>
            <a:r>
              <a:rPr lang="es-ES"/>
              <a:t> </a:t>
            </a:r>
          </a:p>
        </p:txBody>
      </p:sp>
      <p:pic>
        <p:nvPicPr>
          <p:cNvPr id="26629" name="Picture 5" descr="Acercar (dimensiones reales: 640 x 227)"/>
          <p:cNvPicPr>
            <a:picLocks noChangeAspect="1" noChangeArrowheads="1"/>
          </p:cNvPicPr>
          <p:nvPr/>
        </p:nvPicPr>
        <p:blipFill>
          <a:blip r:embed="rId2"/>
          <a:srcRect/>
          <a:stretch>
            <a:fillRect/>
          </a:stretch>
        </p:blipFill>
        <p:spPr bwMode="auto">
          <a:xfrm>
            <a:off x="1492250" y="2903538"/>
            <a:ext cx="9525" cy="9525"/>
          </a:xfrm>
          <a:prstGeom prst="rect">
            <a:avLst/>
          </a:prstGeom>
          <a:noFill/>
        </p:spPr>
      </p:pic>
      <p:pic>
        <p:nvPicPr>
          <p:cNvPr id="26630" name="Picture 6" descr="Imagen"/>
          <p:cNvPicPr>
            <a:picLocks noChangeAspect="1" noChangeArrowheads="1"/>
          </p:cNvPicPr>
          <p:nvPr/>
        </p:nvPicPr>
        <p:blipFill>
          <a:blip r:embed="rId3"/>
          <a:srcRect/>
          <a:stretch>
            <a:fillRect/>
          </a:stretch>
        </p:blipFill>
        <p:spPr bwMode="auto">
          <a:xfrm>
            <a:off x="900113" y="2060575"/>
            <a:ext cx="7264400" cy="2587625"/>
          </a:xfrm>
          <a:prstGeom prst="rect">
            <a:avLst/>
          </a:prstGeom>
          <a:noFill/>
        </p:spPr>
      </p:pic>
      <p:sp>
        <p:nvSpPr>
          <p:cNvPr id="26631" name="Rectangle 7"/>
          <p:cNvSpPr>
            <a:spLocks noChangeArrowheads="1"/>
          </p:cNvSpPr>
          <p:nvPr/>
        </p:nvSpPr>
        <p:spPr bwMode="auto">
          <a:xfrm>
            <a:off x="2193925" y="404813"/>
            <a:ext cx="4711700" cy="946150"/>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Batalla de Teutoburg</a:t>
            </a:r>
          </a:p>
          <a:p>
            <a:pPr algn="ctr"/>
            <a:r>
              <a:rPr lang="es-ES" sz="2800" b="1">
                <a:solidFill>
                  <a:schemeClr val="accent2"/>
                </a:solidFill>
                <a:latin typeface="Rockwell Extra Bold" pitchFamily="18" charset="0"/>
              </a:rPr>
              <a:t>- Palau -</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Rectangle 4"/>
          <p:cNvSpPr>
            <a:spLocks noChangeArrowheads="1"/>
          </p:cNvSpPr>
          <p:nvPr/>
        </p:nvSpPr>
        <p:spPr bwMode="auto">
          <a:xfrm>
            <a:off x="900113" y="4868863"/>
            <a:ext cx="7416800" cy="1465262"/>
          </a:xfrm>
          <a:prstGeom prst="rect">
            <a:avLst/>
          </a:prstGeom>
          <a:noFill/>
          <a:ln w="9525">
            <a:noFill/>
            <a:miter lim="800000"/>
            <a:headEnd/>
            <a:tailEnd/>
          </a:ln>
          <a:effectLst/>
        </p:spPr>
        <p:txBody>
          <a:bodyPr anchor="ctr">
            <a:spAutoFit/>
          </a:bodyPr>
          <a:lstStyle/>
          <a:p>
            <a:pPr algn="ctr"/>
            <a:r>
              <a:rPr lang="es-ES" b="1"/>
              <a:t>Para celebrar los 80 años de la televisión en 2006, esta maravillosa moneda nos muestra una imagen holográfica de la primera imagen transmitida. </a:t>
            </a:r>
            <a:br>
              <a:rPr lang="es-ES" b="1"/>
            </a:br>
            <a:r>
              <a:rPr lang="es-ES" b="1"/>
              <a:t>La de la izquierda es John Logie Baid el inventor de la televisión electrónica y la derecha es la primera imagen en si. </a:t>
            </a:r>
          </a:p>
        </p:txBody>
      </p:sp>
      <p:pic>
        <p:nvPicPr>
          <p:cNvPr id="27653" name="Picture 5" descr="Acercar (dimensiones reales: 475 x 480)"/>
          <p:cNvPicPr>
            <a:picLocks noChangeAspect="1" noChangeArrowheads="1"/>
          </p:cNvPicPr>
          <p:nvPr/>
        </p:nvPicPr>
        <p:blipFill>
          <a:blip r:embed="rId2"/>
          <a:srcRect/>
          <a:stretch>
            <a:fillRect/>
          </a:stretch>
        </p:blipFill>
        <p:spPr bwMode="auto">
          <a:xfrm>
            <a:off x="-2870200" y="2362200"/>
            <a:ext cx="9525" cy="9525"/>
          </a:xfrm>
          <a:prstGeom prst="rect">
            <a:avLst/>
          </a:prstGeom>
          <a:noFill/>
        </p:spPr>
      </p:pic>
      <p:pic>
        <p:nvPicPr>
          <p:cNvPr id="27654" name="Picture 6" descr="Imagen"/>
          <p:cNvPicPr>
            <a:picLocks noChangeAspect="1" noChangeArrowheads="1"/>
          </p:cNvPicPr>
          <p:nvPr/>
        </p:nvPicPr>
        <p:blipFill>
          <a:blip r:embed="rId3"/>
          <a:srcRect/>
          <a:stretch>
            <a:fillRect/>
          </a:stretch>
        </p:blipFill>
        <p:spPr bwMode="auto">
          <a:xfrm>
            <a:off x="2771775" y="1628775"/>
            <a:ext cx="3683000" cy="3201988"/>
          </a:xfrm>
          <a:prstGeom prst="rect">
            <a:avLst/>
          </a:prstGeom>
          <a:noFill/>
        </p:spPr>
      </p:pic>
      <p:sp>
        <p:nvSpPr>
          <p:cNvPr id="27655" name="Rectangle 7"/>
          <p:cNvSpPr>
            <a:spLocks noChangeArrowheads="1"/>
          </p:cNvSpPr>
          <p:nvPr/>
        </p:nvSpPr>
        <p:spPr bwMode="auto">
          <a:xfrm>
            <a:off x="2409825" y="354013"/>
            <a:ext cx="5219700" cy="946150"/>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80 años de la Televisión</a:t>
            </a:r>
          </a:p>
          <a:p>
            <a:pPr algn="ctr"/>
            <a:r>
              <a:rPr lang="es-ES" sz="2800" b="1">
                <a:solidFill>
                  <a:schemeClr val="accent2"/>
                </a:solidFill>
                <a:latin typeface="Rockwell Extra Bold" pitchFamily="18" charset="0"/>
              </a:rPr>
              <a:t>- Cook Islands -</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Rectangle 4"/>
          <p:cNvSpPr>
            <a:spLocks noChangeArrowheads="1"/>
          </p:cNvSpPr>
          <p:nvPr/>
        </p:nvSpPr>
        <p:spPr bwMode="auto">
          <a:xfrm>
            <a:off x="468313" y="1341438"/>
            <a:ext cx="8353425" cy="2835275"/>
          </a:xfrm>
          <a:prstGeom prst="rect">
            <a:avLst/>
          </a:prstGeom>
          <a:noFill/>
          <a:ln w="9525">
            <a:noFill/>
            <a:miter lim="800000"/>
            <a:headEnd/>
            <a:tailEnd/>
          </a:ln>
          <a:effectLst/>
        </p:spPr>
        <p:txBody>
          <a:bodyPr anchor="ctr">
            <a:spAutoFit/>
          </a:bodyPr>
          <a:lstStyle/>
          <a:p>
            <a:pPr algn="ctr"/>
            <a:r>
              <a:rPr lang="es-ES" sz="2000" b="1"/>
              <a:t>Esta pieza de arte es impecable en cada una de sus características. El anverso muestra la trayectoria planetaria en el sistema solar como da vueltas alrededor del sol. Si miramos de cerca, se puede observar la pequeña luna alrededor del planeta tierra. En su interior contiene parte de un meteorito que cayó en la tierra en Buenos Aires hace 4000 años, Si bien no presentó signos de radioactividad, contiene un campo magnético bastante aceptable. Está constituido en su mayor parte por acero, níquel, cobalto y fósforo. </a:t>
            </a:r>
            <a:endParaRPr lang="es-ES"/>
          </a:p>
        </p:txBody>
      </p:sp>
      <p:pic>
        <p:nvPicPr>
          <p:cNvPr id="29701" name="Picture 5" descr="Imagen"/>
          <p:cNvPicPr>
            <a:picLocks noChangeAspect="1" noChangeArrowheads="1"/>
          </p:cNvPicPr>
          <p:nvPr/>
        </p:nvPicPr>
        <p:blipFill>
          <a:blip r:embed="rId2"/>
          <a:srcRect/>
          <a:stretch>
            <a:fillRect/>
          </a:stretch>
        </p:blipFill>
        <p:spPr bwMode="auto">
          <a:xfrm>
            <a:off x="5364163" y="4005263"/>
            <a:ext cx="3024187" cy="2600325"/>
          </a:xfrm>
          <a:prstGeom prst="rect">
            <a:avLst/>
          </a:prstGeom>
          <a:noFill/>
        </p:spPr>
      </p:pic>
      <p:sp>
        <p:nvSpPr>
          <p:cNvPr id="29702" name="Rectangle 6"/>
          <p:cNvSpPr>
            <a:spLocks noChangeArrowheads="1"/>
          </p:cNvSpPr>
          <p:nvPr/>
        </p:nvSpPr>
        <p:spPr bwMode="auto">
          <a:xfrm>
            <a:off x="2054225" y="211138"/>
            <a:ext cx="5389563" cy="946150"/>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Moneda $5 de plata 2009</a:t>
            </a:r>
          </a:p>
          <a:p>
            <a:pPr algn="ctr"/>
            <a:r>
              <a:rPr lang="es-ES" sz="2800" b="1">
                <a:solidFill>
                  <a:schemeClr val="accent2"/>
                </a:solidFill>
                <a:latin typeface="Rockwell Extra Bold" pitchFamily="18" charset="0"/>
              </a:rPr>
              <a:t>Australia – Meteorito -</a:t>
            </a:r>
            <a:endParaRPr lang="es-ES" sz="2800">
              <a:solidFill>
                <a:schemeClr val="accent2"/>
              </a:solidFill>
              <a:latin typeface="Rockwell Extra Bold" pitchFamily="18" charset="0"/>
            </a:endParaRPr>
          </a:p>
        </p:txBody>
      </p:sp>
      <p:sp>
        <p:nvSpPr>
          <p:cNvPr id="29703" name="Rectangle 7"/>
          <p:cNvSpPr>
            <a:spLocks noChangeArrowheads="1"/>
          </p:cNvSpPr>
          <p:nvPr/>
        </p:nvSpPr>
        <p:spPr bwMode="auto">
          <a:xfrm>
            <a:off x="539750" y="4005263"/>
            <a:ext cx="2597150" cy="2563812"/>
          </a:xfrm>
          <a:prstGeom prst="rect">
            <a:avLst/>
          </a:prstGeom>
          <a:noFill/>
          <a:ln w="9525">
            <a:noFill/>
            <a:miter lim="800000"/>
            <a:headEnd/>
            <a:tailEnd/>
          </a:ln>
          <a:effectLst/>
        </p:spPr>
        <p:txBody>
          <a:bodyPr wrap="none">
            <a:spAutoFit/>
          </a:bodyPr>
          <a:lstStyle/>
          <a:p>
            <a:r>
              <a:rPr lang="es-ES" b="1"/>
              <a:t>Especificaciones:</a:t>
            </a:r>
            <a:r>
              <a:rPr lang="es-ES"/>
              <a:t/>
            </a:r>
            <a:br>
              <a:rPr lang="es-ES"/>
            </a:br>
            <a:r>
              <a:rPr lang="es-ES"/>
              <a:t/>
            </a:r>
            <a:br>
              <a:rPr lang="es-ES"/>
            </a:br>
            <a:r>
              <a:rPr lang="es-ES" b="1"/>
              <a:t>Denomination $5</a:t>
            </a:r>
            <a:br>
              <a:rPr lang="es-ES" b="1"/>
            </a:br>
            <a:r>
              <a:rPr lang="es-ES" b="1"/>
              <a:t>Metal Ag 99.9%</a:t>
            </a:r>
            <a:br>
              <a:rPr lang="es-ES" b="1"/>
            </a:br>
            <a:r>
              <a:rPr lang="es-ES" b="1"/>
              <a:t>Mass 50.00grams</a:t>
            </a:r>
            <a:br>
              <a:rPr lang="es-ES" b="1"/>
            </a:br>
            <a:r>
              <a:rPr lang="es-ES" b="1"/>
              <a:t>Diameter 50.00mm</a:t>
            </a:r>
            <a:br>
              <a:rPr lang="es-ES" b="1"/>
            </a:br>
            <a:r>
              <a:rPr lang="es-ES" b="1"/>
              <a:t>Finish Proof</a:t>
            </a:r>
            <a:br>
              <a:rPr lang="es-ES" b="1"/>
            </a:br>
            <a:r>
              <a:rPr lang="es-ES" b="1"/>
              <a:t>Mintage 10,000</a:t>
            </a:r>
            <a:br>
              <a:rPr lang="es-ES" b="1"/>
            </a:br>
            <a:r>
              <a:rPr lang="es-ES" b="1"/>
              <a:t>Designer W. Pietranik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4"/>
          <p:cNvSpPr>
            <a:spLocks noChangeArrowheads="1"/>
          </p:cNvSpPr>
          <p:nvPr/>
        </p:nvSpPr>
        <p:spPr bwMode="auto">
          <a:xfrm>
            <a:off x="1331913" y="5300663"/>
            <a:ext cx="5940425" cy="1190625"/>
          </a:xfrm>
          <a:prstGeom prst="rect">
            <a:avLst/>
          </a:prstGeom>
          <a:noFill/>
          <a:ln w="9525">
            <a:noFill/>
            <a:miter lim="800000"/>
            <a:headEnd/>
            <a:tailEnd/>
          </a:ln>
          <a:effectLst/>
        </p:spPr>
        <p:txBody>
          <a:bodyPr anchor="ctr">
            <a:spAutoFit/>
          </a:bodyPr>
          <a:lstStyle/>
          <a:p>
            <a:pPr algn="ctr"/>
            <a:r>
              <a:rPr lang="es-ES" b="1"/>
              <a:t>Especificaciones:</a:t>
            </a:r>
            <a:br>
              <a:rPr lang="es-ES" b="1"/>
            </a:br>
            <a:r>
              <a:rPr lang="es-ES" b="1"/>
              <a:t>Face Value Metal Fine Weight (g) Diameter (mm) Quality Mintage</a:t>
            </a:r>
            <a:br>
              <a:rPr lang="es-ES" b="1"/>
            </a:br>
            <a:r>
              <a:rPr lang="es-ES" b="1"/>
              <a:t>$ 20 Silver 0,9999 31,390 38,00 Proof 7.500 </a:t>
            </a:r>
          </a:p>
        </p:txBody>
      </p:sp>
      <p:pic>
        <p:nvPicPr>
          <p:cNvPr id="30725" name="Picture 5" descr="Acercar (dimensiones reales: 395 x 400)"/>
          <p:cNvPicPr>
            <a:picLocks noChangeAspect="1" noChangeArrowheads="1"/>
          </p:cNvPicPr>
          <p:nvPr/>
        </p:nvPicPr>
        <p:blipFill>
          <a:blip r:embed="rId2"/>
          <a:srcRect/>
          <a:stretch>
            <a:fillRect/>
          </a:stretch>
        </p:blipFill>
        <p:spPr bwMode="auto">
          <a:xfrm>
            <a:off x="82550" y="1301750"/>
            <a:ext cx="9525" cy="9525"/>
          </a:xfrm>
          <a:prstGeom prst="rect">
            <a:avLst/>
          </a:prstGeom>
          <a:noFill/>
        </p:spPr>
      </p:pic>
      <p:pic>
        <p:nvPicPr>
          <p:cNvPr id="30726" name="Picture 6" descr="Imagen"/>
          <p:cNvPicPr>
            <a:picLocks noChangeAspect="1" noChangeArrowheads="1"/>
          </p:cNvPicPr>
          <p:nvPr/>
        </p:nvPicPr>
        <p:blipFill>
          <a:blip r:embed="rId3"/>
          <a:srcRect/>
          <a:stretch>
            <a:fillRect/>
          </a:stretch>
        </p:blipFill>
        <p:spPr bwMode="auto">
          <a:xfrm>
            <a:off x="1476375" y="1989138"/>
            <a:ext cx="2808288" cy="2652712"/>
          </a:xfrm>
          <a:prstGeom prst="rect">
            <a:avLst/>
          </a:prstGeom>
          <a:noFill/>
        </p:spPr>
      </p:pic>
      <p:pic>
        <p:nvPicPr>
          <p:cNvPr id="30727" name="Picture 7" descr="Acercar (dimensiones reales: 395 x 400)"/>
          <p:cNvPicPr>
            <a:picLocks noChangeAspect="1" noChangeArrowheads="1"/>
          </p:cNvPicPr>
          <p:nvPr/>
        </p:nvPicPr>
        <p:blipFill>
          <a:blip r:embed="rId2"/>
          <a:srcRect/>
          <a:stretch>
            <a:fillRect/>
          </a:stretch>
        </p:blipFill>
        <p:spPr bwMode="auto">
          <a:xfrm>
            <a:off x="82550" y="3146425"/>
            <a:ext cx="9525" cy="9525"/>
          </a:xfrm>
          <a:prstGeom prst="rect">
            <a:avLst/>
          </a:prstGeom>
          <a:noFill/>
        </p:spPr>
      </p:pic>
      <p:pic>
        <p:nvPicPr>
          <p:cNvPr id="30728" name="Picture 8" descr="Imagen"/>
          <p:cNvPicPr>
            <a:picLocks noChangeAspect="1" noChangeArrowheads="1"/>
          </p:cNvPicPr>
          <p:nvPr/>
        </p:nvPicPr>
        <p:blipFill>
          <a:blip r:embed="rId4"/>
          <a:srcRect/>
          <a:stretch>
            <a:fillRect/>
          </a:stretch>
        </p:blipFill>
        <p:spPr bwMode="auto">
          <a:xfrm>
            <a:off x="5003800" y="2060575"/>
            <a:ext cx="2736850" cy="2724150"/>
          </a:xfrm>
          <a:prstGeom prst="rect">
            <a:avLst/>
          </a:prstGeom>
          <a:noFill/>
        </p:spPr>
      </p:pic>
      <p:sp>
        <p:nvSpPr>
          <p:cNvPr id="30729" name="Rectangle 9"/>
          <p:cNvSpPr>
            <a:spLocks noChangeArrowheads="1"/>
          </p:cNvSpPr>
          <p:nvPr/>
        </p:nvSpPr>
        <p:spPr bwMode="auto">
          <a:xfrm>
            <a:off x="323850" y="404813"/>
            <a:ext cx="8423275" cy="1373187"/>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Canadá - 2010 – </a:t>
            </a:r>
          </a:p>
          <a:p>
            <a:pPr algn="ctr"/>
            <a:r>
              <a:rPr lang="es-ES" sz="2800" b="1">
                <a:solidFill>
                  <a:schemeClr val="accent2"/>
                </a:solidFill>
                <a:latin typeface="Rockwell Extra Bold" pitchFamily="18" charset="0"/>
              </a:rPr>
              <a:t>20 Dollar - Crystal Snowfalke BLUE and </a:t>
            </a:r>
          </a:p>
          <a:p>
            <a:pPr algn="ctr"/>
            <a:r>
              <a:rPr lang="es-ES" sz="2800" b="1">
                <a:solidFill>
                  <a:schemeClr val="accent2"/>
                </a:solidFill>
                <a:latin typeface="Rockwell Extra Bold" pitchFamily="18" charset="0"/>
              </a:rPr>
              <a:t>TANZANITE (quality: PROOF)</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4"/>
          <p:cNvSpPr>
            <a:spLocks noChangeArrowheads="1"/>
          </p:cNvSpPr>
          <p:nvPr/>
        </p:nvSpPr>
        <p:spPr bwMode="auto">
          <a:xfrm>
            <a:off x="1042988" y="5286375"/>
            <a:ext cx="7273925" cy="1311275"/>
          </a:xfrm>
          <a:prstGeom prst="rect">
            <a:avLst/>
          </a:prstGeom>
          <a:noFill/>
          <a:ln w="9525">
            <a:noFill/>
            <a:miter lim="800000"/>
            <a:headEnd/>
            <a:tailEnd/>
          </a:ln>
          <a:effectLst/>
        </p:spPr>
        <p:txBody>
          <a:bodyPr anchor="ctr">
            <a:spAutoFit/>
          </a:bodyPr>
          <a:lstStyle/>
          <a:p>
            <a:pPr algn="ctr"/>
            <a:r>
              <a:rPr lang="es-ES" sz="2000" b="1"/>
              <a:t>Face value: 1.000 $ (1x400 $ + 12 x 50 $) Material: Gold 999/1.000 Weight: 1.000 g (1kg) Diameter: 120 mm Condition: unc./proof Mintage 50 pcs. </a:t>
            </a:r>
            <a:br>
              <a:rPr lang="es-ES" sz="2000" b="1"/>
            </a:br>
            <a:r>
              <a:rPr lang="es-ES" sz="2000" b="1"/>
              <a:t>Moneda de 2 propósitos: De Inversión y de Diversión. </a:t>
            </a:r>
          </a:p>
        </p:txBody>
      </p:sp>
      <p:pic>
        <p:nvPicPr>
          <p:cNvPr id="31749" name="Picture 5" descr="Acercar (dimensiones reales: 400 x 379)"/>
          <p:cNvPicPr>
            <a:picLocks noChangeAspect="1" noChangeArrowheads="1"/>
          </p:cNvPicPr>
          <p:nvPr/>
        </p:nvPicPr>
        <p:blipFill>
          <a:blip r:embed="rId2"/>
          <a:srcRect/>
          <a:stretch>
            <a:fillRect/>
          </a:stretch>
        </p:blipFill>
        <p:spPr bwMode="auto">
          <a:xfrm>
            <a:off x="-2816225" y="2232025"/>
            <a:ext cx="9525" cy="9525"/>
          </a:xfrm>
          <a:prstGeom prst="rect">
            <a:avLst/>
          </a:prstGeom>
          <a:noFill/>
        </p:spPr>
      </p:pic>
      <p:pic>
        <p:nvPicPr>
          <p:cNvPr id="31750" name="Picture 6" descr="Imagen"/>
          <p:cNvPicPr>
            <a:picLocks noChangeAspect="1" noChangeArrowheads="1"/>
          </p:cNvPicPr>
          <p:nvPr/>
        </p:nvPicPr>
        <p:blipFill>
          <a:blip r:embed="rId3"/>
          <a:srcRect/>
          <a:stretch>
            <a:fillRect/>
          </a:stretch>
        </p:blipFill>
        <p:spPr bwMode="auto">
          <a:xfrm>
            <a:off x="2484438" y="1722438"/>
            <a:ext cx="3527425" cy="3343275"/>
          </a:xfrm>
          <a:prstGeom prst="rect">
            <a:avLst/>
          </a:prstGeom>
          <a:noFill/>
        </p:spPr>
      </p:pic>
      <p:sp>
        <p:nvSpPr>
          <p:cNvPr id="31751" name="Rectangle 7"/>
          <p:cNvSpPr>
            <a:spLocks noChangeArrowheads="1"/>
          </p:cNvSpPr>
          <p:nvPr/>
        </p:nvSpPr>
        <p:spPr bwMode="auto">
          <a:xfrm>
            <a:off x="955675" y="333375"/>
            <a:ext cx="7361238" cy="1373188"/>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Liberia - 2009 - 400 +12x50 Dollars </a:t>
            </a:r>
          </a:p>
          <a:p>
            <a:pPr algn="ctr"/>
            <a:r>
              <a:rPr lang="es-ES" sz="2800" b="1">
                <a:solidFill>
                  <a:schemeClr val="accent2"/>
                </a:solidFill>
                <a:latin typeface="Rockwell Extra Bold" pitchFamily="18" charset="0"/>
              </a:rPr>
              <a:t>Petrus Thaler (1 kilo gold) </a:t>
            </a:r>
          </a:p>
          <a:p>
            <a:pPr algn="ctr"/>
            <a:r>
              <a:rPr lang="es-ES" sz="2800" b="1">
                <a:solidFill>
                  <a:schemeClr val="accent2"/>
                </a:solidFill>
                <a:latin typeface="Rockwell Extra Bold" pitchFamily="18" charset="0"/>
              </a:rPr>
              <a:t>PUZZLE COIN (quality: PROOF)</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Rectangle 4"/>
          <p:cNvSpPr>
            <a:spLocks noChangeArrowheads="1"/>
          </p:cNvSpPr>
          <p:nvPr/>
        </p:nvSpPr>
        <p:spPr bwMode="auto">
          <a:xfrm>
            <a:off x="468313" y="4938713"/>
            <a:ext cx="8424862" cy="1616075"/>
          </a:xfrm>
          <a:prstGeom prst="rect">
            <a:avLst/>
          </a:prstGeom>
          <a:noFill/>
          <a:ln w="9525">
            <a:noFill/>
            <a:miter lim="800000"/>
            <a:headEnd/>
            <a:tailEnd/>
          </a:ln>
          <a:effectLst/>
        </p:spPr>
        <p:txBody>
          <a:bodyPr anchor="ctr">
            <a:spAutoFit/>
          </a:bodyPr>
          <a:lstStyle/>
          <a:p>
            <a:pPr algn="ctr"/>
            <a:r>
              <a:rPr lang="es-ES" sz="2000" b="1"/>
              <a:t>Está compuesto por 2 monedas, una adentro de la otra, </a:t>
            </a:r>
            <a:br>
              <a:rPr lang="es-ES" sz="2000" b="1"/>
            </a:br>
            <a:r>
              <a:rPr lang="es-ES" sz="2000" b="1"/>
              <a:t>en la de adentro está Vespucio y en la otra (la exterior) </a:t>
            </a:r>
            <a:br>
              <a:rPr lang="es-ES" sz="2000" b="1"/>
            </a:br>
            <a:r>
              <a:rPr lang="es-ES" sz="2000" b="1"/>
              <a:t>el nuevo mapa americano, descubierto por Américo Vespucio </a:t>
            </a:r>
            <a:br>
              <a:rPr lang="es-ES" sz="2000" b="1"/>
            </a:br>
            <a:r>
              <a:rPr lang="es-ES" sz="2000" b="1"/>
              <a:t>y dibujado por el alemán Waldseemuller. </a:t>
            </a:r>
            <a:br>
              <a:rPr lang="es-ES" sz="2000" b="1"/>
            </a:br>
            <a:r>
              <a:rPr lang="es-ES" sz="2000" b="1"/>
              <a:t>Terrible obra de arte. Es Proof y su valor ronda los 4000 euros. </a:t>
            </a:r>
          </a:p>
        </p:txBody>
      </p:sp>
      <p:pic>
        <p:nvPicPr>
          <p:cNvPr id="32773" name="Picture 5" descr="Acercar (dimensiones reales: 400 x 283)"/>
          <p:cNvPicPr>
            <a:picLocks noChangeAspect="1" noChangeArrowheads="1"/>
          </p:cNvPicPr>
          <p:nvPr/>
        </p:nvPicPr>
        <p:blipFill>
          <a:blip r:embed="rId2"/>
          <a:srcRect/>
          <a:stretch>
            <a:fillRect/>
          </a:stretch>
        </p:blipFill>
        <p:spPr bwMode="auto">
          <a:xfrm>
            <a:off x="-4241800" y="2370138"/>
            <a:ext cx="9525" cy="9525"/>
          </a:xfrm>
          <a:prstGeom prst="rect">
            <a:avLst/>
          </a:prstGeom>
          <a:noFill/>
        </p:spPr>
      </p:pic>
      <p:pic>
        <p:nvPicPr>
          <p:cNvPr id="32774" name="Picture 6" descr="Imagen"/>
          <p:cNvPicPr>
            <a:picLocks noChangeAspect="1" noChangeArrowheads="1"/>
          </p:cNvPicPr>
          <p:nvPr/>
        </p:nvPicPr>
        <p:blipFill>
          <a:blip r:embed="rId3"/>
          <a:srcRect/>
          <a:stretch>
            <a:fillRect/>
          </a:stretch>
        </p:blipFill>
        <p:spPr bwMode="auto">
          <a:xfrm>
            <a:off x="2051050" y="1628775"/>
            <a:ext cx="4608513" cy="3257550"/>
          </a:xfrm>
          <a:prstGeom prst="rect">
            <a:avLst/>
          </a:prstGeom>
          <a:noFill/>
        </p:spPr>
      </p:pic>
      <p:sp>
        <p:nvSpPr>
          <p:cNvPr id="32775" name="Rectangle 7"/>
          <p:cNvSpPr>
            <a:spLocks noChangeArrowheads="1"/>
          </p:cNvSpPr>
          <p:nvPr/>
        </p:nvSpPr>
        <p:spPr bwMode="auto">
          <a:xfrm>
            <a:off x="250825" y="260350"/>
            <a:ext cx="8770938" cy="1373188"/>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British Virgin Islands - 2007 – </a:t>
            </a:r>
          </a:p>
          <a:p>
            <a:pPr algn="ctr"/>
            <a:r>
              <a:rPr lang="es-ES" sz="2800" b="1">
                <a:solidFill>
                  <a:schemeClr val="accent2"/>
                </a:solidFill>
                <a:latin typeface="Rockwell Extra Bold" pitchFamily="18" charset="0"/>
              </a:rPr>
              <a:t>2x 250 Dollars Amerigo Vespucci </a:t>
            </a:r>
          </a:p>
          <a:p>
            <a:pPr algn="ctr"/>
            <a:r>
              <a:rPr lang="es-ES" sz="2800" b="1">
                <a:solidFill>
                  <a:schemeClr val="accent2"/>
                </a:solidFill>
                <a:latin typeface="Rockwell Extra Bold" pitchFamily="18" charset="0"/>
              </a:rPr>
              <a:t>(2 coins in 1)  5Kg silver (quality: PROOF)</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6" name="Rectangle 4"/>
          <p:cNvSpPr>
            <a:spLocks noChangeArrowheads="1"/>
          </p:cNvSpPr>
          <p:nvPr/>
        </p:nvSpPr>
        <p:spPr bwMode="auto">
          <a:xfrm>
            <a:off x="5651500" y="2565400"/>
            <a:ext cx="2881313" cy="3140075"/>
          </a:xfrm>
          <a:prstGeom prst="rect">
            <a:avLst/>
          </a:prstGeom>
          <a:noFill/>
          <a:ln w="9525">
            <a:noFill/>
            <a:miter lim="800000"/>
            <a:headEnd/>
            <a:tailEnd/>
          </a:ln>
          <a:effectLst/>
        </p:spPr>
        <p:txBody>
          <a:bodyPr anchor="ctr">
            <a:spAutoFit/>
          </a:bodyPr>
          <a:lstStyle/>
          <a:p>
            <a:pPr algn="ctr"/>
            <a:r>
              <a:rPr lang="es-ES" sz="2000" b="1"/>
              <a:t>Acá vemos cómo se copiaron de la moneda número 1 - salvo que dicen el meteorito de esta cayó en Polonia y que es más viejo que el de la moneda 1- ya que el meteorito de ésta cayó en 1868. </a:t>
            </a:r>
          </a:p>
        </p:txBody>
      </p:sp>
      <p:sp>
        <p:nvSpPr>
          <p:cNvPr id="33797" name="AutoShape 5" descr="Imagen"/>
          <p:cNvSpPr>
            <a:spLocks noChangeAspect="1" noChangeArrowheads="1"/>
          </p:cNvSpPr>
          <p:nvPr/>
        </p:nvSpPr>
        <p:spPr bwMode="auto">
          <a:xfrm>
            <a:off x="-4464050" y="3140075"/>
            <a:ext cx="304800" cy="304800"/>
          </a:xfrm>
          <a:prstGeom prst="rect">
            <a:avLst/>
          </a:prstGeom>
          <a:noFill/>
        </p:spPr>
        <p:txBody>
          <a:bodyPr/>
          <a:lstStyle/>
          <a:p>
            <a:endParaRPr lang="es-ES"/>
          </a:p>
        </p:txBody>
      </p:sp>
      <p:pic>
        <p:nvPicPr>
          <p:cNvPr id="33799" name="Picture 7" descr="Imagen"/>
          <p:cNvPicPr>
            <a:picLocks noChangeAspect="1" noChangeArrowheads="1"/>
          </p:cNvPicPr>
          <p:nvPr/>
        </p:nvPicPr>
        <p:blipFill>
          <a:blip r:embed="rId2"/>
          <a:srcRect/>
          <a:stretch>
            <a:fillRect/>
          </a:stretch>
        </p:blipFill>
        <p:spPr bwMode="auto">
          <a:xfrm>
            <a:off x="468313" y="2133600"/>
            <a:ext cx="3892550" cy="4319588"/>
          </a:xfrm>
          <a:prstGeom prst="rect">
            <a:avLst/>
          </a:prstGeom>
          <a:noFill/>
        </p:spPr>
      </p:pic>
      <p:sp>
        <p:nvSpPr>
          <p:cNvPr id="33800" name="Rectangle 8"/>
          <p:cNvSpPr>
            <a:spLocks noChangeArrowheads="1"/>
          </p:cNvSpPr>
          <p:nvPr/>
        </p:nvSpPr>
        <p:spPr bwMode="auto">
          <a:xfrm>
            <a:off x="1168400" y="138113"/>
            <a:ext cx="7075488" cy="1373187"/>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Cook Islands - Pultusk Meteorite</a:t>
            </a:r>
          </a:p>
          <a:p>
            <a:pPr algn="ctr"/>
            <a:r>
              <a:rPr lang="es-ES" sz="2800" b="1">
                <a:solidFill>
                  <a:schemeClr val="accent2"/>
                </a:solidFill>
                <a:latin typeface="Rockwell Extra Bold" pitchFamily="18" charset="0"/>
              </a:rPr>
              <a:t>Fragment - $5 - 2008 – Palladium</a:t>
            </a:r>
          </a:p>
          <a:p>
            <a:pPr algn="ctr"/>
            <a:r>
              <a:rPr lang="es-ES" sz="2800" b="1">
                <a:solidFill>
                  <a:schemeClr val="accent2"/>
                </a:solidFill>
                <a:latin typeface="Rockwell Extra Bold" pitchFamily="18" charset="0"/>
              </a:rPr>
              <a:t>- Proof Silver Crown -</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4"/>
          <p:cNvSpPr>
            <a:spLocks noChangeArrowheads="1"/>
          </p:cNvSpPr>
          <p:nvPr/>
        </p:nvSpPr>
        <p:spPr bwMode="auto">
          <a:xfrm>
            <a:off x="5003800" y="2781300"/>
            <a:ext cx="3062288" cy="3444875"/>
          </a:xfrm>
          <a:prstGeom prst="rect">
            <a:avLst/>
          </a:prstGeom>
          <a:noFill/>
          <a:ln w="9525">
            <a:noFill/>
            <a:miter lim="800000"/>
            <a:headEnd/>
            <a:tailEnd/>
          </a:ln>
          <a:effectLst/>
        </p:spPr>
        <p:txBody>
          <a:bodyPr anchor="ctr">
            <a:spAutoFit/>
          </a:bodyPr>
          <a:lstStyle/>
          <a:p>
            <a:pPr algn="ctr"/>
            <a:r>
              <a:rPr lang="es-ES" sz="2000" b="1"/>
              <a:t>Un reproducción de un cuadro de Rembrandt: "Nightwatch". Posee 17 cristales Swarovsky incorporados por sobre encima y debajo de la pintura. Se acuñaron algo así como 1642 piezas y su precio estimado es de 500 dólares. </a:t>
            </a:r>
          </a:p>
        </p:txBody>
      </p:sp>
      <p:pic>
        <p:nvPicPr>
          <p:cNvPr id="34821" name="Picture 5" descr="Acercar (dimensiones reales: 700 x 2100)"/>
          <p:cNvPicPr>
            <a:picLocks noChangeAspect="1" noChangeArrowheads="1"/>
          </p:cNvPicPr>
          <p:nvPr/>
        </p:nvPicPr>
        <p:blipFill>
          <a:blip r:embed="rId2"/>
          <a:srcRect/>
          <a:stretch>
            <a:fillRect/>
          </a:stretch>
        </p:blipFill>
        <p:spPr bwMode="auto">
          <a:xfrm>
            <a:off x="-4354513" y="1820863"/>
            <a:ext cx="9525" cy="9525"/>
          </a:xfrm>
          <a:prstGeom prst="rect">
            <a:avLst/>
          </a:prstGeom>
          <a:noFill/>
        </p:spPr>
      </p:pic>
      <p:pic>
        <p:nvPicPr>
          <p:cNvPr id="34822" name="Picture 6" descr="Imagen"/>
          <p:cNvPicPr>
            <a:picLocks noChangeAspect="1" noChangeArrowheads="1"/>
          </p:cNvPicPr>
          <p:nvPr/>
        </p:nvPicPr>
        <p:blipFill>
          <a:blip r:embed="rId3"/>
          <a:srcRect/>
          <a:stretch>
            <a:fillRect/>
          </a:stretch>
        </p:blipFill>
        <p:spPr bwMode="auto">
          <a:xfrm>
            <a:off x="911225" y="0"/>
            <a:ext cx="2292350" cy="6858000"/>
          </a:xfrm>
          <a:prstGeom prst="rect">
            <a:avLst/>
          </a:prstGeom>
          <a:noFill/>
        </p:spPr>
      </p:pic>
      <p:sp>
        <p:nvSpPr>
          <p:cNvPr id="34823" name="Rectangle 7"/>
          <p:cNvSpPr>
            <a:spLocks noChangeArrowheads="1"/>
          </p:cNvSpPr>
          <p:nvPr/>
        </p:nvSpPr>
        <p:spPr bwMode="auto">
          <a:xfrm>
            <a:off x="3203575" y="260350"/>
            <a:ext cx="5622925" cy="1800225"/>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Cook Islands – </a:t>
            </a:r>
          </a:p>
          <a:p>
            <a:pPr algn="ctr"/>
            <a:r>
              <a:rPr lang="es-ES" sz="2800" b="1">
                <a:solidFill>
                  <a:schemeClr val="accent2"/>
                </a:solidFill>
                <a:latin typeface="Rockwell Extra Bold" pitchFamily="18" charset="0"/>
              </a:rPr>
              <a:t>Masters Series –</a:t>
            </a:r>
          </a:p>
          <a:p>
            <a:pPr algn="ctr"/>
            <a:r>
              <a:rPr lang="es-ES" sz="2800" b="1">
                <a:solidFill>
                  <a:schemeClr val="accent2"/>
                </a:solidFill>
                <a:latin typeface="Rockwell Extra Bold" pitchFamily="18" charset="0"/>
              </a:rPr>
              <a:t>Rembrandt's Nightwatch </a:t>
            </a:r>
          </a:p>
          <a:p>
            <a:pPr algn="ctr"/>
            <a:r>
              <a:rPr lang="es-ES" sz="2800" b="1">
                <a:solidFill>
                  <a:schemeClr val="accent2"/>
                </a:solidFill>
                <a:latin typeface="Rockwell Extra Bold" pitchFamily="18" charset="0"/>
              </a:rPr>
              <a:t>- $20 - 2009</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Rectangle 4"/>
          <p:cNvSpPr>
            <a:spLocks noChangeArrowheads="1"/>
          </p:cNvSpPr>
          <p:nvPr/>
        </p:nvSpPr>
        <p:spPr bwMode="auto">
          <a:xfrm>
            <a:off x="4572000" y="4094163"/>
            <a:ext cx="4032250" cy="1920875"/>
          </a:xfrm>
          <a:prstGeom prst="rect">
            <a:avLst/>
          </a:prstGeom>
          <a:noFill/>
          <a:ln w="9525">
            <a:noFill/>
            <a:miter lim="800000"/>
            <a:headEnd/>
            <a:tailEnd/>
          </a:ln>
          <a:effectLst/>
        </p:spPr>
        <p:txBody>
          <a:bodyPr anchor="ctr">
            <a:spAutoFit/>
          </a:bodyPr>
          <a:lstStyle/>
          <a:p>
            <a:r>
              <a:rPr lang="es-ES" sz="2000" b="1"/>
              <a:t>Poco para decir: </a:t>
            </a:r>
            <a:br>
              <a:rPr lang="es-ES" sz="2000" b="1"/>
            </a:br>
            <a:r>
              <a:rPr lang="es-ES" sz="2000" b="1"/>
              <a:t>un cristal Swarovsky en el centro que es el sol y vemos el resto de los planetas orbitando. </a:t>
            </a:r>
            <a:br>
              <a:rPr lang="es-ES" sz="2000" b="1"/>
            </a:br>
            <a:r>
              <a:rPr lang="es-ES" sz="2000" b="1"/>
              <a:t>Un homenaje a Copérnico, que bien ganado se lo tiene. </a:t>
            </a:r>
          </a:p>
        </p:txBody>
      </p:sp>
      <p:pic>
        <p:nvPicPr>
          <p:cNvPr id="35845" name="Picture 5" descr="Acercar (dimensiones reales: 700 x 2100)"/>
          <p:cNvPicPr>
            <a:picLocks noChangeAspect="1" noChangeArrowheads="1"/>
          </p:cNvPicPr>
          <p:nvPr/>
        </p:nvPicPr>
        <p:blipFill>
          <a:blip r:embed="rId2"/>
          <a:srcRect/>
          <a:stretch>
            <a:fillRect/>
          </a:stretch>
        </p:blipFill>
        <p:spPr bwMode="auto">
          <a:xfrm>
            <a:off x="-3302000" y="1820863"/>
            <a:ext cx="9525" cy="9525"/>
          </a:xfrm>
          <a:prstGeom prst="rect">
            <a:avLst/>
          </a:prstGeom>
          <a:noFill/>
        </p:spPr>
      </p:pic>
      <p:pic>
        <p:nvPicPr>
          <p:cNvPr id="35846" name="Picture 6" descr="Imagen"/>
          <p:cNvPicPr>
            <a:picLocks noChangeAspect="1" noChangeArrowheads="1"/>
          </p:cNvPicPr>
          <p:nvPr/>
        </p:nvPicPr>
        <p:blipFill>
          <a:blip r:embed="rId3"/>
          <a:srcRect/>
          <a:stretch>
            <a:fillRect/>
          </a:stretch>
        </p:blipFill>
        <p:spPr bwMode="auto">
          <a:xfrm>
            <a:off x="766763" y="0"/>
            <a:ext cx="2292350" cy="6858000"/>
          </a:xfrm>
          <a:prstGeom prst="rect">
            <a:avLst/>
          </a:prstGeom>
          <a:noFill/>
        </p:spPr>
      </p:pic>
      <p:sp>
        <p:nvSpPr>
          <p:cNvPr id="35847" name="Rectangle 7"/>
          <p:cNvSpPr>
            <a:spLocks noChangeArrowheads="1"/>
          </p:cNvSpPr>
          <p:nvPr/>
        </p:nvSpPr>
        <p:spPr bwMode="auto">
          <a:xfrm>
            <a:off x="3132138" y="260350"/>
            <a:ext cx="5405437" cy="2227263"/>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Cook Islands </a:t>
            </a:r>
          </a:p>
          <a:p>
            <a:pPr algn="ctr"/>
            <a:r>
              <a:rPr lang="es-ES" sz="2800" b="1">
                <a:solidFill>
                  <a:schemeClr val="accent2"/>
                </a:solidFill>
                <a:latin typeface="Rockwell Extra Bold" pitchFamily="18" charset="0"/>
              </a:rPr>
              <a:t>Nicolaus Copernicus</a:t>
            </a:r>
          </a:p>
          <a:p>
            <a:pPr algn="ctr">
              <a:buFontTx/>
              <a:buChar char="-"/>
            </a:pPr>
            <a:r>
              <a:rPr lang="es-ES" sz="2800" b="1">
                <a:solidFill>
                  <a:schemeClr val="accent2"/>
                </a:solidFill>
                <a:latin typeface="Rockwell Extra Bold" pitchFamily="18" charset="0"/>
              </a:rPr>
              <a:t>$5 - 2008 </a:t>
            </a:r>
          </a:p>
          <a:p>
            <a:pPr algn="ctr">
              <a:buFontTx/>
              <a:buChar char="-"/>
            </a:pPr>
            <a:r>
              <a:rPr lang="es-ES" sz="2800" b="1">
                <a:solidFill>
                  <a:schemeClr val="accent2"/>
                </a:solidFill>
                <a:latin typeface="Rockwell Extra Bold" pitchFamily="18" charset="0"/>
              </a:rPr>
              <a:t>Proof Silver Crown – </a:t>
            </a:r>
          </a:p>
          <a:p>
            <a:pPr algn="ctr"/>
            <a:r>
              <a:rPr lang="es-ES" sz="2800" b="1">
                <a:solidFill>
                  <a:schemeClr val="accent2"/>
                </a:solidFill>
                <a:latin typeface="Rockwell Extra Bold" pitchFamily="18" charset="0"/>
              </a:rPr>
              <a:t>- Swarovski Crystal - COA</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Rectangle 4"/>
          <p:cNvSpPr>
            <a:spLocks noChangeArrowheads="1"/>
          </p:cNvSpPr>
          <p:nvPr/>
        </p:nvSpPr>
        <p:spPr bwMode="auto">
          <a:xfrm>
            <a:off x="5003800" y="2924175"/>
            <a:ext cx="3313113" cy="3444875"/>
          </a:xfrm>
          <a:prstGeom prst="rect">
            <a:avLst/>
          </a:prstGeom>
          <a:noFill/>
          <a:ln w="9525">
            <a:noFill/>
            <a:miter lim="800000"/>
            <a:headEnd/>
            <a:tailEnd/>
          </a:ln>
          <a:effectLst/>
        </p:spPr>
        <p:txBody>
          <a:bodyPr anchor="ctr">
            <a:spAutoFit/>
          </a:bodyPr>
          <a:lstStyle/>
          <a:p>
            <a:r>
              <a:rPr lang="es-ES" sz="2000" b="1"/>
              <a:t>Otra más con restos de meteorito. Esta vez con uno que es del planeta Marte. Aseguran los científicos que por su composición química, y haciendo las </a:t>
            </a:r>
            <a:br>
              <a:rPr lang="es-ES" sz="2000" b="1"/>
            </a:br>
            <a:r>
              <a:rPr lang="es-ES" sz="2000" b="1"/>
              <a:t>comparaciones con los datos recogidos por el Vicking, estamos ante un pedazo de MARTE. </a:t>
            </a:r>
          </a:p>
        </p:txBody>
      </p:sp>
      <p:pic>
        <p:nvPicPr>
          <p:cNvPr id="36869" name="Picture 5" descr="Acercar (dimensiones reales: 700 x 2100)"/>
          <p:cNvPicPr>
            <a:picLocks noChangeAspect="1" noChangeArrowheads="1"/>
          </p:cNvPicPr>
          <p:nvPr/>
        </p:nvPicPr>
        <p:blipFill>
          <a:blip r:embed="rId2"/>
          <a:srcRect/>
          <a:stretch>
            <a:fillRect/>
          </a:stretch>
        </p:blipFill>
        <p:spPr bwMode="auto">
          <a:xfrm>
            <a:off x="-2984500" y="1820863"/>
            <a:ext cx="9525" cy="9525"/>
          </a:xfrm>
          <a:prstGeom prst="rect">
            <a:avLst/>
          </a:prstGeom>
          <a:noFill/>
        </p:spPr>
      </p:pic>
      <p:pic>
        <p:nvPicPr>
          <p:cNvPr id="36870" name="Picture 6" descr="Imagen"/>
          <p:cNvPicPr>
            <a:picLocks noChangeAspect="1" noChangeArrowheads="1"/>
          </p:cNvPicPr>
          <p:nvPr/>
        </p:nvPicPr>
        <p:blipFill>
          <a:blip r:embed="rId3" cstate="print"/>
          <a:srcRect/>
          <a:stretch>
            <a:fillRect/>
          </a:stretch>
        </p:blipFill>
        <p:spPr bwMode="auto">
          <a:xfrm>
            <a:off x="554038" y="404813"/>
            <a:ext cx="2576512" cy="6453187"/>
          </a:xfrm>
          <a:prstGeom prst="rect">
            <a:avLst/>
          </a:prstGeom>
          <a:noFill/>
        </p:spPr>
      </p:pic>
      <p:sp>
        <p:nvSpPr>
          <p:cNvPr id="36871" name="Rectangle 7"/>
          <p:cNvSpPr>
            <a:spLocks noChangeArrowheads="1"/>
          </p:cNvSpPr>
          <p:nvPr/>
        </p:nvSpPr>
        <p:spPr bwMode="auto">
          <a:xfrm>
            <a:off x="3492500" y="0"/>
            <a:ext cx="5329238" cy="2227263"/>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Cook Islands </a:t>
            </a:r>
          </a:p>
          <a:p>
            <a:pPr algn="ctr"/>
            <a:r>
              <a:rPr lang="es-ES" sz="2800" b="1">
                <a:solidFill>
                  <a:schemeClr val="accent2"/>
                </a:solidFill>
                <a:latin typeface="Rockwell Extra Bold" pitchFamily="18" charset="0"/>
              </a:rPr>
              <a:t>Mars Coin with</a:t>
            </a:r>
          </a:p>
          <a:p>
            <a:pPr algn="ctr"/>
            <a:r>
              <a:rPr lang="es-ES" sz="2800" b="1">
                <a:solidFill>
                  <a:schemeClr val="accent2"/>
                </a:solidFill>
                <a:latin typeface="Rockwell Extra Bold" pitchFamily="18" charset="0"/>
              </a:rPr>
              <a:t>Embedded Meteorite </a:t>
            </a:r>
          </a:p>
          <a:p>
            <a:pPr algn="ctr"/>
            <a:r>
              <a:rPr lang="es-ES" sz="2800" b="1">
                <a:solidFill>
                  <a:schemeClr val="accent2"/>
                </a:solidFill>
                <a:latin typeface="Rockwell Extra Bold" pitchFamily="18" charset="0"/>
              </a:rPr>
              <a:t>$5 - 2009 –</a:t>
            </a:r>
          </a:p>
          <a:p>
            <a:pPr algn="ctr"/>
            <a:r>
              <a:rPr lang="es-ES" sz="2800" b="1">
                <a:solidFill>
                  <a:schemeClr val="accent2"/>
                </a:solidFill>
                <a:latin typeface="Rockwell Extra Bold" pitchFamily="18" charset="0"/>
              </a:rPr>
              <a:t>Proof Silver Crown - COA</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Rectangle 4"/>
          <p:cNvSpPr>
            <a:spLocks noChangeArrowheads="1"/>
          </p:cNvSpPr>
          <p:nvPr/>
        </p:nvSpPr>
        <p:spPr bwMode="auto">
          <a:xfrm>
            <a:off x="5076825" y="3284538"/>
            <a:ext cx="2665413" cy="1920875"/>
          </a:xfrm>
          <a:prstGeom prst="rect">
            <a:avLst/>
          </a:prstGeom>
          <a:noFill/>
          <a:ln w="9525">
            <a:noFill/>
            <a:miter lim="800000"/>
            <a:headEnd/>
            <a:tailEnd/>
          </a:ln>
          <a:effectLst/>
        </p:spPr>
        <p:txBody>
          <a:bodyPr anchor="ctr">
            <a:spAutoFit/>
          </a:bodyPr>
          <a:lstStyle/>
          <a:p>
            <a:r>
              <a:rPr lang="es-ES" sz="2000" b="1"/>
              <a:t>Un lindo Holograma de las cataratas Victoria en Zambia, una de las 7 maravillas del mundo. </a:t>
            </a:r>
          </a:p>
        </p:txBody>
      </p:sp>
      <p:pic>
        <p:nvPicPr>
          <p:cNvPr id="37893" name="Picture 5" descr="Acercar (dimensiones reales: 700 x 1976)"/>
          <p:cNvPicPr>
            <a:picLocks noChangeAspect="1" noChangeArrowheads="1"/>
          </p:cNvPicPr>
          <p:nvPr/>
        </p:nvPicPr>
        <p:blipFill>
          <a:blip r:embed="rId2"/>
          <a:srcRect/>
          <a:stretch>
            <a:fillRect/>
          </a:stretch>
        </p:blipFill>
        <p:spPr bwMode="auto">
          <a:xfrm>
            <a:off x="-469900" y="1958975"/>
            <a:ext cx="9525" cy="9525"/>
          </a:xfrm>
          <a:prstGeom prst="rect">
            <a:avLst/>
          </a:prstGeom>
          <a:noFill/>
        </p:spPr>
      </p:pic>
      <p:pic>
        <p:nvPicPr>
          <p:cNvPr id="37894" name="Picture 6" descr="Imagen"/>
          <p:cNvPicPr>
            <a:picLocks noChangeAspect="1" noChangeArrowheads="1"/>
          </p:cNvPicPr>
          <p:nvPr/>
        </p:nvPicPr>
        <p:blipFill>
          <a:blip r:embed="rId3"/>
          <a:srcRect/>
          <a:stretch>
            <a:fillRect/>
          </a:stretch>
        </p:blipFill>
        <p:spPr bwMode="auto">
          <a:xfrm>
            <a:off x="0" y="692150"/>
            <a:ext cx="2444750" cy="5949950"/>
          </a:xfrm>
          <a:prstGeom prst="rect">
            <a:avLst/>
          </a:prstGeom>
          <a:noFill/>
        </p:spPr>
      </p:pic>
      <p:sp>
        <p:nvSpPr>
          <p:cNvPr id="37895" name="Rectangle 7"/>
          <p:cNvSpPr>
            <a:spLocks noChangeArrowheads="1"/>
          </p:cNvSpPr>
          <p:nvPr/>
        </p:nvSpPr>
        <p:spPr bwMode="auto">
          <a:xfrm>
            <a:off x="2128838" y="333375"/>
            <a:ext cx="6835775" cy="1800225"/>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Democratic Republic Of Congo </a:t>
            </a:r>
          </a:p>
          <a:p>
            <a:pPr algn="ctr">
              <a:buFontTx/>
              <a:buChar char="-"/>
            </a:pPr>
            <a:r>
              <a:rPr lang="es-ES" sz="2800" b="1">
                <a:solidFill>
                  <a:schemeClr val="accent2"/>
                </a:solidFill>
                <a:latin typeface="Rockwell Extra Bold" pitchFamily="18" charset="0"/>
              </a:rPr>
              <a:t>Hologram Crown – </a:t>
            </a:r>
          </a:p>
          <a:p>
            <a:pPr algn="ctr">
              <a:buFontTx/>
              <a:buChar char="-"/>
            </a:pPr>
            <a:r>
              <a:rPr lang="es-ES" sz="2800" b="1">
                <a:solidFill>
                  <a:schemeClr val="accent2"/>
                </a:solidFill>
                <a:latin typeface="Rockwell Extra Bold" pitchFamily="18" charset="0"/>
              </a:rPr>
              <a:t>Victoria Falls - 2003 – </a:t>
            </a:r>
          </a:p>
          <a:p>
            <a:pPr algn="ctr">
              <a:buFontTx/>
              <a:buChar char="-"/>
            </a:pPr>
            <a:r>
              <a:rPr lang="es-ES" sz="2800" b="1">
                <a:solidFill>
                  <a:schemeClr val="accent2"/>
                </a:solidFill>
                <a:latin typeface="Rockwell Extra Bold" pitchFamily="18" charset="0"/>
              </a:rPr>
              <a:t>10 Francs - Box &amp; COA</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6" name="Rectangle 4"/>
          <p:cNvSpPr>
            <a:spLocks noChangeArrowheads="1"/>
          </p:cNvSpPr>
          <p:nvPr/>
        </p:nvSpPr>
        <p:spPr bwMode="auto">
          <a:xfrm>
            <a:off x="4427538" y="2878138"/>
            <a:ext cx="3600450" cy="2530475"/>
          </a:xfrm>
          <a:prstGeom prst="rect">
            <a:avLst/>
          </a:prstGeom>
          <a:noFill/>
          <a:ln w="9525">
            <a:noFill/>
            <a:miter lim="800000"/>
            <a:headEnd/>
            <a:tailEnd/>
          </a:ln>
          <a:effectLst/>
        </p:spPr>
        <p:txBody>
          <a:bodyPr anchor="ctr">
            <a:spAutoFit/>
          </a:bodyPr>
          <a:lstStyle/>
          <a:p>
            <a:r>
              <a:rPr lang="es-ES" sz="2000" b="1"/>
              <a:t>E=mc2 Todo es Relativo!!! Homenaje a Albert Einstein en un holograma medio cómico, porque se lo ve con su lengua a afuera, como riéndose de todos los que refutarían su teoría en los siglos venideros   </a:t>
            </a:r>
            <a:r>
              <a:rPr lang="es-ES" sz="1200" b="1"/>
              <a:t> </a:t>
            </a:r>
            <a:r>
              <a:rPr lang="es-ES" sz="2000" b="1"/>
              <a:t>  </a:t>
            </a:r>
          </a:p>
        </p:txBody>
      </p:sp>
      <p:pic>
        <p:nvPicPr>
          <p:cNvPr id="38917" name="Picture 5" descr="Acercar (dimensiones reales: 350 x 1022)"/>
          <p:cNvPicPr>
            <a:picLocks noChangeAspect="1" noChangeArrowheads="1"/>
          </p:cNvPicPr>
          <p:nvPr/>
        </p:nvPicPr>
        <p:blipFill>
          <a:blip r:embed="rId2"/>
          <a:srcRect/>
          <a:stretch>
            <a:fillRect/>
          </a:stretch>
        </p:blipFill>
        <p:spPr bwMode="auto">
          <a:xfrm>
            <a:off x="-4454525" y="1820863"/>
            <a:ext cx="9525" cy="9525"/>
          </a:xfrm>
          <a:prstGeom prst="rect">
            <a:avLst/>
          </a:prstGeom>
          <a:noFill/>
        </p:spPr>
      </p:pic>
      <p:pic>
        <p:nvPicPr>
          <p:cNvPr id="38918" name="Picture 6" descr="Imagen"/>
          <p:cNvPicPr>
            <a:picLocks noChangeAspect="1" noChangeArrowheads="1"/>
          </p:cNvPicPr>
          <p:nvPr/>
        </p:nvPicPr>
        <p:blipFill>
          <a:blip r:embed="rId3"/>
          <a:srcRect/>
          <a:stretch>
            <a:fillRect/>
          </a:stretch>
        </p:blipFill>
        <p:spPr bwMode="auto">
          <a:xfrm>
            <a:off x="250825" y="188913"/>
            <a:ext cx="2387600" cy="6480175"/>
          </a:xfrm>
          <a:prstGeom prst="rect">
            <a:avLst/>
          </a:prstGeom>
          <a:noFill/>
        </p:spPr>
      </p:pic>
      <p:sp>
        <p:nvSpPr>
          <p:cNvPr id="38920" name="Rectangle 8"/>
          <p:cNvSpPr>
            <a:spLocks noChangeArrowheads="1"/>
          </p:cNvSpPr>
          <p:nvPr/>
        </p:nvSpPr>
        <p:spPr bwMode="auto">
          <a:xfrm>
            <a:off x="2265363" y="333375"/>
            <a:ext cx="6699250" cy="1373188"/>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Northern Mariana Islands </a:t>
            </a:r>
          </a:p>
          <a:p>
            <a:pPr algn="ctr">
              <a:buFontTx/>
              <a:buChar char="-"/>
            </a:pPr>
            <a:r>
              <a:rPr lang="es-ES" sz="2800" b="1">
                <a:solidFill>
                  <a:schemeClr val="accent2"/>
                </a:solidFill>
                <a:latin typeface="Rockwell Extra Bold" pitchFamily="18" charset="0"/>
              </a:rPr>
              <a:t>125th Anniversary Einstein – </a:t>
            </a:r>
          </a:p>
          <a:p>
            <a:pPr algn="ctr">
              <a:buFontTx/>
              <a:buChar char="-"/>
            </a:pPr>
            <a:r>
              <a:rPr lang="es-ES" sz="2800" b="1">
                <a:solidFill>
                  <a:schemeClr val="accent2"/>
                </a:solidFill>
                <a:latin typeface="Rockwell Extra Bold" pitchFamily="18" charset="0"/>
              </a:rPr>
              <a:t>Hologram - Proof Silver - 2004</a:t>
            </a:r>
            <a:r>
              <a:rPr lang="es-ES" sz="2800" b="1">
                <a:latin typeface="Rockwell Extra Bold" pitchFamily="18" charset="0"/>
              </a:rPr>
              <a:t> </a:t>
            </a:r>
            <a:endParaRPr lang="es-ES" sz="2800">
              <a:latin typeface="Rockwell Extra Bold"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4"/>
          <p:cNvSpPr>
            <a:spLocks noChangeArrowheads="1"/>
          </p:cNvSpPr>
          <p:nvPr/>
        </p:nvSpPr>
        <p:spPr bwMode="auto">
          <a:xfrm>
            <a:off x="5148263" y="2725738"/>
            <a:ext cx="3024187" cy="3140075"/>
          </a:xfrm>
          <a:prstGeom prst="rect">
            <a:avLst/>
          </a:prstGeom>
          <a:noFill/>
          <a:ln w="9525">
            <a:noFill/>
            <a:miter lim="800000"/>
            <a:headEnd/>
            <a:tailEnd/>
          </a:ln>
          <a:effectLst/>
        </p:spPr>
        <p:txBody>
          <a:bodyPr anchor="ctr">
            <a:spAutoFit/>
          </a:bodyPr>
          <a:lstStyle/>
          <a:p>
            <a:r>
              <a:rPr lang="es-ES" sz="2000" b="1"/>
              <a:t>Bajo el lema "Tiempo es Plata" se presenta este set que no sé si lo podré explicar muy bien, pero en síntesis es un conjunto de 3 monedas que representan un reloj de sol y hasta una brújula. Increíble pero real !! </a:t>
            </a:r>
          </a:p>
        </p:txBody>
      </p:sp>
      <p:pic>
        <p:nvPicPr>
          <p:cNvPr id="39941" name="Picture 5" descr="Acercar (dimensiones reales: 350 x 1976)"/>
          <p:cNvPicPr>
            <a:picLocks noChangeAspect="1" noChangeArrowheads="1"/>
          </p:cNvPicPr>
          <p:nvPr/>
        </p:nvPicPr>
        <p:blipFill>
          <a:blip r:embed="rId2"/>
          <a:srcRect/>
          <a:stretch>
            <a:fillRect/>
          </a:stretch>
        </p:blipFill>
        <p:spPr bwMode="auto">
          <a:xfrm>
            <a:off x="-4405313" y="1820863"/>
            <a:ext cx="9525" cy="9525"/>
          </a:xfrm>
          <a:prstGeom prst="rect">
            <a:avLst/>
          </a:prstGeom>
          <a:noFill/>
        </p:spPr>
      </p:pic>
      <p:pic>
        <p:nvPicPr>
          <p:cNvPr id="39942" name="Picture 6" descr="Imagen"/>
          <p:cNvPicPr>
            <a:picLocks noChangeAspect="1" noChangeArrowheads="1"/>
          </p:cNvPicPr>
          <p:nvPr/>
        </p:nvPicPr>
        <p:blipFill>
          <a:blip r:embed="rId3"/>
          <a:srcRect/>
          <a:stretch>
            <a:fillRect/>
          </a:stretch>
        </p:blipFill>
        <p:spPr bwMode="auto">
          <a:xfrm>
            <a:off x="900113" y="0"/>
            <a:ext cx="1222375" cy="6858000"/>
          </a:xfrm>
          <a:prstGeom prst="rect">
            <a:avLst/>
          </a:prstGeom>
          <a:noFill/>
        </p:spPr>
      </p:pic>
      <p:sp>
        <p:nvSpPr>
          <p:cNvPr id="39943" name="Rectangle 7"/>
          <p:cNvSpPr>
            <a:spLocks noChangeArrowheads="1"/>
          </p:cNvSpPr>
          <p:nvPr/>
        </p:nvSpPr>
        <p:spPr bwMode="auto">
          <a:xfrm>
            <a:off x="3419475" y="260350"/>
            <a:ext cx="4568825" cy="1373188"/>
          </a:xfrm>
          <a:prstGeom prst="rect">
            <a:avLst/>
          </a:prstGeom>
          <a:noFill/>
          <a:ln w="9525">
            <a:noFill/>
            <a:miter lim="800000"/>
            <a:headEnd/>
            <a:tailEnd/>
          </a:ln>
          <a:effectLst/>
        </p:spPr>
        <p:txBody>
          <a:bodyPr wrap="none">
            <a:spAutoFit/>
          </a:bodyPr>
          <a:lstStyle/>
          <a:p>
            <a:r>
              <a:rPr lang="es-ES" sz="2800" b="1">
                <a:solidFill>
                  <a:schemeClr val="accent2"/>
                </a:solidFill>
                <a:latin typeface="Rockwell Extra Bold" pitchFamily="18" charset="0"/>
              </a:rPr>
              <a:t>África - Joint Issue –</a:t>
            </a:r>
          </a:p>
          <a:p>
            <a:r>
              <a:rPr lang="es-ES" sz="2800" b="1">
                <a:solidFill>
                  <a:schemeClr val="accent2"/>
                </a:solidFill>
                <a:latin typeface="Rockwell Extra Bold" pitchFamily="18" charset="0"/>
              </a:rPr>
              <a:t>Compass &amp; Sundial –</a:t>
            </a:r>
          </a:p>
          <a:p>
            <a:r>
              <a:rPr lang="es-ES" sz="2800" b="1">
                <a:solidFill>
                  <a:schemeClr val="accent2"/>
                </a:solidFill>
                <a:latin typeface="Rockwell Extra Bold" pitchFamily="18" charset="0"/>
              </a:rPr>
              <a:t>Time Is Money - 2004</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Rectangle 4"/>
          <p:cNvSpPr>
            <a:spLocks noChangeArrowheads="1"/>
          </p:cNvSpPr>
          <p:nvPr/>
        </p:nvSpPr>
        <p:spPr bwMode="auto">
          <a:xfrm>
            <a:off x="4572000" y="3411538"/>
            <a:ext cx="3168650" cy="2530475"/>
          </a:xfrm>
          <a:prstGeom prst="rect">
            <a:avLst/>
          </a:prstGeom>
          <a:noFill/>
          <a:ln w="9525">
            <a:noFill/>
            <a:miter lim="800000"/>
            <a:headEnd/>
            <a:tailEnd/>
          </a:ln>
          <a:effectLst/>
        </p:spPr>
        <p:txBody>
          <a:bodyPr anchor="ctr">
            <a:spAutoFit/>
          </a:bodyPr>
          <a:lstStyle/>
          <a:p>
            <a:r>
              <a:rPr lang="es-ES" sz="2000" b="1"/>
              <a:t>Técnicas nuevas de imágenes llevadas a esta moneda donde increíblemente se ve en una mitad la cara de la Mona Lisa en positivo y en la otra mitad la cara de DaVinci en negativo. </a:t>
            </a:r>
          </a:p>
        </p:txBody>
      </p:sp>
      <p:pic>
        <p:nvPicPr>
          <p:cNvPr id="40965" name="Picture 5" descr="Acercar (dimensiones reales: 700 x 2036)"/>
          <p:cNvPicPr>
            <a:picLocks noChangeAspect="1" noChangeArrowheads="1"/>
          </p:cNvPicPr>
          <p:nvPr/>
        </p:nvPicPr>
        <p:blipFill>
          <a:blip r:embed="rId2"/>
          <a:srcRect/>
          <a:stretch>
            <a:fillRect/>
          </a:stretch>
        </p:blipFill>
        <p:spPr bwMode="auto">
          <a:xfrm>
            <a:off x="-4064000" y="1820863"/>
            <a:ext cx="9525" cy="9525"/>
          </a:xfrm>
          <a:prstGeom prst="rect">
            <a:avLst/>
          </a:prstGeom>
          <a:noFill/>
        </p:spPr>
      </p:pic>
      <p:pic>
        <p:nvPicPr>
          <p:cNvPr id="40966" name="Picture 6" descr="Imagen"/>
          <p:cNvPicPr>
            <a:picLocks noChangeAspect="1" noChangeArrowheads="1"/>
          </p:cNvPicPr>
          <p:nvPr/>
        </p:nvPicPr>
        <p:blipFill>
          <a:blip r:embed="rId3"/>
          <a:srcRect/>
          <a:stretch>
            <a:fillRect/>
          </a:stretch>
        </p:blipFill>
        <p:spPr bwMode="auto">
          <a:xfrm>
            <a:off x="611188" y="0"/>
            <a:ext cx="2520950" cy="6858000"/>
          </a:xfrm>
          <a:prstGeom prst="rect">
            <a:avLst/>
          </a:prstGeom>
          <a:noFill/>
        </p:spPr>
      </p:pic>
      <p:sp>
        <p:nvSpPr>
          <p:cNvPr id="40967" name="Rectangle 7"/>
          <p:cNvSpPr>
            <a:spLocks noChangeArrowheads="1"/>
          </p:cNvSpPr>
          <p:nvPr/>
        </p:nvSpPr>
        <p:spPr bwMode="auto">
          <a:xfrm>
            <a:off x="3492500" y="333375"/>
            <a:ext cx="4868863" cy="2227263"/>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British Virgin Islands </a:t>
            </a:r>
          </a:p>
          <a:p>
            <a:pPr algn="ctr">
              <a:buFontTx/>
              <a:buChar char="-"/>
            </a:pPr>
            <a:r>
              <a:rPr lang="es-ES" sz="2800" b="1">
                <a:solidFill>
                  <a:schemeClr val="accent2"/>
                </a:solidFill>
                <a:latin typeface="Rockwell Extra Bold" pitchFamily="18" charset="0"/>
              </a:rPr>
              <a:t>Leonardo DaVinci- </a:t>
            </a:r>
          </a:p>
          <a:p>
            <a:pPr algn="ctr"/>
            <a:r>
              <a:rPr lang="es-ES" sz="2800" b="1">
                <a:solidFill>
                  <a:schemeClr val="accent2"/>
                </a:solidFill>
                <a:latin typeface="Rockwell Extra Bold" pitchFamily="18" charset="0"/>
              </a:rPr>
              <a:t>&amp; Mona Lisa </a:t>
            </a:r>
          </a:p>
          <a:p>
            <a:pPr algn="ctr">
              <a:buFontTx/>
              <a:buChar char="-"/>
            </a:pPr>
            <a:r>
              <a:rPr lang="es-ES" sz="2800" b="1">
                <a:solidFill>
                  <a:schemeClr val="accent2"/>
                </a:solidFill>
                <a:latin typeface="Rockwell Extra Bold" pitchFamily="18" charset="0"/>
              </a:rPr>
              <a:t>Proof Silver Crown –</a:t>
            </a:r>
          </a:p>
          <a:p>
            <a:pPr algn="ctr">
              <a:buFontTx/>
              <a:buChar char="-"/>
            </a:pPr>
            <a:r>
              <a:rPr lang="es-ES" sz="2800" b="1">
                <a:solidFill>
                  <a:schemeClr val="accent2"/>
                </a:solidFill>
                <a:latin typeface="Rockwell Extra Bold" pitchFamily="18" charset="0"/>
              </a:rPr>
              <a:t>2006 - $10 - Box &amp; COA</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4"/>
          <p:cNvSpPr>
            <a:spLocks noChangeArrowheads="1"/>
          </p:cNvSpPr>
          <p:nvPr/>
        </p:nvSpPr>
        <p:spPr bwMode="auto">
          <a:xfrm>
            <a:off x="4787900" y="3141663"/>
            <a:ext cx="4033838" cy="2835275"/>
          </a:xfrm>
          <a:prstGeom prst="rect">
            <a:avLst/>
          </a:prstGeom>
          <a:noFill/>
          <a:ln w="9525">
            <a:noFill/>
            <a:miter lim="800000"/>
            <a:headEnd/>
            <a:tailEnd/>
          </a:ln>
          <a:effectLst/>
        </p:spPr>
        <p:txBody>
          <a:bodyPr anchor="ctr">
            <a:spAutoFit/>
          </a:bodyPr>
          <a:lstStyle/>
          <a:p>
            <a:pPr algn="r"/>
            <a:r>
              <a:rPr lang="es-ES" sz="2000" b="1"/>
              <a:t>Hermoso diseño. Un holograma dentro de los pétalos de estas 3 rosas reflejan un arco iris. Dicen que la sensación es hermosa por el contraste del arco iris con el fondo de la moneda. Ideal para regalar a una esposa/novia/amante </a:t>
            </a:r>
            <a:br>
              <a:rPr lang="es-ES" sz="2000" b="1"/>
            </a:br>
            <a:r>
              <a:rPr lang="es-ES" sz="2000" b="1"/>
              <a:t>y por qué no, incluso amiga. </a:t>
            </a:r>
          </a:p>
        </p:txBody>
      </p:sp>
      <p:pic>
        <p:nvPicPr>
          <p:cNvPr id="41989" name="Picture 5" descr="Acercar (dimensiones reales: 500 x 500)"/>
          <p:cNvPicPr>
            <a:picLocks noChangeAspect="1" noChangeArrowheads="1"/>
          </p:cNvPicPr>
          <p:nvPr/>
        </p:nvPicPr>
        <p:blipFill>
          <a:blip r:embed="rId2"/>
          <a:srcRect/>
          <a:stretch>
            <a:fillRect/>
          </a:stretch>
        </p:blipFill>
        <p:spPr bwMode="auto">
          <a:xfrm>
            <a:off x="-4114800" y="2370138"/>
            <a:ext cx="9525" cy="9525"/>
          </a:xfrm>
          <a:prstGeom prst="rect">
            <a:avLst/>
          </a:prstGeom>
          <a:noFill/>
        </p:spPr>
      </p:pic>
      <p:pic>
        <p:nvPicPr>
          <p:cNvPr id="41990" name="Picture 6" descr="Imagen"/>
          <p:cNvPicPr>
            <a:picLocks noChangeAspect="1" noChangeArrowheads="1"/>
          </p:cNvPicPr>
          <p:nvPr/>
        </p:nvPicPr>
        <p:blipFill>
          <a:blip r:embed="rId3"/>
          <a:srcRect/>
          <a:stretch>
            <a:fillRect/>
          </a:stretch>
        </p:blipFill>
        <p:spPr bwMode="auto">
          <a:xfrm>
            <a:off x="323850" y="2349500"/>
            <a:ext cx="4176713" cy="4006850"/>
          </a:xfrm>
          <a:prstGeom prst="rect">
            <a:avLst/>
          </a:prstGeom>
          <a:noFill/>
        </p:spPr>
      </p:pic>
      <p:sp>
        <p:nvSpPr>
          <p:cNvPr id="41991" name="Rectangle 7"/>
          <p:cNvSpPr>
            <a:spLocks noChangeArrowheads="1"/>
          </p:cNvSpPr>
          <p:nvPr/>
        </p:nvSpPr>
        <p:spPr bwMode="auto">
          <a:xfrm>
            <a:off x="1627188" y="404813"/>
            <a:ext cx="6259512" cy="1800225"/>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Cook Islands </a:t>
            </a:r>
          </a:p>
          <a:p>
            <a:pPr algn="ctr"/>
            <a:r>
              <a:rPr lang="es-ES" sz="2800" b="1">
                <a:solidFill>
                  <a:schemeClr val="accent2"/>
                </a:solidFill>
                <a:latin typeface="Rockwell Extra Bold" pitchFamily="18" charset="0"/>
              </a:rPr>
              <a:t>- 2010 - 5 Dollars – </a:t>
            </a:r>
          </a:p>
          <a:p>
            <a:pPr algn="ctr"/>
            <a:r>
              <a:rPr lang="es-ES" sz="2800" b="1">
                <a:solidFill>
                  <a:schemeClr val="accent2"/>
                </a:solidFill>
                <a:latin typeface="Rockwell Extra Bold" pitchFamily="18" charset="0"/>
              </a:rPr>
              <a:t>Tender Love Rose Hologram </a:t>
            </a:r>
            <a:r>
              <a:rPr lang="es-ES" sz="2800">
                <a:solidFill>
                  <a:schemeClr val="accent2"/>
                </a:solidFill>
                <a:latin typeface="Rockwell Extra Bold" pitchFamily="18" charset="0"/>
              </a:rPr>
              <a:t/>
            </a:r>
            <a:br>
              <a:rPr lang="es-ES" sz="2800">
                <a:solidFill>
                  <a:schemeClr val="accent2"/>
                </a:solidFill>
                <a:latin typeface="Rockwell Extra Bold" pitchFamily="18" charset="0"/>
              </a:rPr>
            </a:b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Rectangle 4"/>
          <p:cNvSpPr>
            <a:spLocks noChangeArrowheads="1"/>
          </p:cNvSpPr>
          <p:nvPr/>
        </p:nvSpPr>
        <p:spPr bwMode="auto">
          <a:xfrm>
            <a:off x="323850" y="4619625"/>
            <a:ext cx="8353425" cy="1920875"/>
          </a:xfrm>
          <a:prstGeom prst="rect">
            <a:avLst/>
          </a:prstGeom>
          <a:noFill/>
          <a:ln w="9525">
            <a:noFill/>
            <a:miter lim="800000"/>
            <a:headEnd/>
            <a:tailEnd/>
          </a:ln>
          <a:effectLst/>
        </p:spPr>
        <p:txBody>
          <a:bodyPr anchor="ctr">
            <a:spAutoFit/>
          </a:bodyPr>
          <a:lstStyle/>
          <a:p>
            <a:r>
              <a:rPr lang="es-ES" sz="2000" b="1"/>
              <a:t>Esta moneda muestra la belleza de un grupo de islas amenazadas por el calentamiento global y a punto de perecer, o sea en pocos años desaparecerán. Se estima que el pico más alto es apenas 5 metros sobre el nivel del mar. Son 9 islas ubicadas al SudOeste en el Océano Pacífico cuya capital es Funafuti. Tiene unas incrustaciones realmente muy bonitas que semejan ser burbujas. </a:t>
            </a:r>
          </a:p>
        </p:txBody>
      </p:sp>
      <p:pic>
        <p:nvPicPr>
          <p:cNvPr id="43013" name="Picture 5" descr="Acercar (dimensiones reales: 500 x 500)"/>
          <p:cNvPicPr>
            <a:picLocks noChangeAspect="1" noChangeArrowheads="1"/>
          </p:cNvPicPr>
          <p:nvPr/>
        </p:nvPicPr>
        <p:blipFill>
          <a:blip r:embed="rId2"/>
          <a:srcRect/>
          <a:stretch>
            <a:fillRect/>
          </a:stretch>
        </p:blipFill>
        <p:spPr bwMode="auto">
          <a:xfrm>
            <a:off x="-4286250" y="1271588"/>
            <a:ext cx="9525" cy="9525"/>
          </a:xfrm>
          <a:prstGeom prst="rect">
            <a:avLst/>
          </a:prstGeom>
          <a:noFill/>
        </p:spPr>
      </p:pic>
      <p:pic>
        <p:nvPicPr>
          <p:cNvPr id="43014" name="Picture 6" descr="Imagen"/>
          <p:cNvPicPr>
            <a:picLocks noChangeAspect="1" noChangeArrowheads="1"/>
          </p:cNvPicPr>
          <p:nvPr/>
        </p:nvPicPr>
        <p:blipFill>
          <a:blip r:embed="rId3"/>
          <a:srcRect/>
          <a:stretch>
            <a:fillRect/>
          </a:stretch>
        </p:blipFill>
        <p:spPr bwMode="auto">
          <a:xfrm>
            <a:off x="395288" y="1484313"/>
            <a:ext cx="2841625" cy="2841625"/>
          </a:xfrm>
          <a:prstGeom prst="rect">
            <a:avLst/>
          </a:prstGeom>
          <a:noFill/>
        </p:spPr>
      </p:pic>
      <p:sp>
        <p:nvSpPr>
          <p:cNvPr id="43015" name="Rectangle 7"/>
          <p:cNvSpPr>
            <a:spLocks noChangeArrowheads="1"/>
          </p:cNvSpPr>
          <p:nvPr/>
        </p:nvSpPr>
        <p:spPr bwMode="auto">
          <a:xfrm>
            <a:off x="5724525" y="2349500"/>
            <a:ext cx="2990850" cy="2014538"/>
          </a:xfrm>
          <a:prstGeom prst="rect">
            <a:avLst/>
          </a:prstGeom>
          <a:noFill/>
          <a:ln w="9525">
            <a:noFill/>
            <a:miter lim="800000"/>
            <a:headEnd/>
            <a:tailEnd/>
          </a:ln>
          <a:effectLst/>
        </p:spPr>
        <p:txBody>
          <a:bodyPr wrap="none">
            <a:spAutoFit/>
          </a:bodyPr>
          <a:lstStyle/>
          <a:p>
            <a:r>
              <a:rPr lang="es-ES" b="1"/>
              <a:t>Metal: Silver .925 </a:t>
            </a:r>
            <a:br>
              <a:rPr lang="es-ES" b="1"/>
            </a:br>
            <a:r>
              <a:rPr lang="es-ES" b="1"/>
              <a:t>Weight: 25 g </a:t>
            </a:r>
            <a:br>
              <a:rPr lang="es-ES" b="1"/>
            </a:br>
            <a:r>
              <a:rPr lang="es-ES" b="1"/>
              <a:t>Diameter: 38.61 mm </a:t>
            </a:r>
            <a:br>
              <a:rPr lang="es-ES" b="1"/>
            </a:br>
            <a:r>
              <a:rPr lang="es-ES" b="1"/>
              <a:t>Quality: Proof </a:t>
            </a:r>
            <a:br>
              <a:rPr lang="es-ES" b="1"/>
            </a:br>
            <a:r>
              <a:rPr lang="es-ES" b="1"/>
              <a:t>Mintage: 2'500 pcs. </a:t>
            </a:r>
            <a:br>
              <a:rPr lang="es-ES" b="1"/>
            </a:br>
            <a:r>
              <a:rPr lang="es-ES" b="1"/>
              <a:t>u$s 80.- aproximdamente.</a:t>
            </a:r>
            <a:br>
              <a:rPr lang="es-ES" b="1"/>
            </a:br>
            <a:endParaRPr lang="es-ES" b="1"/>
          </a:p>
        </p:txBody>
      </p:sp>
      <p:sp>
        <p:nvSpPr>
          <p:cNvPr id="43016" name="Rectangle 8"/>
          <p:cNvSpPr>
            <a:spLocks noChangeArrowheads="1"/>
          </p:cNvSpPr>
          <p:nvPr/>
        </p:nvSpPr>
        <p:spPr bwMode="auto">
          <a:xfrm>
            <a:off x="3203575" y="404813"/>
            <a:ext cx="4330700" cy="1373187"/>
          </a:xfrm>
          <a:prstGeom prst="rect">
            <a:avLst/>
          </a:prstGeom>
          <a:noFill/>
          <a:ln w="9525">
            <a:noFill/>
            <a:miter lim="800000"/>
            <a:headEnd/>
            <a:tailEnd/>
          </a:ln>
          <a:effectLst/>
        </p:spPr>
        <p:txBody>
          <a:bodyPr wrap="none">
            <a:spAutoFit/>
          </a:bodyPr>
          <a:lstStyle/>
          <a:p>
            <a:r>
              <a:rPr lang="es-ES" sz="2800" b="1">
                <a:solidFill>
                  <a:schemeClr val="accent2"/>
                </a:solidFill>
                <a:latin typeface="Rockwell Extra Bold" pitchFamily="18" charset="0"/>
              </a:rPr>
              <a:t>Tuvalu   - 2010 -</a:t>
            </a:r>
          </a:p>
          <a:p>
            <a:r>
              <a:rPr lang="es-ES" sz="2800" b="1">
                <a:solidFill>
                  <a:schemeClr val="accent2"/>
                </a:solidFill>
                <a:latin typeface="Rockwell Extra Bold" pitchFamily="18" charset="0"/>
              </a:rPr>
              <a:t>1 Dollar - Sea Horse </a:t>
            </a:r>
          </a:p>
          <a:p>
            <a:r>
              <a:rPr lang="es-ES" sz="2800" b="1">
                <a:solidFill>
                  <a:schemeClr val="accent2"/>
                </a:solidFill>
                <a:latin typeface="Rockwell Extra Bold" pitchFamily="18" charset="0"/>
              </a:rPr>
              <a:t>(quality: PROOF)</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Rectangle 4"/>
          <p:cNvSpPr>
            <a:spLocks noChangeArrowheads="1"/>
          </p:cNvSpPr>
          <p:nvPr/>
        </p:nvSpPr>
        <p:spPr bwMode="auto">
          <a:xfrm>
            <a:off x="4716463" y="2852738"/>
            <a:ext cx="3960812" cy="2225675"/>
          </a:xfrm>
          <a:prstGeom prst="rect">
            <a:avLst/>
          </a:prstGeom>
          <a:noFill/>
          <a:ln w="9525">
            <a:noFill/>
            <a:miter lim="800000"/>
            <a:headEnd/>
            <a:tailEnd/>
          </a:ln>
          <a:effectLst/>
        </p:spPr>
        <p:txBody>
          <a:bodyPr anchor="ctr">
            <a:spAutoFit/>
          </a:bodyPr>
          <a:lstStyle/>
          <a:p>
            <a:pPr algn="ctr"/>
            <a:r>
              <a:rPr lang="es-ES" sz="2000" b="1"/>
              <a:t>Siguiendo con el estilo de las monedas 3D, esta figura de Qin Shi Huang </a:t>
            </a:r>
            <a:br>
              <a:rPr lang="es-ES" sz="2000" b="1"/>
            </a:br>
            <a:r>
              <a:rPr lang="es-ES" sz="2000" b="1"/>
              <a:t>(primer emperador Chino) </a:t>
            </a:r>
            <a:br>
              <a:rPr lang="es-ES" sz="2000" b="1"/>
            </a:br>
            <a:r>
              <a:rPr lang="es-ES" sz="2000" b="1"/>
              <a:t>se levanta de la moneda </a:t>
            </a:r>
            <a:br>
              <a:rPr lang="es-ES" sz="2000" b="1"/>
            </a:br>
            <a:r>
              <a:rPr lang="es-ES" sz="2000" b="1"/>
              <a:t>(como la de la Isla de Pascua). </a:t>
            </a:r>
            <a:br>
              <a:rPr lang="es-ES" sz="2000" b="1"/>
            </a:br>
            <a:r>
              <a:rPr lang="es-ES" sz="2000" b="1"/>
              <a:t>Valor aproximado u$s 70.</a:t>
            </a:r>
          </a:p>
        </p:txBody>
      </p:sp>
      <p:pic>
        <p:nvPicPr>
          <p:cNvPr id="44037" name="Picture 5" descr="Acercar (dimensiones reales: 400 x 367)"/>
          <p:cNvPicPr>
            <a:picLocks noChangeAspect="1" noChangeArrowheads="1"/>
          </p:cNvPicPr>
          <p:nvPr/>
        </p:nvPicPr>
        <p:blipFill>
          <a:blip r:embed="rId2"/>
          <a:srcRect/>
          <a:stretch>
            <a:fillRect/>
          </a:stretch>
        </p:blipFill>
        <p:spPr bwMode="auto">
          <a:xfrm>
            <a:off x="-3289300" y="2370138"/>
            <a:ext cx="9525" cy="9525"/>
          </a:xfrm>
          <a:prstGeom prst="rect">
            <a:avLst/>
          </a:prstGeom>
          <a:noFill/>
        </p:spPr>
      </p:pic>
      <p:pic>
        <p:nvPicPr>
          <p:cNvPr id="44038" name="Picture 6" descr="Imagen"/>
          <p:cNvPicPr>
            <a:picLocks noChangeAspect="1" noChangeArrowheads="1"/>
          </p:cNvPicPr>
          <p:nvPr/>
        </p:nvPicPr>
        <p:blipFill>
          <a:blip r:embed="rId3"/>
          <a:srcRect/>
          <a:stretch>
            <a:fillRect/>
          </a:stretch>
        </p:blipFill>
        <p:spPr bwMode="auto">
          <a:xfrm>
            <a:off x="0" y="2492375"/>
            <a:ext cx="4211638" cy="3863975"/>
          </a:xfrm>
          <a:prstGeom prst="rect">
            <a:avLst/>
          </a:prstGeom>
          <a:noFill/>
        </p:spPr>
      </p:pic>
      <p:sp>
        <p:nvSpPr>
          <p:cNvPr id="44039" name="Rectangle 7"/>
          <p:cNvSpPr>
            <a:spLocks noChangeArrowheads="1"/>
          </p:cNvSpPr>
          <p:nvPr/>
        </p:nvSpPr>
        <p:spPr bwMode="auto">
          <a:xfrm>
            <a:off x="900113" y="404813"/>
            <a:ext cx="7888287" cy="1373187"/>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Laos - 2009 - 1000 Kip – </a:t>
            </a:r>
          </a:p>
          <a:p>
            <a:pPr algn="ctr"/>
            <a:r>
              <a:rPr lang="es-ES" sz="2800" b="1">
                <a:solidFill>
                  <a:schemeClr val="accent2"/>
                </a:solidFill>
                <a:latin typeface="Rockwell Extra Bold" pitchFamily="18" charset="0"/>
              </a:rPr>
              <a:t>Terra Cotta Army 3D Coin </a:t>
            </a:r>
          </a:p>
          <a:p>
            <a:pPr algn="ctr"/>
            <a:r>
              <a:rPr lang="es-ES" sz="2800" b="1">
                <a:solidFill>
                  <a:schemeClr val="accent2"/>
                </a:solidFill>
                <a:latin typeface="Rockwell Extra Bold" pitchFamily="18" charset="0"/>
              </a:rPr>
              <a:t>ARMORED OFFICER (quality: PROOF)</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0" name="Rectangle 4"/>
          <p:cNvSpPr>
            <a:spLocks noChangeArrowheads="1"/>
          </p:cNvSpPr>
          <p:nvPr/>
        </p:nvSpPr>
        <p:spPr bwMode="auto">
          <a:xfrm>
            <a:off x="5148263" y="2397125"/>
            <a:ext cx="3495675" cy="3749675"/>
          </a:xfrm>
          <a:prstGeom prst="rect">
            <a:avLst/>
          </a:prstGeom>
          <a:noFill/>
          <a:ln w="9525">
            <a:noFill/>
            <a:miter lim="800000"/>
            <a:headEnd/>
            <a:tailEnd/>
          </a:ln>
          <a:effectLst/>
        </p:spPr>
        <p:txBody>
          <a:bodyPr anchor="ctr">
            <a:spAutoFit/>
          </a:bodyPr>
          <a:lstStyle/>
          <a:p>
            <a:r>
              <a:rPr lang="es-ES" sz="2000" b="1"/>
              <a:t>En esta ocasión nos encontramos con una moneda referida a una de las 7 maravillas: </a:t>
            </a:r>
            <a:br>
              <a:rPr lang="es-ES" sz="2000" b="1"/>
            </a:br>
            <a:r>
              <a:rPr lang="es-ES" sz="2000" b="1"/>
              <a:t>Las pirámides de Egipto. Contiene en su interior arena "real" de la base de la pirámide de Giza. </a:t>
            </a:r>
            <a:br>
              <a:rPr lang="es-ES" sz="2000" b="1"/>
            </a:br>
            <a:r>
              <a:rPr lang="es-ES" sz="2000" b="1"/>
              <a:t>Existe una versión en Níquel pero no tiene la arena por supuesto. Su precio: € 125.- </a:t>
            </a:r>
          </a:p>
        </p:txBody>
      </p:sp>
      <p:pic>
        <p:nvPicPr>
          <p:cNvPr id="45061" name="Picture 5" descr="Acercar (dimensiones reales: 400 x 465)"/>
          <p:cNvPicPr>
            <a:picLocks noChangeAspect="1" noChangeArrowheads="1"/>
          </p:cNvPicPr>
          <p:nvPr/>
        </p:nvPicPr>
        <p:blipFill>
          <a:blip r:embed="rId2"/>
          <a:srcRect/>
          <a:stretch>
            <a:fillRect/>
          </a:stretch>
        </p:blipFill>
        <p:spPr bwMode="auto">
          <a:xfrm>
            <a:off x="-4221163" y="2225675"/>
            <a:ext cx="9525" cy="9525"/>
          </a:xfrm>
          <a:prstGeom prst="rect">
            <a:avLst/>
          </a:prstGeom>
          <a:noFill/>
        </p:spPr>
      </p:pic>
      <p:pic>
        <p:nvPicPr>
          <p:cNvPr id="45062" name="Picture 6" descr="Imagen"/>
          <p:cNvPicPr>
            <a:picLocks noChangeAspect="1" noChangeArrowheads="1"/>
          </p:cNvPicPr>
          <p:nvPr/>
        </p:nvPicPr>
        <p:blipFill>
          <a:blip r:embed="rId3"/>
          <a:srcRect/>
          <a:stretch>
            <a:fillRect/>
          </a:stretch>
        </p:blipFill>
        <p:spPr bwMode="auto">
          <a:xfrm>
            <a:off x="323850" y="2420938"/>
            <a:ext cx="3671888" cy="4033837"/>
          </a:xfrm>
          <a:prstGeom prst="rect">
            <a:avLst/>
          </a:prstGeom>
          <a:noFill/>
        </p:spPr>
      </p:pic>
      <p:sp>
        <p:nvSpPr>
          <p:cNvPr id="45063" name="Rectangle 7"/>
          <p:cNvSpPr>
            <a:spLocks noChangeArrowheads="1"/>
          </p:cNvSpPr>
          <p:nvPr/>
        </p:nvSpPr>
        <p:spPr bwMode="auto">
          <a:xfrm>
            <a:off x="2051050" y="333375"/>
            <a:ext cx="6534150" cy="1800225"/>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Isle of Man - 2008 – </a:t>
            </a:r>
          </a:p>
          <a:p>
            <a:pPr algn="ctr"/>
            <a:r>
              <a:rPr lang="es-ES" sz="2800" b="1">
                <a:solidFill>
                  <a:schemeClr val="accent2"/>
                </a:solidFill>
                <a:latin typeface="Rockwell Extra Bold" pitchFamily="18" charset="0"/>
              </a:rPr>
              <a:t>1 Crown - New 7 Wonders </a:t>
            </a:r>
          </a:p>
          <a:p>
            <a:pPr algn="ctr"/>
            <a:r>
              <a:rPr lang="es-ES" sz="2800" b="1">
                <a:solidFill>
                  <a:schemeClr val="accent2"/>
                </a:solidFill>
                <a:latin typeface="Rockwell Extra Bold" pitchFamily="18" charset="0"/>
              </a:rPr>
              <a:t>with real sand of the pyramid </a:t>
            </a:r>
          </a:p>
          <a:p>
            <a:pPr algn="ctr"/>
            <a:r>
              <a:rPr lang="es-ES" sz="2800" b="1">
                <a:solidFill>
                  <a:schemeClr val="accent2"/>
                </a:solidFill>
                <a:latin typeface="Rockwell Extra Bold" pitchFamily="18" charset="0"/>
              </a:rPr>
              <a:t>(quality: PROOF)</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4" name="Rectangle 4"/>
          <p:cNvSpPr>
            <a:spLocks noChangeArrowheads="1"/>
          </p:cNvSpPr>
          <p:nvPr/>
        </p:nvSpPr>
        <p:spPr bwMode="auto">
          <a:xfrm>
            <a:off x="5651500" y="2349500"/>
            <a:ext cx="2808288" cy="4054475"/>
          </a:xfrm>
          <a:prstGeom prst="rect">
            <a:avLst/>
          </a:prstGeom>
          <a:noFill/>
          <a:ln w="9525">
            <a:noFill/>
            <a:miter lim="800000"/>
            <a:headEnd/>
            <a:tailEnd/>
          </a:ln>
          <a:effectLst/>
        </p:spPr>
        <p:txBody>
          <a:bodyPr anchor="ctr">
            <a:spAutoFit/>
          </a:bodyPr>
          <a:lstStyle/>
          <a:p>
            <a:pPr algn="ctr"/>
            <a:r>
              <a:rPr lang="es-ES" sz="2000" b="1"/>
              <a:t>Esta moneda tiene un valor aproximado de € 1300.- y representa el dibujo famoso de Leonardo DaVinci llamado " El Hombre de Vitruvian " que cuenta con 26 incrustaciones de cristales de Swarovsky. </a:t>
            </a:r>
            <a:br>
              <a:rPr lang="es-ES" sz="2000" b="1"/>
            </a:br>
            <a:r>
              <a:rPr lang="es-ES" sz="2000" b="1"/>
              <a:t>Se acuñaron </a:t>
            </a:r>
            <a:br>
              <a:rPr lang="es-ES" sz="2000" b="1"/>
            </a:br>
            <a:r>
              <a:rPr lang="es-ES" sz="2000" b="1"/>
              <a:t>1000 piezas </a:t>
            </a:r>
          </a:p>
        </p:txBody>
      </p:sp>
      <p:pic>
        <p:nvPicPr>
          <p:cNvPr id="46085" name="Picture 5" descr="Acercar (dimensiones reales: 400 x 407)"/>
          <p:cNvPicPr>
            <a:picLocks noChangeAspect="1" noChangeArrowheads="1"/>
          </p:cNvPicPr>
          <p:nvPr/>
        </p:nvPicPr>
        <p:blipFill>
          <a:blip r:embed="rId2"/>
          <a:srcRect/>
          <a:stretch>
            <a:fillRect/>
          </a:stretch>
        </p:blipFill>
        <p:spPr bwMode="auto">
          <a:xfrm>
            <a:off x="-4278313" y="2354263"/>
            <a:ext cx="9525" cy="9525"/>
          </a:xfrm>
          <a:prstGeom prst="rect">
            <a:avLst/>
          </a:prstGeom>
          <a:noFill/>
        </p:spPr>
      </p:pic>
      <p:pic>
        <p:nvPicPr>
          <p:cNvPr id="46086" name="Picture 6" descr="Imagen"/>
          <p:cNvPicPr>
            <a:picLocks noChangeAspect="1" noChangeArrowheads="1"/>
          </p:cNvPicPr>
          <p:nvPr/>
        </p:nvPicPr>
        <p:blipFill>
          <a:blip r:embed="rId3"/>
          <a:srcRect/>
          <a:stretch>
            <a:fillRect/>
          </a:stretch>
        </p:blipFill>
        <p:spPr bwMode="auto">
          <a:xfrm>
            <a:off x="468313" y="2349500"/>
            <a:ext cx="4032250" cy="3814763"/>
          </a:xfrm>
          <a:prstGeom prst="rect">
            <a:avLst/>
          </a:prstGeom>
          <a:noFill/>
        </p:spPr>
      </p:pic>
      <p:sp>
        <p:nvSpPr>
          <p:cNvPr id="46087" name="Rectangle 7"/>
          <p:cNvSpPr>
            <a:spLocks noChangeArrowheads="1"/>
          </p:cNvSpPr>
          <p:nvPr/>
        </p:nvSpPr>
        <p:spPr bwMode="auto">
          <a:xfrm>
            <a:off x="2700338" y="476250"/>
            <a:ext cx="5662612" cy="1373188"/>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Cook Islands - 2010 – </a:t>
            </a:r>
          </a:p>
          <a:p>
            <a:pPr algn="ctr"/>
            <a:r>
              <a:rPr lang="es-ES" sz="2800" b="1">
                <a:solidFill>
                  <a:schemeClr val="accent2"/>
                </a:solidFill>
                <a:latin typeface="Rockwell Extra Bold" pitchFamily="18" charset="0"/>
              </a:rPr>
              <a:t>20 Dollars - Vitruvian Man</a:t>
            </a:r>
            <a:br>
              <a:rPr lang="es-ES" sz="2800" b="1">
                <a:solidFill>
                  <a:schemeClr val="accent2"/>
                </a:solidFill>
                <a:latin typeface="Rockwell Extra Bold" pitchFamily="18" charset="0"/>
              </a:rPr>
            </a:br>
            <a:endParaRPr lang="es-ES" sz="2800" b="1">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8" name="Rectangle 4"/>
          <p:cNvSpPr>
            <a:spLocks noChangeArrowheads="1"/>
          </p:cNvSpPr>
          <p:nvPr/>
        </p:nvSpPr>
        <p:spPr bwMode="auto">
          <a:xfrm>
            <a:off x="4932363" y="2492375"/>
            <a:ext cx="3457575" cy="3444875"/>
          </a:xfrm>
          <a:prstGeom prst="rect">
            <a:avLst/>
          </a:prstGeom>
          <a:noFill/>
          <a:ln w="9525">
            <a:noFill/>
            <a:miter lim="800000"/>
            <a:headEnd/>
            <a:tailEnd/>
          </a:ln>
          <a:effectLst/>
        </p:spPr>
        <p:txBody>
          <a:bodyPr anchor="ctr">
            <a:spAutoFit/>
          </a:bodyPr>
          <a:lstStyle/>
          <a:p>
            <a:pPr algn="ctr"/>
            <a:r>
              <a:rPr lang="es-ES" sz="2000" b="1"/>
              <a:t>Esta moneda tiene un valor aproximado de </a:t>
            </a:r>
            <a:br>
              <a:rPr lang="es-ES" sz="2000" b="1"/>
            </a:br>
            <a:r>
              <a:rPr lang="es-ES" sz="2000" b="1"/>
              <a:t>€ 3000. </a:t>
            </a:r>
            <a:br>
              <a:rPr lang="es-ES" sz="2000" b="1"/>
            </a:br>
            <a:r>
              <a:rPr lang="es-ES" sz="2000" b="1"/>
              <a:t>Es de pura plata y tiene un cuarto de oro que bordea el cuadro de la Mona Lisa y cuenta con 26 </a:t>
            </a:r>
            <a:br>
              <a:rPr lang="es-ES" sz="2000" b="1"/>
            </a:br>
            <a:r>
              <a:rPr lang="es-ES" sz="2000" b="1"/>
              <a:t>incrustaciones de cristales de Swarovsky. </a:t>
            </a:r>
            <a:br>
              <a:rPr lang="es-ES" sz="2000" b="1"/>
            </a:br>
            <a:r>
              <a:rPr lang="es-ES" sz="2000" b="1"/>
              <a:t>Se acuñaron 1000 piezas solamente. </a:t>
            </a:r>
          </a:p>
        </p:txBody>
      </p:sp>
      <p:pic>
        <p:nvPicPr>
          <p:cNvPr id="47109" name="Picture 5" descr="Acercar (dimensiones reales: 400 x 407)"/>
          <p:cNvPicPr>
            <a:picLocks noChangeAspect="1" noChangeArrowheads="1"/>
          </p:cNvPicPr>
          <p:nvPr/>
        </p:nvPicPr>
        <p:blipFill>
          <a:blip r:embed="rId2"/>
          <a:srcRect/>
          <a:stretch>
            <a:fillRect/>
          </a:stretch>
        </p:blipFill>
        <p:spPr bwMode="auto">
          <a:xfrm>
            <a:off x="-2895600" y="2354263"/>
            <a:ext cx="9525" cy="9525"/>
          </a:xfrm>
          <a:prstGeom prst="rect">
            <a:avLst/>
          </a:prstGeom>
          <a:noFill/>
        </p:spPr>
      </p:pic>
      <p:pic>
        <p:nvPicPr>
          <p:cNvPr id="47110" name="Picture 6" descr="Imagen"/>
          <p:cNvPicPr>
            <a:picLocks noChangeAspect="1" noChangeArrowheads="1"/>
          </p:cNvPicPr>
          <p:nvPr/>
        </p:nvPicPr>
        <p:blipFill>
          <a:blip r:embed="rId3"/>
          <a:srcRect/>
          <a:stretch>
            <a:fillRect/>
          </a:stretch>
        </p:blipFill>
        <p:spPr bwMode="auto">
          <a:xfrm>
            <a:off x="250825" y="2349500"/>
            <a:ext cx="3951288" cy="3529013"/>
          </a:xfrm>
          <a:prstGeom prst="rect">
            <a:avLst/>
          </a:prstGeom>
          <a:noFill/>
        </p:spPr>
      </p:pic>
      <p:sp>
        <p:nvSpPr>
          <p:cNvPr id="47111" name="Rectangle 7"/>
          <p:cNvSpPr>
            <a:spLocks noChangeArrowheads="1"/>
          </p:cNvSpPr>
          <p:nvPr/>
        </p:nvSpPr>
        <p:spPr bwMode="auto">
          <a:xfrm>
            <a:off x="2555875" y="333375"/>
            <a:ext cx="4910138" cy="1373188"/>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Cook Islands - 2009 – </a:t>
            </a:r>
          </a:p>
          <a:p>
            <a:pPr algn="ctr"/>
            <a:r>
              <a:rPr lang="es-ES" sz="2800" b="1">
                <a:solidFill>
                  <a:schemeClr val="accent2"/>
                </a:solidFill>
                <a:latin typeface="Rockwell Extra Bold" pitchFamily="18" charset="0"/>
              </a:rPr>
              <a:t>20 Dollars - Mona Lisa </a:t>
            </a:r>
          </a:p>
          <a:p>
            <a:pPr algn="ctr"/>
            <a:r>
              <a:rPr lang="es-ES" sz="2800" b="1">
                <a:solidFill>
                  <a:schemeClr val="accent2"/>
                </a:solidFill>
                <a:latin typeface="Rockwell Extra Bold" pitchFamily="18" charset="0"/>
              </a:rPr>
              <a:t>SPECIAL EDITION</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Rectangle 4"/>
          <p:cNvSpPr>
            <a:spLocks noChangeArrowheads="1"/>
          </p:cNvSpPr>
          <p:nvPr/>
        </p:nvSpPr>
        <p:spPr bwMode="auto">
          <a:xfrm>
            <a:off x="4716463" y="2060575"/>
            <a:ext cx="4065587" cy="4359275"/>
          </a:xfrm>
          <a:prstGeom prst="rect">
            <a:avLst/>
          </a:prstGeom>
          <a:noFill/>
          <a:ln w="9525">
            <a:noFill/>
            <a:miter lim="800000"/>
            <a:headEnd/>
            <a:tailEnd/>
          </a:ln>
          <a:effectLst/>
        </p:spPr>
        <p:txBody>
          <a:bodyPr anchor="ctr">
            <a:spAutoFit/>
          </a:bodyPr>
          <a:lstStyle/>
          <a:p>
            <a:pPr algn="ctr"/>
            <a:r>
              <a:rPr lang="es-ES" sz="2000" b="1"/>
              <a:t>Primer Moneda Negra de nácar en el mundo. Tiene un efecto símil tormenta dado por el brillo natural de la perla de nácar. </a:t>
            </a:r>
            <a:br>
              <a:rPr lang="es-ES" sz="2000" b="1"/>
            </a:br>
            <a:r>
              <a:rPr lang="es-ES" sz="2000" b="1"/>
              <a:t>El mismo (el nácar) es un material orgánico-inorgánico compuesto, producido por algunos moluscos. </a:t>
            </a:r>
            <a:br>
              <a:rPr lang="es-ES" sz="2000" b="1"/>
            </a:br>
            <a:r>
              <a:rPr lang="es-ES" sz="2000" b="1"/>
              <a:t>Es fuerte, resistente, </a:t>
            </a:r>
            <a:br>
              <a:rPr lang="es-ES" sz="2000" b="1"/>
            </a:br>
            <a:r>
              <a:rPr lang="es-ES" sz="2000" b="1"/>
              <a:t>e iridiscente (muestra distintos colores según el Angulo de vista). Realmente una terminación 3D hermosa y te la llevas por solo € 300.- </a:t>
            </a:r>
          </a:p>
        </p:txBody>
      </p:sp>
      <p:pic>
        <p:nvPicPr>
          <p:cNvPr id="48133" name="Picture 5" descr="Acercar (dimensiones reales: 400 x 444)"/>
          <p:cNvPicPr>
            <a:picLocks noChangeAspect="1" noChangeArrowheads="1"/>
          </p:cNvPicPr>
          <p:nvPr/>
        </p:nvPicPr>
        <p:blipFill>
          <a:blip r:embed="rId2"/>
          <a:srcRect/>
          <a:stretch>
            <a:fillRect/>
          </a:stretch>
        </p:blipFill>
        <p:spPr bwMode="auto">
          <a:xfrm>
            <a:off x="-4451350" y="2133600"/>
            <a:ext cx="9525" cy="9525"/>
          </a:xfrm>
          <a:prstGeom prst="rect">
            <a:avLst/>
          </a:prstGeom>
          <a:noFill/>
        </p:spPr>
      </p:pic>
      <p:pic>
        <p:nvPicPr>
          <p:cNvPr id="48134" name="Picture 6" descr="Imagen"/>
          <p:cNvPicPr>
            <a:picLocks noChangeAspect="1" noChangeArrowheads="1"/>
          </p:cNvPicPr>
          <p:nvPr/>
        </p:nvPicPr>
        <p:blipFill>
          <a:blip r:embed="rId3"/>
          <a:srcRect/>
          <a:stretch>
            <a:fillRect/>
          </a:stretch>
        </p:blipFill>
        <p:spPr bwMode="auto">
          <a:xfrm>
            <a:off x="0" y="1700213"/>
            <a:ext cx="3827463" cy="4249737"/>
          </a:xfrm>
          <a:prstGeom prst="rect">
            <a:avLst/>
          </a:prstGeom>
          <a:noFill/>
        </p:spPr>
      </p:pic>
      <p:sp>
        <p:nvSpPr>
          <p:cNvPr id="48135" name="Rectangle 7"/>
          <p:cNvSpPr>
            <a:spLocks noChangeArrowheads="1"/>
          </p:cNvSpPr>
          <p:nvPr/>
        </p:nvSpPr>
        <p:spPr bwMode="auto">
          <a:xfrm>
            <a:off x="827088" y="260350"/>
            <a:ext cx="7899400" cy="946150"/>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Cook Islands - 2008 - 50 Dollars – </a:t>
            </a:r>
          </a:p>
          <a:p>
            <a:pPr algn="ctr"/>
            <a:r>
              <a:rPr lang="es-ES" sz="2800" b="1">
                <a:solidFill>
                  <a:schemeClr val="accent2"/>
                </a:solidFill>
                <a:latin typeface="Rockwell Extra Bold" pitchFamily="18" charset="0"/>
              </a:rPr>
              <a:t>Tales of the Caribbean (black pearl) </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6" name="Rectangle 4"/>
          <p:cNvSpPr>
            <a:spLocks noChangeArrowheads="1"/>
          </p:cNvSpPr>
          <p:nvPr/>
        </p:nvSpPr>
        <p:spPr bwMode="auto">
          <a:xfrm>
            <a:off x="5292725" y="2924175"/>
            <a:ext cx="3095625" cy="3444875"/>
          </a:xfrm>
          <a:prstGeom prst="rect">
            <a:avLst/>
          </a:prstGeom>
          <a:noFill/>
          <a:ln w="9525">
            <a:noFill/>
            <a:miter lim="800000"/>
            <a:headEnd/>
            <a:tailEnd/>
          </a:ln>
          <a:effectLst/>
        </p:spPr>
        <p:txBody>
          <a:bodyPr anchor="ctr">
            <a:spAutoFit/>
          </a:bodyPr>
          <a:lstStyle/>
          <a:p>
            <a:pPr algn="ctr"/>
            <a:r>
              <a:rPr lang="es-ES" sz="2000" b="1"/>
              <a:t>Set compuesto por 8 monedas de plata Proof. Cada moneda se refiere a un hecho importante en la vida de Chopin.</a:t>
            </a:r>
            <a:br>
              <a:rPr lang="es-ES" sz="2000" b="1"/>
            </a:br>
            <a:r>
              <a:rPr lang="es-ES" sz="2000" b="1"/>
              <a:t>Detalles acá: </a:t>
            </a:r>
            <a:r>
              <a:rPr lang="es-ES" sz="2000" b="1">
                <a:hlinkClick r:id="rId2"/>
              </a:rPr>
              <a:t>http://www.numiscollect.eu/index.php?ta ... 7&amp;c_id=677</a:t>
            </a:r>
            <a:r>
              <a:rPr lang="es-ES" sz="2000" b="1"/>
              <a:t/>
            </a:r>
            <a:br>
              <a:rPr lang="es-ES" sz="2000" b="1"/>
            </a:br>
            <a:r>
              <a:rPr lang="es-ES" sz="2000" b="1"/>
              <a:t>Valor del set: € 530.- </a:t>
            </a:r>
          </a:p>
        </p:txBody>
      </p:sp>
      <p:pic>
        <p:nvPicPr>
          <p:cNvPr id="49157" name="Picture 5" descr="Acercar (dimensiones reales: 400 x 1000)"/>
          <p:cNvPicPr>
            <a:picLocks noChangeAspect="1" noChangeArrowheads="1"/>
          </p:cNvPicPr>
          <p:nvPr/>
        </p:nvPicPr>
        <p:blipFill>
          <a:blip r:embed="rId3"/>
          <a:srcRect/>
          <a:stretch>
            <a:fillRect/>
          </a:stretch>
        </p:blipFill>
        <p:spPr bwMode="auto">
          <a:xfrm>
            <a:off x="-1225550" y="1684338"/>
            <a:ext cx="9525" cy="9525"/>
          </a:xfrm>
          <a:prstGeom prst="rect">
            <a:avLst/>
          </a:prstGeom>
          <a:noFill/>
        </p:spPr>
      </p:pic>
      <p:pic>
        <p:nvPicPr>
          <p:cNvPr id="49158" name="Picture 6" descr="Imagen"/>
          <p:cNvPicPr>
            <a:picLocks noChangeAspect="1" noChangeArrowheads="1"/>
          </p:cNvPicPr>
          <p:nvPr/>
        </p:nvPicPr>
        <p:blipFill>
          <a:blip r:embed="rId4"/>
          <a:srcRect/>
          <a:stretch>
            <a:fillRect/>
          </a:stretch>
        </p:blipFill>
        <p:spPr bwMode="auto">
          <a:xfrm>
            <a:off x="142875" y="476250"/>
            <a:ext cx="2700338" cy="6192838"/>
          </a:xfrm>
          <a:prstGeom prst="rect">
            <a:avLst/>
          </a:prstGeom>
          <a:noFill/>
        </p:spPr>
      </p:pic>
      <p:sp>
        <p:nvSpPr>
          <p:cNvPr id="49159" name="Rectangle 7"/>
          <p:cNvSpPr>
            <a:spLocks noChangeArrowheads="1"/>
          </p:cNvSpPr>
          <p:nvPr/>
        </p:nvSpPr>
        <p:spPr bwMode="auto">
          <a:xfrm>
            <a:off x="2830513" y="333375"/>
            <a:ext cx="6205537" cy="1800225"/>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Andorra - 2009 – </a:t>
            </a:r>
          </a:p>
          <a:p>
            <a:pPr algn="ctr"/>
            <a:r>
              <a:rPr lang="es-ES" sz="2800" b="1">
                <a:solidFill>
                  <a:schemeClr val="accent2"/>
                </a:solidFill>
                <a:latin typeface="Rockwell Extra Bold" pitchFamily="18" charset="0"/>
              </a:rPr>
              <a:t>8 x 10 Dinars</a:t>
            </a:r>
          </a:p>
          <a:p>
            <a:pPr algn="ctr"/>
            <a:r>
              <a:rPr lang="es-ES" sz="2800" b="1">
                <a:solidFill>
                  <a:schemeClr val="accent2"/>
                </a:solidFill>
                <a:latin typeface="Rockwell Extra Bold" pitchFamily="18" charset="0"/>
              </a:rPr>
              <a:t>Frederic Chopin </a:t>
            </a:r>
          </a:p>
          <a:p>
            <a:pPr algn="ctr"/>
            <a:r>
              <a:rPr lang="es-ES" sz="2800" b="1">
                <a:solidFill>
                  <a:schemeClr val="accent2"/>
                </a:solidFill>
                <a:latin typeface="Rockwell Extra Bold" pitchFamily="18" charset="0"/>
              </a:rPr>
              <a:t>Anniversary Coin Collection </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0" name="Rectangle 4"/>
          <p:cNvSpPr>
            <a:spLocks noChangeArrowheads="1"/>
          </p:cNvSpPr>
          <p:nvPr/>
        </p:nvSpPr>
        <p:spPr bwMode="auto">
          <a:xfrm>
            <a:off x="1116013" y="5734050"/>
            <a:ext cx="6905625" cy="1006475"/>
          </a:xfrm>
          <a:prstGeom prst="rect">
            <a:avLst/>
          </a:prstGeom>
          <a:noFill/>
          <a:ln w="9525">
            <a:noFill/>
            <a:miter lim="800000"/>
            <a:headEnd/>
            <a:tailEnd/>
          </a:ln>
          <a:effectLst/>
        </p:spPr>
        <p:txBody>
          <a:bodyPr anchor="ctr">
            <a:spAutoFit/>
          </a:bodyPr>
          <a:lstStyle/>
          <a:p>
            <a:pPr algn="ctr"/>
            <a:r>
              <a:rPr lang="es-ES" sz="2000" b="1"/>
              <a:t>Linda moneda, colorida. Hace alusión al año del Tigre. Se ve en ella a un tigre siberiano corriendo en la nieve en el norte de Rusia. Precio: una bicoca €48.-</a:t>
            </a:r>
          </a:p>
        </p:txBody>
      </p:sp>
      <p:pic>
        <p:nvPicPr>
          <p:cNvPr id="50181" name="Picture 5" descr="Acercar (dimensiones reales: 400 x 400)"/>
          <p:cNvPicPr>
            <a:picLocks noChangeAspect="1" noChangeArrowheads="1"/>
          </p:cNvPicPr>
          <p:nvPr/>
        </p:nvPicPr>
        <p:blipFill>
          <a:blip r:embed="rId2"/>
          <a:srcRect/>
          <a:stretch>
            <a:fillRect/>
          </a:stretch>
        </p:blipFill>
        <p:spPr bwMode="auto">
          <a:xfrm>
            <a:off x="-3257550" y="2370138"/>
            <a:ext cx="9525" cy="9525"/>
          </a:xfrm>
          <a:prstGeom prst="rect">
            <a:avLst/>
          </a:prstGeom>
          <a:noFill/>
        </p:spPr>
      </p:pic>
      <p:pic>
        <p:nvPicPr>
          <p:cNvPr id="50182" name="Picture 6" descr="Imagen"/>
          <p:cNvPicPr>
            <a:picLocks noChangeAspect="1" noChangeArrowheads="1"/>
          </p:cNvPicPr>
          <p:nvPr/>
        </p:nvPicPr>
        <p:blipFill>
          <a:blip r:embed="rId3"/>
          <a:srcRect/>
          <a:stretch>
            <a:fillRect/>
          </a:stretch>
        </p:blipFill>
        <p:spPr bwMode="auto">
          <a:xfrm>
            <a:off x="2268538" y="1557338"/>
            <a:ext cx="4248150" cy="3887787"/>
          </a:xfrm>
          <a:prstGeom prst="rect">
            <a:avLst/>
          </a:prstGeom>
          <a:noFill/>
        </p:spPr>
      </p:pic>
      <p:sp>
        <p:nvSpPr>
          <p:cNvPr id="50183" name="Rectangle 7"/>
          <p:cNvSpPr>
            <a:spLocks noChangeArrowheads="1"/>
          </p:cNvSpPr>
          <p:nvPr/>
        </p:nvSpPr>
        <p:spPr bwMode="auto">
          <a:xfrm>
            <a:off x="900113" y="476250"/>
            <a:ext cx="7475537" cy="946150"/>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Pitcairn Islands - 2010 - 2 Dollars – </a:t>
            </a:r>
          </a:p>
          <a:p>
            <a:pPr algn="ctr"/>
            <a:r>
              <a:rPr lang="es-ES" sz="2800" b="1">
                <a:solidFill>
                  <a:schemeClr val="accent2"/>
                </a:solidFill>
                <a:latin typeface="Rockwell Extra Bold" pitchFamily="18" charset="0"/>
              </a:rPr>
              <a:t>Lunar Year of the Tiger </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Rectangle 4"/>
          <p:cNvSpPr>
            <a:spLocks noChangeArrowheads="1"/>
          </p:cNvSpPr>
          <p:nvPr/>
        </p:nvSpPr>
        <p:spPr bwMode="auto">
          <a:xfrm>
            <a:off x="5003800" y="4086225"/>
            <a:ext cx="3448050" cy="1616075"/>
          </a:xfrm>
          <a:prstGeom prst="rect">
            <a:avLst/>
          </a:prstGeom>
          <a:noFill/>
          <a:ln w="9525">
            <a:noFill/>
            <a:miter lim="800000"/>
            <a:headEnd/>
            <a:tailEnd/>
          </a:ln>
          <a:effectLst/>
        </p:spPr>
        <p:txBody>
          <a:bodyPr anchor="ctr">
            <a:spAutoFit/>
          </a:bodyPr>
          <a:lstStyle/>
          <a:p>
            <a:pPr algn="ctr"/>
            <a:r>
              <a:rPr lang="es-ES" sz="2000" b="1"/>
              <a:t>Y para las pequeñas también hay monedas. </a:t>
            </a:r>
            <a:br>
              <a:rPr lang="es-ES" sz="2000" b="1"/>
            </a:br>
            <a:r>
              <a:rPr lang="es-ES" sz="2000" b="1"/>
              <a:t>En esta ocasión </a:t>
            </a:r>
            <a:br>
              <a:rPr lang="es-ES" sz="2000" b="1"/>
            </a:br>
            <a:r>
              <a:rPr lang="es-ES" sz="2000" b="1"/>
              <a:t>los 50 años del nacimiento de la Barbie. </a:t>
            </a:r>
          </a:p>
        </p:txBody>
      </p:sp>
      <p:pic>
        <p:nvPicPr>
          <p:cNvPr id="51205" name="Picture 5" descr="Acercar (dimensiones reales: 400 x 437)"/>
          <p:cNvPicPr>
            <a:picLocks noChangeAspect="1" noChangeArrowheads="1"/>
          </p:cNvPicPr>
          <p:nvPr/>
        </p:nvPicPr>
        <p:blipFill>
          <a:blip r:embed="rId2"/>
          <a:srcRect/>
          <a:stretch>
            <a:fillRect/>
          </a:stretch>
        </p:blipFill>
        <p:spPr bwMode="auto">
          <a:xfrm>
            <a:off x="-520700" y="2430463"/>
            <a:ext cx="9525" cy="9525"/>
          </a:xfrm>
          <a:prstGeom prst="rect">
            <a:avLst/>
          </a:prstGeom>
          <a:noFill/>
        </p:spPr>
      </p:pic>
      <p:pic>
        <p:nvPicPr>
          <p:cNvPr id="51206" name="Picture 6" descr="Imagen"/>
          <p:cNvPicPr>
            <a:picLocks noChangeAspect="1" noChangeArrowheads="1"/>
          </p:cNvPicPr>
          <p:nvPr/>
        </p:nvPicPr>
        <p:blipFill>
          <a:blip r:embed="rId3"/>
          <a:srcRect/>
          <a:stretch>
            <a:fillRect/>
          </a:stretch>
        </p:blipFill>
        <p:spPr bwMode="auto">
          <a:xfrm>
            <a:off x="323850" y="1989138"/>
            <a:ext cx="4340225" cy="4464050"/>
          </a:xfrm>
          <a:prstGeom prst="rect">
            <a:avLst/>
          </a:prstGeom>
          <a:noFill/>
        </p:spPr>
      </p:pic>
      <p:sp>
        <p:nvSpPr>
          <p:cNvPr id="51207" name="Rectangle 7"/>
          <p:cNvSpPr>
            <a:spLocks noChangeArrowheads="1"/>
          </p:cNvSpPr>
          <p:nvPr/>
        </p:nvSpPr>
        <p:spPr bwMode="auto">
          <a:xfrm>
            <a:off x="1619250" y="188913"/>
            <a:ext cx="5891213" cy="1373187"/>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Tuvalu - 2009 – </a:t>
            </a:r>
          </a:p>
          <a:p>
            <a:pPr algn="ctr"/>
            <a:r>
              <a:rPr lang="es-ES" sz="2800" b="1">
                <a:solidFill>
                  <a:schemeClr val="accent2"/>
                </a:solidFill>
                <a:latin typeface="Rockwell Extra Bold" pitchFamily="18" charset="0"/>
              </a:rPr>
              <a:t>1 Dollar – </a:t>
            </a:r>
          </a:p>
          <a:p>
            <a:pPr algn="ctr"/>
            <a:r>
              <a:rPr lang="es-ES" sz="2800" b="1">
                <a:solidFill>
                  <a:schemeClr val="accent2"/>
                </a:solidFill>
                <a:latin typeface="Rockwell Extra Bold" pitchFamily="18" charset="0"/>
              </a:rPr>
              <a:t>50th Anniversary of Barbie</a:t>
            </a:r>
            <a:r>
              <a:rPr lang="es-ES" b="1">
                <a:solidFill>
                  <a:schemeClr val="accent2"/>
                </a:solidFill>
              </a:rPr>
              <a:t> </a:t>
            </a:r>
            <a:endParaRPr lang="es-ES">
              <a:solidFill>
                <a:schemeClr val="accent2"/>
              </a:solidFill>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Rectangle 4"/>
          <p:cNvSpPr>
            <a:spLocks noChangeArrowheads="1"/>
          </p:cNvSpPr>
          <p:nvPr/>
        </p:nvSpPr>
        <p:spPr bwMode="auto">
          <a:xfrm>
            <a:off x="1116013" y="5919788"/>
            <a:ext cx="6985000" cy="701675"/>
          </a:xfrm>
          <a:prstGeom prst="rect">
            <a:avLst/>
          </a:prstGeom>
          <a:noFill/>
          <a:ln w="9525">
            <a:noFill/>
            <a:miter lim="800000"/>
            <a:headEnd/>
            <a:tailEnd/>
          </a:ln>
          <a:effectLst/>
        </p:spPr>
        <p:txBody>
          <a:bodyPr anchor="ctr">
            <a:spAutoFit/>
          </a:bodyPr>
          <a:lstStyle/>
          <a:p>
            <a:pPr algn="ctr"/>
            <a:r>
              <a:rPr lang="es-ES" sz="2000" b="1"/>
              <a:t>Lindo diseño pero me mete mucho miedo el pez diablo ese y por € 250 mejor me compro 5 de las de Barbie </a:t>
            </a:r>
          </a:p>
        </p:txBody>
      </p:sp>
      <p:pic>
        <p:nvPicPr>
          <p:cNvPr id="52229" name="Picture 5" descr="Acercar (dimensiones reales: 400 x 400)"/>
          <p:cNvPicPr>
            <a:picLocks noChangeAspect="1" noChangeArrowheads="1"/>
          </p:cNvPicPr>
          <p:nvPr/>
        </p:nvPicPr>
        <p:blipFill>
          <a:blip r:embed="rId2"/>
          <a:srcRect/>
          <a:stretch>
            <a:fillRect/>
          </a:stretch>
        </p:blipFill>
        <p:spPr bwMode="auto">
          <a:xfrm>
            <a:off x="-850900" y="2506663"/>
            <a:ext cx="9525" cy="9525"/>
          </a:xfrm>
          <a:prstGeom prst="rect">
            <a:avLst/>
          </a:prstGeom>
          <a:noFill/>
        </p:spPr>
      </p:pic>
      <p:pic>
        <p:nvPicPr>
          <p:cNvPr id="52230" name="Picture 6" descr="Imagen"/>
          <p:cNvPicPr>
            <a:picLocks noChangeAspect="1" noChangeArrowheads="1"/>
          </p:cNvPicPr>
          <p:nvPr/>
        </p:nvPicPr>
        <p:blipFill>
          <a:blip r:embed="rId3"/>
          <a:srcRect/>
          <a:stretch>
            <a:fillRect/>
          </a:stretch>
        </p:blipFill>
        <p:spPr bwMode="auto">
          <a:xfrm>
            <a:off x="2411413" y="1844675"/>
            <a:ext cx="4176712" cy="3779838"/>
          </a:xfrm>
          <a:prstGeom prst="rect">
            <a:avLst/>
          </a:prstGeom>
          <a:noFill/>
        </p:spPr>
      </p:pic>
      <p:sp>
        <p:nvSpPr>
          <p:cNvPr id="52231" name="Rectangle 7"/>
          <p:cNvSpPr>
            <a:spLocks noChangeArrowheads="1"/>
          </p:cNvSpPr>
          <p:nvPr/>
        </p:nvSpPr>
        <p:spPr bwMode="auto">
          <a:xfrm>
            <a:off x="2124075" y="260350"/>
            <a:ext cx="5172075" cy="1373188"/>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Pitcairn Islands - 2010 –</a:t>
            </a:r>
          </a:p>
          <a:p>
            <a:pPr algn="ctr"/>
            <a:r>
              <a:rPr lang="es-ES" sz="2800" b="1">
                <a:solidFill>
                  <a:schemeClr val="accent2"/>
                </a:solidFill>
                <a:latin typeface="Rockwell Extra Bold" pitchFamily="18" charset="0"/>
              </a:rPr>
              <a:t>2 Dollars - Deep </a:t>
            </a:r>
          </a:p>
          <a:p>
            <a:pPr algn="ctr"/>
            <a:r>
              <a:rPr lang="es-ES" sz="2800" b="1">
                <a:solidFill>
                  <a:schemeClr val="accent2"/>
                </a:solidFill>
                <a:latin typeface="Rockwell Extra Bold" pitchFamily="18" charset="0"/>
              </a:rPr>
              <a:t>Sea Fish Black SeaDevil</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Rectangle 4"/>
          <p:cNvSpPr>
            <a:spLocks noChangeArrowheads="1"/>
          </p:cNvSpPr>
          <p:nvPr/>
        </p:nvSpPr>
        <p:spPr bwMode="auto">
          <a:xfrm>
            <a:off x="5435600" y="3149600"/>
            <a:ext cx="3384550" cy="1920875"/>
          </a:xfrm>
          <a:prstGeom prst="rect">
            <a:avLst/>
          </a:prstGeom>
          <a:noFill/>
          <a:ln w="9525">
            <a:noFill/>
            <a:miter lim="800000"/>
            <a:headEnd/>
            <a:tailEnd/>
          </a:ln>
          <a:effectLst/>
        </p:spPr>
        <p:txBody>
          <a:bodyPr anchor="ctr">
            <a:spAutoFit/>
          </a:bodyPr>
          <a:lstStyle/>
          <a:p>
            <a:r>
              <a:rPr lang="es-ES" sz="2000" b="1"/>
              <a:t>No hay mucho para decir de esta moneda. </a:t>
            </a:r>
            <a:br>
              <a:rPr lang="es-ES" sz="2000" b="1"/>
            </a:br>
            <a:r>
              <a:rPr lang="es-ES" sz="2000" b="1"/>
              <a:t>Es conmemorativa de las grandes victorias de Ferrari en la F1. </a:t>
            </a:r>
            <a:br>
              <a:rPr lang="es-ES" sz="2000" b="1"/>
            </a:br>
            <a:r>
              <a:rPr lang="es-ES" sz="2000" b="1"/>
              <a:t>Solo € 30.- </a:t>
            </a:r>
          </a:p>
        </p:txBody>
      </p:sp>
      <p:pic>
        <p:nvPicPr>
          <p:cNvPr id="53253" name="Picture 5" descr="Acercar (dimensiones reales: 400 x 400)"/>
          <p:cNvPicPr>
            <a:picLocks noChangeAspect="1" noChangeArrowheads="1"/>
          </p:cNvPicPr>
          <p:nvPr/>
        </p:nvPicPr>
        <p:blipFill>
          <a:blip r:embed="rId2"/>
          <a:srcRect/>
          <a:stretch>
            <a:fillRect/>
          </a:stretch>
        </p:blipFill>
        <p:spPr bwMode="auto">
          <a:xfrm>
            <a:off x="-1320800" y="2506663"/>
            <a:ext cx="9525" cy="9525"/>
          </a:xfrm>
          <a:prstGeom prst="rect">
            <a:avLst/>
          </a:prstGeom>
          <a:noFill/>
        </p:spPr>
      </p:pic>
      <p:pic>
        <p:nvPicPr>
          <p:cNvPr id="53254" name="Picture 6" descr="Imagen"/>
          <p:cNvPicPr>
            <a:picLocks noChangeAspect="1" noChangeArrowheads="1"/>
          </p:cNvPicPr>
          <p:nvPr/>
        </p:nvPicPr>
        <p:blipFill>
          <a:blip r:embed="rId3"/>
          <a:srcRect/>
          <a:stretch>
            <a:fillRect/>
          </a:stretch>
        </p:blipFill>
        <p:spPr bwMode="auto">
          <a:xfrm>
            <a:off x="250825" y="1878013"/>
            <a:ext cx="4608513" cy="4249737"/>
          </a:xfrm>
          <a:prstGeom prst="rect">
            <a:avLst/>
          </a:prstGeom>
          <a:noFill/>
        </p:spPr>
      </p:pic>
      <p:sp>
        <p:nvSpPr>
          <p:cNvPr id="53255" name="Rectangle 7"/>
          <p:cNvSpPr>
            <a:spLocks noChangeArrowheads="1"/>
          </p:cNvSpPr>
          <p:nvPr/>
        </p:nvSpPr>
        <p:spPr bwMode="auto">
          <a:xfrm>
            <a:off x="1908175" y="260350"/>
            <a:ext cx="6650038" cy="1373188"/>
          </a:xfrm>
          <a:prstGeom prst="rect">
            <a:avLst/>
          </a:prstGeom>
          <a:noFill/>
          <a:ln w="9525">
            <a:noFill/>
            <a:miter lim="800000"/>
            <a:headEnd/>
            <a:tailEnd/>
          </a:ln>
          <a:effectLst/>
        </p:spPr>
        <p:txBody>
          <a:bodyPr wrap="none">
            <a:spAutoFit/>
          </a:bodyPr>
          <a:lstStyle/>
          <a:p>
            <a:pPr algn="ctr"/>
            <a:r>
              <a:rPr lang="es-ES" sz="2800" b="1">
                <a:solidFill>
                  <a:schemeClr val="accent2"/>
                </a:solidFill>
                <a:latin typeface="Rockwell Extra Bold" pitchFamily="18" charset="0"/>
              </a:rPr>
              <a:t>Palau - 2010 – </a:t>
            </a:r>
          </a:p>
          <a:p>
            <a:pPr algn="ctr"/>
            <a:r>
              <a:rPr lang="es-ES" sz="2800" b="1">
                <a:solidFill>
                  <a:schemeClr val="accent2"/>
                </a:solidFill>
                <a:latin typeface="Rockwell Extra Bold" pitchFamily="18" charset="0"/>
              </a:rPr>
              <a:t>1 Dollar - Greatest Victories </a:t>
            </a:r>
          </a:p>
          <a:p>
            <a:pPr algn="ctr"/>
            <a:r>
              <a:rPr lang="es-ES" sz="2800" b="1">
                <a:solidFill>
                  <a:schemeClr val="accent2"/>
                </a:solidFill>
                <a:latin typeface="Rockwell Extra Bold" pitchFamily="18" charset="0"/>
              </a:rPr>
              <a:t>of Ferrari F10 (quality: PROOF)</a:t>
            </a:r>
            <a:endParaRPr lang="es-ES" sz="2800">
              <a:solidFill>
                <a:schemeClr val="accent2"/>
              </a:solidFill>
              <a:latin typeface="Rockwell Extra Bold" pitchFamily="18" charset="0"/>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6" name="Rectangle 4"/>
          <p:cNvSpPr>
            <a:spLocks noChangeArrowheads="1"/>
          </p:cNvSpPr>
          <p:nvPr/>
        </p:nvSpPr>
        <p:spPr bwMode="auto">
          <a:xfrm>
            <a:off x="4859338" y="2428875"/>
            <a:ext cx="4033837" cy="3444875"/>
          </a:xfrm>
          <a:prstGeom prst="rect">
            <a:avLst/>
          </a:prstGeom>
          <a:noFill/>
          <a:ln w="9525">
            <a:noFill/>
            <a:miter lim="800000"/>
            <a:headEnd/>
            <a:tailEnd/>
          </a:ln>
          <a:effectLst/>
        </p:spPr>
        <p:txBody>
          <a:bodyPr anchor="ctr">
            <a:spAutoFit/>
          </a:bodyPr>
          <a:lstStyle/>
          <a:p>
            <a:r>
              <a:rPr lang="es-ES" sz="2000" b="1"/>
              <a:t>Puse esta porque me gustó que estuviera el Sherman, pero hay varias. Es una saga con distintos modelos de tanques que participaron de la 2da. Guerra mundial: Tiger, Mark IV Churchill, T 34, Tipo 95 Ha Go. </a:t>
            </a:r>
            <a:br>
              <a:rPr lang="es-ES" sz="2000" b="1"/>
            </a:br>
            <a:r>
              <a:rPr lang="es-ES" sz="2000" b="1"/>
              <a:t>Si bien es la última de esta segunda parte de 25 monedas, no la menospreciemos, ya que su valor asciende a € 5000.-</a:t>
            </a:r>
            <a:r>
              <a:rPr lang="es-ES"/>
              <a:t> </a:t>
            </a:r>
          </a:p>
        </p:txBody>
      </p:sp>
      <p:pic>
        <p:nvPicPr>
          <p:cNvPr id="54277" name="Picture 5" descr="Acercar (dimensiones reales: 400 x 394)"/>
          <p:cNvPicPr>
            <a:picLocks noChangeAspect="1" noChangeArrowheads="1"/>
          </p:cNvPicPr>
          <p:nvPr/>
        </p:nvPicPr>
        <p:blipFill>
          <a:blip r:embed="rId2"/>
          <a:srcRect/>
          <a:stretch>
            <a:fillRect/>
          </a:stretch>
        </p:blipFill>
        <p:spPr bwMode="auto">
          <a:xfrm>
            <a:off x="-4216400" y="2370138"/>
            <a:ext cx="9525" cy="9525"/>
          </a:xfrm>
          <a:prstGeom prst="rect">
            <a:avLst/>
          </a:prstGeom>
          <a:noFill/>
        </p:spPr>
      </p:pic>
      <p:pic>
        <p:nvPicPr>
          <p:cNvPr id="54278" name="Picture 6" descr="Imagen"/>
          <p:cNvPicPr>
            <a:picLocks noChangeAspect="1" noChangeArrowheads="1"/>
          </p:cNvPicPr>
          <p:nvPr/>
        </p:nvPicPr>
        <p:blipFill>
          <a:blip r:embed="rId3"/>
          <a:srcRect/>
          <a:stretch>
            <a:fillRect/>
          </a:stretch>
        </p:blipFill>
        <p:spPr bwMode="auto">
          <a:xfrm>
            <a:off x="250825" y="1989138"/>
            <a:ext cx="4321175" cy="4256087"/>
          </a:xfrm>
          <a:prstGeom prst="rect">
            <a:avLst/>
          </a:prstGeom>
          <a:noFill/>
        </p:spPr>
      </p:pic>
      <p:sp>
        <p:nvSpPr>
          <p:cNvPr id="54279" name="Rectangle 7"/>
          <p:cNvSpPr>
            <a:spLocks noChangeArrowheads="1"/>
          </p:cNvSpPr>
          <p:nvPr/>
        </p:nvSpPr>
        <p:spPr bwMode="auto">
          <a:xfrm>
            <a:off x="1443038" y="427038"/>
            <a:ext cx="6081712" cy="946150"/>
          </a:xfrm>
          <a:prstGeom prst="rect">
            <a:avLst/>
          </a:prstGeom>
          <a:noFill/>
          <a:ln w="9525">
            <a:noFill/>
            <a:miter lim="800000"/>
            <a:headEnd/>
            <a:tailEnd/>
          </a:ln>
          <a:effectLst/>
        </p:spPr>
        <p:txBody>
          <a:bodyPr wrap="none">
            <a:spAutoFit/>
          </a:bodyPr>
          <a:lstStyle/>
          <a:p>
            <a:r>
              <a:rPr lang="es-ES" sz="2800" b="1">
                <a:solidFill>
                  <a:schemeClr val="accent2"/>
                </a:solidFill>
                <a:latin typeface="Rockwell Extra Bold" pitchFamily="18" charset="0"/>
              </a:rPr>
              <a:t>Liberia - 2008 - 250 Dollars –</a:t>
            </a:r>
          </a:p>
          <a:p>
            <a:r>
              <a:rPr lang="es-ES" sz="2800" b="1">
                <a:solidFill>
                  <a:schemeClr val="accent2"/>
                </a:solidFill>
                <a:latin typeface="Rockwell Extra Bold" pitchFamily="18" charset="0"/>
              </a:rPr>
              <a:t>Tanks of WWII: M4 Sherman</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FF3300"/>
        </a:solidFill>
        <a:effectLst/>
      </p:bgPr>
    </p:bg>
    <p:spTree>
      <p:nvGrpSpPr>
        <p:cNvPr id="1" name=""/>
        <p:cNvGrpSpPr/>
        <p:nvPr/>
      </p:nvGrpSpPr>
      <p:grpSpPr>
        <a:xfrm>
          <a:off x="0" y="0"/>
          <a:ext cx="0" cy="0"/>
          <a:chOff x="0" y="0"/>
          <a:chExt cx="0" cy="0"/>
        </a:xfrm>
      </p:grpSpPr>
      <p:pic>
        <p:nvPicPr>
          <p:cNvPr id="55300" name="Picture 4" descr="moneda"/>
          <p:cNvPicPr>
            <a:picLocks noChangeAspect="1" noChangeArrowheads="1"/>
          </p:cNvPicPr>
          <p:nvPr/>
        </p:nvPicPr>
        <p:blipFill>
          <a:blip r:embed="rId2"/>
          <a:srcRect/>
          <a:stretch>
            <a:fillRect/>
          </a:stretch>
        </p:blipFill>
        <p:spPr bwMode="auto">
          <a:xfrm>
            <a:off x="0" y="0"/>
            <a:ext cx="3851275" cy="3838575"/>
          </a:xfrm>
          <a:prstGeom prst="rect">
            <a:avLst/>
          </a:prstGeom>
          <a:noFill/>
        </p:spPr>
      </p:pic>
      <p:pic>
        <p:nvPicPr>
          <p:cNvPr id="55301" name="Picture 5" descr="moneda2"/>
          <p:cNvPicPr>
            <a:picLocks noChangeAspect="1" noChangeArrowheads="1"/>
          </p:cNvPicPr>
          <p:nvPr/>
        </p:nvPicPr>
        <p:blipFill>
          <a:blip r:embed="rId3"/>
          <a:srcRect/>
          <a:stretch>
            <a:fillRect/>
          </a:stretch>
        </p:blipFill>
        <p:spPr bwMode="auto">
          <a:xfrm>
            <a:off x="5378450" y="0"/>
            <a:ext cx="3765550" cy="3789363"/>
          </a:xfrm>
          <a:prstGeom prst="rect">
            <a:avLst/>
          </a:prstGeom>
          <a:noFill/>
        </p:spPr>
      </p:pic>
      <p:sp>
        <p:nvSpPr>
          <p:cNvPr id="55302" name="Text Box 6"/>
          <p:cNvSpPr txBox="1">
            <a:spLocks noChangeArrowheads="1"/>
          </p:cNvSpPr>
          <p:nvPr/>
        </p:nvSpPr>
        <p:spPr bwMode="auto">
          <a:xfrm>
            <a:off x="1223963" y="3932238"/>
            <a:ext cx="6661150" cy="2590800"/>
          </a:xfrm>
          <a:prstGeom prst="rect">
            <a:avLst/>
          </a:prstGeom>
          <a:noFill/>
          <a:ln w="9525">
            <a:noFill/>
            <a:miter lim="800000"/>
            <a:headEnd/>
            <a:tailEnd/>
          </a:ln>
          <a:effectLst/>
        </p:spPr>
        <p:txBody>
          <a:bodyPr wrap="none">
            <a:spAutoFit/>
          </a:bodyPr>
          <a:lstStyle/>
          <a:p>
            <a:pPr algn="ctr"/>
            <a:r>
              <a:rPr lang="es-ES" sz="2400" b="1" u="sng">
                <a:solidFill>
                  <a:schemeClr val="accent2"/>
                </a:solidFill>
                <a:effectLst>
                  <a:outerShdw blurRad="38100" dist="38100" dir="2700000" algn="tl">
                    <a:srgbClr val="000000"/>
                  </a:outerShdw>
                </a:effectLst>
              </a:rPr>
              <a:t>PRIMERA   MONEDA   EN   URUGUAY.</a:t>
            </a:r>
          </a:p>
          <a:p>
            <a:pPr algn="ctr"/>
            <a:r>
              <a:rPr lang="es-ES" sz="2000" b="1">
                <a:solidFill>
                  <a:srgbClr val="660033"/>
                </a:solidFill>
              </a:rPr>
              <a:t>5 centésimos – Ley 208 del día 20 de junio de 1839</a:t>
            </a:r>
          </a:p>
          <a:p>
            <a:pPr algn="ctr"/>
            <a:r>
              <a:rPr lang="es-ES" sz="2000" b="1">
                <a:solidFill>
                  <a:srgbClr val="660033"/>
                </a:solidFill>
              </a:rPr>
              <a:t>Acuñada en 1.840</a:t>
            </a:r>
          </a:p>
          <a:p>
            <a:pPr algn="ctr"/>
            <a:r>
              <a:rPr lang="es-ES" sz="2000" b="1">
                <a:solidFill>
                  <a:srgbClr val="660033"/>
                </a:solidFill>
              </a:rPr>
              <a:t>Peso legal 7,1 gr.; peso real 5,3 gr.</a:t>
            </a:r>
          </a:p>
          <a:p>
            <a:pPr algn="ctr"/>
            <a:r>
              <a:rPr lang="es-ES" sz="2000" b="1">
                <a:solidFill>
                  <a:srgbClr val="660033"/>
                </a:solidFill>
              </a:rPr>
              <a:t>Metal: cobre - diámetro 24 mm - Canto: liso</a:t>
            </a:r>
          </a:p>
          <a:p>
            <a:pPr algn="ctr"/>
            <a:r>
              <a:rPr lang="es-ES" sz="2000" b="1">
                <a:solidFill>
                  <a:srgbClr val="660033"/>
                </a:solidFill>
              </a:rPr>
              <a:t>Grabador: Agustín Jouve</a:t>
            </a:r>
          </a:p>
          <a:p>
            <a:pPr algn="ctr"/>
            <a:r>
              <a:rPr lang="es-ES" sz="2000" b="1">
                <a:solidFill>
                  <a:srgbClr val="660033"/>
                </a:solidFill>
              </a:rPr>
              <a:t>Cantidad acuñada:  aproximadamente 6.000 unidades</a:t>
            </a:r>
          </a:p>
          <a:p>
            <a:pPr algn="ctr"/>
            <a:r>
              <a:rPr lang="es-ES" sz="2000" b="1">
                <a:solidFill>
                  <a:srgbClr val="660033"/>
                </a:solidFill>
              </a:rPr>
              <a:t>Valor:  sin estimación</a:t>
            </a:r>
          </a:p>
        </p:txBody>
      </p:sp>
      <p:sp>
        <p:nvSpPr>
          <p:cNvPr id="55303" name="Text Box 7"/>
          <p:cNvSpPr txBox="1">
            <a:spLocks noChangeArrowheads="1"/>
          </p:cNvSpPr>
          <p:nvPr/>
        </p:nvSpPr>
        <p:spPr bwMode="auto">
          <a:xfrm>
            <a:off x="808038" y="6400800"/>
            <a:ext cx="8121650" cy="366713"/>
          </a:xfrm>
          <a:prstGeom prst="rect">
            <a:avLst/>
          </a:prstGeom>
          <a:noFill/>
          <a:ln w="9525">
            <a:noFill/>
            <a:miter lim="800000"/>
            <a:headEnd/>
            <a:tailEnd/>
          </a:ln>
          <a:effectLst/>
        </p:spPr>
        <p:txBody>
          <a:bodyPr wrap="none">
            <a:spAutoFit/>
          </a:bodyPr>
          <a:lstStyle/>
          <a:p>
            <a:r>
              <a:rPr lang="es-ES" b="1"/>
              <a:t>A esta moneda de  5 cent., se le conoció popularmente como “cinquiño”</a:t>
            </a:r>
            <a:r>
              <a:rPr lang="es-ES"/>
              <a:t>.</a:t>
            </a:r>
          </a:p>
        </p:txBody>
      </p:sp>
      <p:sp>
        <p:nvSpPr>
          <p:cNvPr id="55304" name="Text Box 8"/>
          <p:cNvSpPr txBox="1">
            <a:spLocks noChangeArrowheads="1"/>
          </p:cNvSpPr>
          <p:nvPr/>
        </p:nvSpPr>
        <p:spPr bwMode="auto">
          <a:xfrm>
            <a:off x="4224338" y="404813"/>
            <a:ext cx="450850" cy="3113087"/>
          </a:xfrm>
          <a:prstGeom prst="rect">
            <a:avLst/>
          </a:prstGeom>
          <a:noFill/>
          <a:ln w="9525">
            <a:noFill/>
            <a:miter lim="800000"/>
            <a:headEnd/>
            <a:tailEnd/>
          </a:ln>
          <a:effectLst/>
        </p:spPr>
        <p:txBody>
          <a:bodyPr wrap="none">
            <a:spAutoFit/>
          </a:bodyPr>
          <a:lstStyle/>
          <a:p>
            <a:pPr algn="ctr"/>
            <a:r>
              <a:rPr lang="es-ES" b="1">
                <a:solidFill>
                  <a:srgbClr val="FF0000"/>
                </a:solidFill>
                <a:effectLst>
                  <a:outerShdw blurRad="38100" dist="38100" dir="2700000" algn="tl">
                    <a:srgbClr val="000000"/>
                  </a:outerShdw>
                </a:effectLst>
              </a:rPr>
              <a:t>F</a:t>
            </a:r>
          </a:p>
          <a:p>
            <a:pPr algn="ctr"/>
            <a:r>
              <a:rPr lang="es-ES" b="1">
                <a:solidFill>
                  <a:srgbClr val="FF0000"/>
                </a:solidFill>
                <a:effectLst>
                  <a:outerShdw blurRad="38100" dist="38100" dir="2700000" algn="tl">
                    <a:srgbClr val="000000"/>
                  </a:outerShdw>
                </a:effectLst>
              </a:rPr>
              <a:t>U</a:t>
            </a:r>
          </a:p>
          <a:p>
            <a:pPr algn="ctr"/>
            <a:r>
              <a:rPr lang="es-ES" b="1">
                <a:solidFill>
                  <a:srgbClr val="FF0000"/>
                </a:solidFill>
                <a:effectLst>
                  <a:outerShdw blurRad="38100" dist="38100" dir="2700000" algn="tl">
                    <a:srgbClr val="000000"/>
                  </a:outerShdw>
                </a:effectLst>
              </a:rPr>
              <a:t>E</a:t>
            </a:r>
          </a:p>
          <a:p>
            <a:pPr algn="ctr"/>
            <a:r>
              <a:rPr lang="es-ES" b="1">
                <a:solidFill>
                  <a:srgbClr val="FF0000"/>
                </a:solidFill>
                <a:effectLst>
                  <a:outerShdw blurRad="38100" dist="38100" dir="2700000" algn="tl">
                    <a:srgbClr val="000000"/>
                  </a:outerShdw>
                </a:effectLst>
              </a:rPr>
              <a:t>R</a:t>
            </a:r>
          </a:p>
          <a:p>
            <a:pPr algn="ctr"/>
            <a:r>
              <a:rPr lang="es-ES" b="1">
                <a:solidFill>
                  <a:srgbClr val="FF0000"/>
                </a:solidFill>
                <a:effectLst>
                  <a:outerShdw blurRad="38100" dist="38100" dir="2700000" algn="tl">
                    <a:srgbClr val="000000"/>
                  </a:outerShdw>
                </a:effectLst>
              </a:rPr>
              <a:t>A</a:t>
            </a:r>
          </a:p>
          <a:p>
            <a:pPr algn="ctr"/>
            <a:endParaRPr lang="es-ES" b="1">
              <a:solidFill>
                <a:srgbClr val="FF0000"/>
              </a:solidFill>
              <a:effectLst>
                <a:outerShdw blurRad="38100" dist="38100" dir="2700000" algn="tl">
                  <a:srgbClr val="000000"/>
                </a:outerShdw>
              </a:effectLst>
            </a:endParaRPr>
          </a:p>
          <a:p>
            <a:pPr algn="ctr"/>
            <a:r>
              <a:rPr lang="es-ES" b="1">
                <a:solidFill>
                  <a:srgbClr val="FF0000"/>
                </a:solidFill>
                <a:effectLst>
                  <a:outerShdw blurRad="38100" dist="38100" dir="2700000" algn="tl">
                    <a:srgbClr val="000000"/>
                  </a:outerShdw>
                </a:effectLst>
              </a:rPr>
              <a:t>de</a:t>
            </a:r>
          </a:p>
          <a:p>
            <a:pPr algn="ctr"/>
            <a:endParaRPr lang="es-ES" b="1">
              <a:solidFill>
                <a:srgbClr val="FF0000"/>
              </a:solidFill>
              <a:effectLst>
                <a:outerShdw blurRad="38100" dist="38100" dir="2700000" algn="tl">
                  <a:srgbClr val="000000"/>
                </a:outerShdw>
              </a:effectLst>
            </a:endParaRPr>
          </a:p>
          <a:p>
            <a:pPr algn="ctr"/>
            <a:r>
              <a:rPr lang="es-ES" b="1">
                <a:solidFill>
                  <a:srgbClr val="FF0000"/>
                </a:solidFill>
                <a:effectLst>
                  <a:outerShdw blurRad="38100" dist="38100" dir="2700000" algn="tl">
                    <a:srgbClr val="000000"/>
                  </a:outerShdw>
                </a:effectLst>
              </a:rPr>
              <a:t>U</a:t>
            </a:r>
          </a:p>
          <a:p>
            <a:pPr algn="ctr"/>
            <a:r>
              <a:rPr lang="es-ES" b="1">
                <a:solidFill>
                  <a:srgbClr val="FF0000"/>
                </a:solidFill>
                <a:effectLst>
                  <a:outerShdw blurRad="38100" dist="38100" dir="2700000" algn="tl">
                    <a:srgbClr val="000000"/>
                  </a:outerShdw>
                </a:effectLst>
              </a:rPr>
              <a:t>S</a:t>
            </a:r>
          </a:p>
          <a:p>
            <a:pPr algn="ctr"/>
            <a:r>
              <a:rPr lang="es-ES" b="1">
                <a:solidFill>
                  <a:srgbClr val="FF0000"/>
                </a:solidFill>
                <a:effectLst>
                  <a:outerShdw blurRad="38100" dist="38100" dir="2700000" algn="tl">
                    <a:srgbClr val="000000"/>
                  </a:outerShdw>
                </a:effectLst>
              </a:rPr>
              <a:t>O</a:t>
            </a:r>
          </a:p>
        </p:txBody>
      </p:sp>
      <p:pic>
        <p:nvPicPr>
          <p:cNvPr id="55305" name="Picture 9" descr="corazon1"/>
          <p:cNvPicPr>
            <a:picLocks noChangeAspect="1" noChangeArrowheads="1" noCrop="1"/>
          </p:cNvPicPr>
          <p:nvPr/>
        </p:nvPicPr>
        <p:blipFill>
          <a:blip r:embed="rId4"/>
          <a:srcRect/>
          <a:stretch>
            <a:fillRect/>
          </a:stretch>
        </p:blipFill>
        <p:spPr bwMode="auto">
          <a:xfrm>
            <a:off x="8316913" y="5084763"/>
            <a:ext cx="503237" cy="503237"/>
          </a:xfrm>
          <a:prstGeom prst="rect">
            <a:avLst/>
          </a:prstGeom>
          <a:noFill/>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6326" name="Picture 6" descr="stop"/>
          <p:cNvPicPr>
            <a:picLocks noChangeAspect="1" noChangeArrowheads="1" noCrop="1"/>
          </p:cNvPicPr>
          <p:nvPr/>
        </p:nvPicPr>
        <p:blipFill>
          <a:blip r:embed="rId2"/>
          <a:srcRect/>
          <a:stretch>
            <a:fillRect/>
          </a:stretch>
        </p:blipFill>
        <p:spPr bwMode="auto">
          <a:xfrm>
            <a:off x="3857625" y="2714625"/>
            <a:ext cx="1428750" cy="1428750"/>
          </a:xfrm>
          <a:prstGeom prst="rect">
            <a:avLst/>
          </a:prstGeom>
          <a:noFill/>
        </p:spPr>
      </p:pic>
    </p:spTree>
  </p:cSld>
  <p:clrMapOvr>
    <a:masterClrMapping/>
  </p:clrMapOvr>
  <p:transition spd="slow" advTm="300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onedas raras y exoticas del mun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Monedas raras y exoticas del mundo</Template>
  <TotalTime>17</TotalTime>
  <Words>1831</Words>
  <Application>Microsoft Office PowerPoint</Application>
  <PresentationFormat>Presentación en pantalla (4:3)</PresentationFormat>
  <Paragraphs>215</Paragraphs>
  <Slides>55</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55</vt:i4>
      </vt:variant>
    </vt:vector>
  </HeadingPairs>
  <TitlesOfParts>
    <vt:vector size="61" baseType="lpstr">
      <vt:lpstr>Arial</vt:lpstr>
      <vt:lpstr>Arial Rounded MT Bold</vt:lpstr>
      <vt:lpstr>新細明體</vt:lpstr>
      <vt:lpstr>Rockwell Extra Bold</vt:lpstr>
      <vt:lpstr>Monedas raras y exoticas del mundo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dc:description>22-10-12</dc:description>
  <cp:lastModifiedBy>B13012CF05D44384F9CBB453D41CFE26..</cp:lastModifiedBy>
  <cp:revision>2</cp:revision>
  <dcterms:created xsi:type="dcterms:W3CDTF">2016-07-18T16:47:07Z</dcterms:created>
  <dcterms:modified xsi:type="dcterms:W3CDTF">2016-07-18T17:04:46Z</dcterms:modified>
</cp:coreProperties>
</file>

<file path=docProps/custom.xml><?xml version="1.0" encoding="utf-8"?>
<Properties xmlns="http://schemas.openxmlformats.org/officeDocument/2006/custom-properties" xmlns:vt="http://schemas.openxmlformats.org/officeDocument/2006/docPropsVTypes">
  <property fmtid="{64440492-4C8B-11D1-8B70-080036B11A03}" pid="4">
    <vt:lpwstr>Marta Sanz</vt:lpwstr>
  </property>
</Properties>
</file>