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96" r:id="rId3"/>
    <p:sldId id="319" r:id="rId4"/>
    <p:sldId id="346" r:id="rId5"/>
    <p:sldId id="298" r:id="rId6"/>
    <p:sldId id="297" r:id="rId7"/>
    <p:sldId id="343" r:id="rId8"/>
    <p:sldId id="338" r:id="rId9"/>
    <p:sldId id="339" r:id="rId10"/>
    <p:sldId id="341" r:id="rId11"/>
    <p:sldId id="316" r:id="rId12"/>
    <p:sldId id="321" r:id="rId13"/>
    <p:sldId id="320" r:id="rId14"/>
    <p:sldId id="301" r:id="rId15"/>
    <p:sldId id="333" r:id="rId16"/>
    <p:sldId id="300" r:id="rId17"/>
    <p:sldId id="373" r:id="rId18"/>
    <p:sldId id="299" r:id="rId19"/>
    <p:sldId id="307" r:id="rId20"/>
    <p:sldId id="310" r:id="rId21"/>
    <p:sldId id="368" r:id="rId22"/>
    <p:sldId id="356" r:id="rId23"/>
    <p:sldId id="304" r:id="rId24"/>
    <p:sldId id="358" r:id="rId25"/>
    <p:sldId id="349" r:id="rId26"/>
    <p:sldId id="342" r:id="rId27"/>
    <p:sldId id="359" r:id="rId28"/>
    <p:sldId id="315" r:id="rId29"/>
    <p:sldId id="365" r:id="rId30"/>
    <p:sldId id="329" r:id="rId31"/>
    <p:sldId id="336" r:id="rId32"/>
    <p:sldId id="335" r:id="rId33"/>
    <p:sldId id="323" r:id="rId34"/>
    <p:sldId id="305" r:id="rId35"/>
    <p:sldId id="324" r:id="rId36"/>
    <p:sldId id="369" r:id="rId37"/>
    <p:sldId id="362" r:id="rId38"/>
    <p:sldId id="317" r:id="rId39"/>
    <p:sldId id="330" r:id="rId40"/>
    <p:sldId id="334" r:id="rId41"/>
    <p:sldId id="366" r:id="rId42"/>
    <p:sldId id="371" r:id="rId43"/>
    <p:sldId id="326" r:id="rId44"/>
    <p:sldId id="352" r:id="rId45"/>
    <p:sldId id="318" r:id="rId46"/>
    <p:sldId id="353" r:id="rId47"/>
    <p:sldId id="370" r:id="rId48"/>
    <p:sldId id="357" r:id="rId49"/>
    <p:sldId id="308" r:id="rId50"/>
    <p:sldId id="309" r:id="rId51"/>
    <p:sldId id="337" r:id="rId52"/>
    <p:sldId id="325" r:id="rId53"/>
    <p:sldId id="347" r:id="rId54"/>
    <p:sldId id="311" r:id="rId55"/>
    <p:sldId id="372" r:id="rId56"/>
    <p:sldId id="313" r:id="rId57"/>
    <p:sldId id="322" r:id="rId58"/>
    <p:sldId id="350" r:id="rId59"/>
    <p:sldId id="351" r:id="rId60"/>
    <p:sldId id="328" r:id="rId61"/>
    <p:sldId id="345" r:id="rId62"/>
    <p:sldId id="314" r:id="rId63"/>
    <p:sldId id="332" r:id="rId64"/>
    <p:sldId id="331" r:id="rId65"/>
    <p:sldId id="364" r:id="rId66"/>
    <p:sldId id="344" r:id="rId67"/>
    <p:sldId id="367" r:id="rId68"/>
    <p:sldId id="340" r:id="rId69"/>
    <p:sldId id="374" r:id="rId70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rgbClr val="996600"/>
        </a:solidFill>
        <a:latin typeface="Alba" pitchFamily="2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xCA5QdUdciODVqTlREIlw" hashData="gnR8zgEApSWqEspeeKZhfMqwxP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5F5F5F"/>
    <a:srgbClr val="66CCFF"/>
    <a:srgbClr val="663300"/>
    <a:srgbClr val="000000"/>
    <a:srgbClr val="FFFFFF"/>
    <a:srgbClr val="CCFFFF"/>
    <a:srgbClr val="FF99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2413" autoAdjust="0"/>
    <p:restoredTop sz="92016" autoAdjust="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2A62824-4DC3-4D1B-B3EE-8D8D131620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FFFAB3-BDAF-49CD-A0B2-380223899966}" type="slidenum">
              <a:rPr lang="en-US"/>
              <a:pPr/>
              <a:t>1</a:t>
            </a:fld>
            <a:endParaRPr lang="en-US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94C3BD-D105-4EF1-AECC-AB29BB6E9DDB}" type="slidenum">
              <a:rPr lang="en-US"/>
              <a:pPr/>
              <a:t>61</a:t>
            </a:fld>
            <a:endParaRPr lang="en-US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CH" smtClean="0"/>
              <a:t>Wunderschön, nicht wahr?</a:t>
            </a:r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8C230-1BE7-475B-9A49-939EAADF2B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D364F-9673-46B0-980C-BC4C3CC5BC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99584-E183-4040-B625-57C36A5B6C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CBF23-D4A0-414F-9E86-B070F7CE60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2C421-D754-4761-8584-B3E9D76445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C77EF7-36B3-4F7B-AEFF-49698991FB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80AB79-7E1C-4181-8FDB-AF0868C742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D2563-B6C3-4C39-9F88-F2D08ABAEA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6AF4C-385E-4C1A-972E-3C4D16081D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148EB-BB99-47DC-AEBE-81C4F31DD50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717FF-3474-49FC-93DA-CB2799473E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A525A890-A26F-4E4E-9DEC-C1135C2D65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7" name="Text Box 5"/>
          <p:cNvSpPr txBox="1">
            <a:spLocks noChangeArrowheads="1"/>
          </p:cNvSpPr>
          <p:nvPr/>
        </p:nvSpPr>
        <p:spPr bwMode="auto">
          <a:xfrm>
            <a:off x="0" y="0"/>
            <a:ext cx="364330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 sz="54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 </a:t>
            </a:r>
            <a:r>
              <a:rPr lang="fr-CA" sz="28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Lumière dans</a:t>
            </a:r>
          </a:p>
          <a:p>
            <a:pPr algn="ctr">
              <a:spcBef>
                <a:spcPct val="50000"/>
              </a:spcBef>
            </a:pPr>
            <a:r>
              <a:rPr lang="fr-CA" sz="2800" b="1" dirty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la nuit </a:t>
            </a:r>
            <a:r>
              <a:rPr lang="fr-CA" sz="2800" b="1" dirty="0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…</a:t>
            </a:r>
          </a:p>
          <a:p>
            <a:pPr algn="ctr">
              <a:spcBef>
                <a:spcPct val="50000"/>
              </a:spcBef>
            </a:pPr>
            <a:r>
              <a:rPr lang="fr-CA" sz="2800" b="1" dirty="0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LUZ EN LA </a:t>
            </a:r>
          </a:p>
          <a:p>
            <a:pPr algn="ctr">
              <a:spcBef>
                <a:spcPct val="50000"/>
              </a:spcBef>
            </a:pPr>
            <a:r>
              <a:rPr lang="fr-CA" sz="2800" b="1" dirty="0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Arial Black" pitchFamily="34" charset="0"/>
              </a:rPr>
              <a:t>NOCHE</a:t>
            </a:r>
            <a:endParaRPr lang="hu-HU" sz="2800" b="1" dirty="0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  <a:effect ref="fillLine"/>
              </a:effectDag>
              <a:latin typeface="Papyrus" pitchFamily="66" charset="0"/>
            </a:endParaRPr>
          </a:p>
        </p:txBody>
      </p:sp>
      <p:sp>
        <p:nvSpPr>
          <p:cNvPr id="279562" name="Text Box 10"/>
          <p:cNvSpPr txBox="1">
            <a:spLocks noChangeArrowheads="1"/>
          </p:cNvSpPr>
          <p:nvPr/>
        </p:nvSpPr>
        <p:spPr bwMode="auto">
          <a:xfrm>
            <a:off x="1692275" y="6165850"/>
            <a:ext cx="5926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u-HU" sz="2000">
                <a:solidFill>
                  <a:schemeClr val="bg1"/>
                </a:solidFill>
                <a:latin typeface="Papyrus" pitchFamily="66" charset="0"/>
              </a:rPr>
              <a:t>Beethoven:  Mondscheinsonate - </a:t>
            </a:r>
            <a:r>
              <a:rPr lang="en-US" sz="2000">
                <a:solidFill>
                  <a:schemeClr val="bg1"/>
                </a:solidFill>
                <a:latin typeface="Papyrus" pitchFamily="66" charset="0"/>
              </a:rPr>
              <a:t>Moonlight Sonata</a:t>
            </a:r>
            <a:endParaRPr lang="hu-HU" sz="2000">
              <a:solidFill>
                <a:schemeClr val="bg1"/>
              </a:solidFill>
              <a:latin typeface="Papyrus" pitchFamily="66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3" name="Moonlight Sona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9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57" grpId="0"/>
      <p:bldP spid="2795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Copernicus Crater,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4100" y="0"/>
            <a:ext cx="8089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Full moon reflections by Gerri J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324975" cy="688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4099" name="Rectangle 3" descr="moon_photos_003"/>
          <p:cNvSpPr>
            <a:spLocks noGrp="1" noChangeAspect="1" noChangeArrowheads="1"/>
          </p:cNvSpPr>
          <p:nvPr isPhoto="1"/>
        </p:nvSpPr>
        <p:spPr bwMode="auto">
          <a:xfrm>
            <a:off x="685800" y="831850"/>
            <a:ext cx="7772400" cy="51927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3080" name="Picture 8" descr="Moon ri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 descr="Thilo Bubek: Northern Lights vs Moon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Sunset wiyh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7038"/>
            <a:ext cx="9144000" cy="62515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Marin Marinov: On the Moon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944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Moonl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The moon and 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4775" y="-458788"/>
            <a:ext cx="5822950" cy="7991476"/>
          </a:xfrm>
          <a:prstGeom prst="rect">
            <a:avLst/>
          </a:prstGeom>
          <a:noFill/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6064250" y="2635250"/>
            <a:ext cx="245268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latin typeface="Arial"/>
              </a:rPr>
              <a:t>« </a:t>
            </a:r>
            <a:r>
              <a:rPr lang="fr-CA"/>
              <a:t>La rêverie est</a:t>
            </a:r>
          </a:p>
          <a:p>
            <a:r>
              <a:rPr lang="fr-CA"/>
              <a:t>   le clair de lune</a:t>
            </a:r>
          </a:p>
          <a:p>
            <a:r>
              <a:rPr lang="fr-CA"/>
              <a:t>   de la pens</a:t>
            </a:r>
            <a:r>
              <a:rPr lang="fr-CA">
                <a:latin typeface="Arial"/>
              </a:rPr>
              <a:t>é</a:t>
            </a:r>
            <a:r>
              <a:rPr lang="fr-CA"/>
              <a:t>e.</a:t>
            </a:r>
            <a:r>
              <a:rPr lang="fr-CA">
                <a:latin typeface="Arial"/>
              </a:rPr>
              <a:t> »</a:t>
            </a:r>
            <a:endParaRPr lang="fr-CA"/>
          </a:p>
          <a:p>
            <a:endParaRPr lang="fr-CA"/>
          </a:p>
          <a:p>
            <a:r>
              <a:rPr lang="fr-CA"/>
              <a:t>   </a:t>
            </a:r>
            <a:r>
              <a:rPr lang="fr-CA" sz="1800"/>
              <a:t>(Jules Renard)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Simply The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333375"/>
            <a:ext cx="9251951" cy="67770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Moonlight fishing by Karlis Keis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290051" cy="68976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7171" name="Rectangle 3" descr="moon_photos_00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8197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6150" name="Picture 6" descr="The Grand Canal at Night from the Rialto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28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Lune-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3213"/>
            <a:ext cx="9144000" cy="6251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5123" name="Rectangle 3" descr="moon_photos_005"/>
          <p:cNvSpPr>
            <a:spLocks noGrp="1" noChangeAspect="1" noChangeArrowheads="1"/>
          </p:cNvSpPr>
          <p:nvPr isPhoto="1"/>
        </p:nvSpPr>
        <p:spPr bwMode="auto">
          <a:xfrm>
            <a:off x="0" y="382588"/>
            <a:ext cx="9144000" cy="60912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3315" name="Rectangle 3" descr="moon_photos_016"/>
          <p:cNvSpPr>
            <a:spLocks noGrp="1" noChangeAspect="1" noChangeArrowheads="1"/>
          </p:cNvSpPr>
          <p:nvPr isPhoto="1"/>
        </p:nvSpPr>
        <p:spPr bwMode="auto">
          <a:xfrm>
            <a:off x="1187450" y="44450"/>
            <a:ext cx="6913563" cy="6913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6387" name="Rectangle 3" descr="moon_photos_020"/>
          <p:cNvSpPr>
            <a:spLocks noGrp="1" noChangeAspect="1" noChangeArrowheads="1"/>
          </p:cNvSpPr>
          <p:nvPr isPhoto="1"/>
        </p:nvSpPr>
        <p:spPr bwMode="auto">
          <a:xfrm>
            <a:off x="685800" y="839788"/>
            <a:ext cx="7772400" cy="5176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547813" y="5876925"/>
            <a:ext cx="6526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>
                <a:latin typeface="Arial"/>
              </a:rPr>
              <a:t>« </a:t>
            </a:r>
            <a:r>
              <a:rPr lang="fr-CA" sz="2000"/>
              <a:t>L</a:t>
            </a:r>
            <a:r>
              <a:rPr lang="fr-CA" sz="2000">
                <a:latin typeface="Arial"/>
              </a:rPr>
              <a:t>’</a:t>
            </a:r>
            <a:r>
              <a:rPr lang="fr-CA" sz="2000"/>
              <a:t>amiti</a:t>
            </a:r>
            <a:r>
              <a:rPr lang="fr-CA" sz="2000">
                <a:latin typeface="Arial"/>
              </a:rPr>
              <a:t>é</a:t>
            </a:r>
            <a:r>
              <a:rPr lang="fr-CA" sz="2000"/>
              <a:t> n</a:t>
            </a:r>
            <a:r>
              <a:rPr lang="fr-CA" sz="2000">
                <a:latin typeface="Arial"/>
              </a:rPr>
              <a:t>’</a:t>
            </a:r>
            <a:r>
              <a:rPr lang="fr-CA" sz="2000"/>
              <a:t>est pas un soleil, c</a:t>
            </a:r>
            <a:r>
              <a:rPr lang="fr-CA" sz="2000">
                <a:latin typeface="Arial"/>
              </a:rPr>
              <a:t>’</a:t>
            </a:r>
            <a:r>
              <a:rPr lang="fr-CA" sz="2000"/>
              <a:t>est une jolie lune qui </a:t>
            </a:r>
            <a:r>
              <a:rPr lang="fr-CA" sz="2000">
                <a:latin typeface="Arial"/>
              </a:rPr>
              <a:t>é</a:t>
            </a:r>
            <a:r>
              <a:rPr lang="fr-CA" sz="2000"/>
              <a:t>claire</a:t>
            </a:r>
          </a:p>
          <a:p>
            <a:pPr algn="ctr"/>
            <a:r>
              <a:rPr lang="fr-CA" sz="2000"/>
              <a:t>  surtout le soir de la vie.</a:t>
            </a:r>
            <a:r>
              <a:rPr lang="fr-CA" sz="2000">
                <a:latin typeface="Arial"/>
              </a:rPr>
              <a:t> »</a:t>
            </a:r>
            <a:r>
              <a:rPr lang="fr-CA" sz="2000"/>
              <a:t> </a:t>
            </a:r>
            <a:r>
              <a:rPr lang="fr-CA" sz="1800"/>
              <a:t>(Anne Barratin)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 descr="Lune-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0"/>
            <a:ext cx="9144000" cy="6538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daylighting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0243" name="Rectangle 3" descr="moon_photos_011"/>
          <p:cNvSpPr>
            <a:spLocks noGrp="1" noChangeAspect="1" noChangeArrowheads="1"/>
          </p:cNvSpPr>
          <p:nvPr isPhoto="1"/>
        </p:nvSpPr>
        <p:spPr bwMode="auto">
          <a:xfrm>
            <a:off x="1893888" y="685800"/>
            <a:ext cx="5354637" cy="51196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feel so tiny when the Moon look at 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Wulff: Moonlight 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MOONLIGHT MAGIC!!!!"/>
          <p:cNvPicPr>
            <a:picLocks noChangeAspect="1" noChangeArrowheads="1"/>
          </p:cNvPicPr>
          <p:nvPr/>
        </p:nvPicPr>
        <p:blipFill>
          <a:blip r:embed="rId2"/>
          <a:srcRect t="-2148" b="19751"/>
          <a:stretch>
            <a:fillRect/>
          </a:stretch>
        </p:blipFill>
        <p:spPr bwMode="auto">
          <a:xfrm>
            <a:off x="0" y="-387350"/>
            <a:ext cx="9324975" cy="7245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1" name="Picture 5" descr="Daytime moon by Dennis Han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8"/>
            <a:ext cx="8569325" cy="68500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Red full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8"/>
            <a:ext cx="9144000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Child of the n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5425"/>
            <a:ext cx="9144000" cy="6567488"/>
          </a:xfrm>
          <a:prstGeom prst="rect">
            <a:avLst/>
          </a:prstGeom>
          <a:noFill/>
        </p:spPr>
      </p:pic>
      <p:sp>
        <p:nvSpPr>
          <p:cNvPr id="87046" name="Oval 6"/>
          <p:cNvSpPr>
            <a:spLocks noChangeArrowheads="1"/>
          </p:cNvSpPr>
          <p:nvPr/>
        </p:nvSpPr>
        <p:spPr bwMode="auto">
          <a:xfrm>
            <a:off x="5003800" y="5516563"/>
            <a:ext cx="647700" cy="6492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CF7FA"/>
              </a:gs>
            </a:gsLst>
            <a:lin ang="5400000" scaled="1"/>
          </a:grad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rising of the black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Crepuscular Moonbeam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4038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5" name="Picture 5" descr="Moon in Flor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Moonrise by veter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694487" cy="68849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1270" name="Picture 6" descr="Moonlit river by Yuri-o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8288" y="0"/>
            <a:ext cx="65690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By the Light of the Full Moon - by Osc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3588" y="-381000"/>
            <a:ext cx="5076825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Lune-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1138"/>
            <a:ext cx="9144000" cy="64341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Moon-Bright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0"/>
            <a:ext cx="5686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Moonrise at Mono Lake, Californ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moonri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62150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Garden City Pier and Moon - Cliff Berins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9250"/>
            <a:ext cx="9144000" cy="6159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The night lighthou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5088"/>
            <a:ext cx="9144000" cy="6789738"/>
          </a:xfrm>
          <a:prstGeom prst="rect">
            <a:avLst/>
          </a:prstGeom>
          <a:noFill/>
        </p:spPr>
      </p:pic>
      <p:sp>
        <p:nvSpPr>
          <p:cNvPr id="88070" name="Oval 6"/>
          <p:cNvSpPr>
            <a:spLocks noChangeArrowheads="1"/>
          </p:cNvSpPr>
          <p:nvPr/>
        </p:nvSpPr>
        <p:spPr bwMode="auto">
          <a:xfrm>
            <a:off x="6948488" y="1844675"/>
            <a:ext cx="503237" cy="5048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EBEBFF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 descr="Lune-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8125"/>
            <a:ext cx="9144000" cy="63801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night vi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</p:spPr>
      </p:pic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0" y="4724400"/>
            <a:ext cx="9144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000">
                <a:solidFill>
                  <a:srgbClr val="FFFF99"/>
                </a:solidFill>
                <a:latin typeface="Arial"/>
              </a:rPr>
              <a:t>« </a:t>
            </a:r>
            <a:r>
              <a:rPr lang="fr-CA" sz="2000">
                <a:solidFill>
                  <a:srgbClr val="FFFF99"/>
                </a:solidFill>
              </a:rPr>
              <a:t>La lune au jour est ti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è</a:t>
            </a:r>
            <a:r>
              <a:rPr lang="fr-CA" sz="2000">
                <a:solidFill>
                  <a:srgbClr val="FFFF99"/>
                </a:solidFill>
              </a:rPr>
              <a:t>de et pâle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Comme un joyeux convalescent;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Tendre, elle ouvre ses yeux d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’</a:t>
            </a:r>
            <a:r>
              <a:rPr lang="fr-CA" sz="2000">
                <a:solidFill>
                  <a:srgbClr val="FFFF99"/>
                </a:solidFill>
              </a:rPr>
              <a:t>opale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D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’</a:t>
            </a:r>
            <a:r>
              <a:rPr lang="fr-CA" sz="2000">
                <a:solidFill>
                  <a:srgbClr val="FFFF99"/>
                </a:solidFill>
              </a:rPr>
              <a:t>o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ù</a:t>
            </a:r>
            <a:r>
              <a:rPr lang="fr-CA" sz="2000">
                <a:solidFill>
                  <a:srgbClr val="FFFF99"/>
                </a:solidFill>
              </a:rPr>
              <a:t> la douceur du ciel descend.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 »</a:t>
            </a:r>
            <a:r>
              <a:rPr lang="fr-CA" sz="2000">
                <a:solidFill>
                  <a:srgbClr val="FFFF99"/>
                </a:solidFill>
              </a:rPr>
              <a:t>  </a:t>
            </a:r>
          </a:p>
          <a:p>
            <a:pPr algn="ctr"/>
            <a:r>
              <a:rPr lang="fr-CA">
                <a:solidFill>
                  <a:srgbClr val="FFFF99"/>
                </a:solidFill>
              </a:rPr>
              <a:t> </a:t>
            </a:r>
            <a:r>
              <a:rPr lang="fr-CA" sz="1800">
                <a:solidFill>
                  <a:srgbClr val="FFFF99"/>
                </a:solidFill>
              </a:rPr>
              <a:t>(Victor Hugo)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Ful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79375"/>
            <a:ext cx="9648826" cy="6699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Moonrise: Grand Canyon --Supriyo Bhattacharya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3175"/>
            <a:ext cx="9791700" cy="6864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Saguaro Moon~~~By~~~ Zo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 descr="Lune-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Moonset on Vancouver Island - Ca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4345" name="Picture 9" descr="Moon Setting at First Light, Crested Butte, Colora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5363" name="Rectangle 3" descr="moon_photos_019"/>
          <p:cNvSpPr>
            <a:spLocks noGrp="1" noChangeAspect="1" noChangeArrowheads="1"/>
          </p:cNvSpPr>
          <p:nvPr isPhoto="1"/>
        </p:nvSpPr>
        <p:spPr bwMode="auto">
          <a:xfrm>
            <a:off x="0" y="53975"/>
            <a:ext cx="9144000" cy="67484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The moon and stars light up Mount Everest, also known as Qomolangma, as seen from near Everest Base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0"/>
            <a:ext cx="9324975" cy="68897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Harvest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49228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Moon over the Alp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0725" y="-357214"/>
            <a:ext cx="10923636" cy="75009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sp>
        <p:nvSpPr>
          <p:cNvPr id="17411" name="Rectangle 3" descr="moon_photos_021"/>
          <p:cNvSpPr>
            <a:spLocks noGrp="1" noChangeAspect="1" noChangeArrowheads="1"/>
          </p:cNvSpPr>
          <p:nvPr isPhoto="1"/>
        </p:nvSpPr>
        <p:spPr bwMode="auto">
          <a:xfrm>
            <a:off x="1187450" y="44450"/>
            <a:ext cx="6840538" cy="68405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de-CH" sz="18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Lune-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75"/>
            <a:ext cx="9144000" cy="6318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19464" name="Picture 8" descr="Night - by burlacu Iur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075"/>
            <a:ext cx="9144000" cy="67992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Moon on Costa Brava by Oscar Vall Gall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2438"/>
            <a:ext cx="9144000" cy="60912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sun_moon_star_cloud_sea_mountain_herb_all in one glan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095375" y="58769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r-CA"/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4521200" y="5053013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fr-CA" sz="2000"/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712913" y="5124450"/>
            <a:ext cx="60896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2000">
                <a:solidFill>
                  <a:srgbClr val="FFFF99"/>
                </a:solidFill>
                <a:latin typeface="Arial"/>
              </a:rPr>
              <a:t>« </a:t>
            </a:r>
            <a:r>
              <a:rPr lang="fr-CA" sz="2000">
                <a:solidFill>
                  <a:srgbClr val="FFFF99"/>
                </a:solidFill>
              </a:rPr>
              <a:t>Il y a des moments doublement m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lancoliques et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myst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rieux, o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ù</a:t>
            </a:r>
            <a:r>
              <a:rPr lang="fr-CA" sz="2000">
                <a:solidFill>
                  <a:srgbClr val="FFFF99"/>
                </a:solidFill>
              </a:rPr>
              <a:t> notre esprit semble 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clair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é</a:t>
            </a:r>
            <a:r>
              <a:rPr lang="fr-CA" sz="2000">
                <a:solidFill>
                  <a:srgbClr val="FFFF99"/>
                </a:solidFill>
              </a:rPr>
              <a:t> 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à</a:t>
            </a:r>
            <a:r>
              <a:rPr lang="fr-CA" sz="2000">
                <a:solidFill>
                  <a:srgbClr val="FFFF99"/>
                </a:solidFill>
              </a:rPr>
              <a:t> la fois</a:t>
            </a:r>
          </a:p>
          <a:p>
            <a:pPr algn="ctr"/>
            <a:r>
              <a:rPr lang="fr-CA" sz="2000">
                <a:solidFill>
                  <a:srgbClr val="FFFF99"/>
                </a:solidFill>
              </a:rPr>
              <a:t>  par le soleil qui se couche et par la lune qui se l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è</a:t>
            </a:r>
            <a:r>
              <a:rPr lang="fr-CA" sz="2000">
                <a:solidFill>
                  <a:srgbClr val="FFFF99"/>
                </a:solidFill>
              </a:rPr>
              <a:t>ve.</a:t>
            </a:r>
            <a:r>
              <a:rPr lang="fr-CA" sz="2000">
                <a:solidFill>
                  <a:srgbClr val="FFFF99"/>
                </a:solidFill>
                <a:latin typeface="Arial"/>
              </a:rPr>
              <a:t> »</a:t>
            </a:r>
            <a:endParaRPr lang="fr-CA" sz="2000">
              <a:solidFill>
                <a:srgbClr val="FFFF99"/>
              </a:solidFill>
            </a:endParaRPr>
          </a:p>
          <a:p>
            <a:pPr algn="ctr"/>
            <a:r>
              <a:rPr lang="fr-CA">
                <a:solidFill>
                  <a:srgbClr val="FFFF99"/>
                </a:solidFill>
              </a:rPr>
              <a:t>  </a:t>
            </a:r>
            <a:r>
              <a:rPr lang="fr-CA" sz="1800">
                <a:solidFill>
                  <a:srgbClr val="FFFF99"/>
                </a:solidFill>
              </a:rPr>
              <a:t>(Victor Hugo)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5" descr="moonlight by the rocky river si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222250"/>
            <a:ext cx="9864725" cy="6461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Full moon ris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912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Cold Full Moon by Vene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6450"/>
            <a:ext cx="9144000" cy="5245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smtClean="0"/>
          </a:p>
        </p:txBody>
      </p:sp>
      <p:pic>
        <p:nvPicPr>
          <p:cNvPr id="20488" name="Picture 8" descr="Moonrise Photographer: Kreg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"/>
            <a:ext cx="9144000" cy="6324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To the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763"/>
            <a:ext cx="8572500" cy="6848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su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25"/>
            <a:ext cx="9144000" cy="6100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 descr="Moontal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-127000"/>
            <a:ext cx="8353425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Reaching the mo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710237"/>
          </a:xfrm>
          <a:prstGeom prst="rect">
            <a:avLst/>
          </a:prstGeom>
          <a:noFill/>
        </p:spPr>
      </p:pic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4356100" y="908050"/>
            <a:ext cx="287338" cy="45370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 descr="gifanim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-195263"/>
            <a:ext cx="10225088" cy="77184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Dancing in the Moonligh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87963"/>
          </a:xfrm>
          <a:prstGeom prst="rect">
            <a:avLst/>
          </a:prstGeom>
          <a:noFill/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600200" y="5792788"/>
            <a:ext cx="132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1800">
                <a:solidFill>
                  <a:schemeClr val="bg1"/>
                </a:solidFill>
              </a:rPr>
              <a:t>Bonne nuit !</a:t>
            </a: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6732588" y="6021388"/>
            <a:ext cx="758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1800">
                <a:solidFill>
                  <a:schemeClr val="bg1"/>
                </a:solidFill>
              </a:rPr>
              <a:t>Michel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chemeClr val="tx1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chemeClr val="tx1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03132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sz="1800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sz="1800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1800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006">
  <a:themeElements>
    <a:clrScheme name="PE29 Europa de noch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29 Europa de noche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29 Europa de noch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29 Europa de noch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29 Europa de noch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pp3006</Template>
  <TotalTime>5</TotalTime>
  <Words>47</Words>
  <Application>Microsoft Office PowerPoint</Application>
  <PresentationFormat>Presentación en pantalla (4:3)</PresentationFormat>
  <Paragraphs>28</Paragraphs>
  <Slides>68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5" baseType="lpstr">
      <vt:lpstr>Arial</vt:lpstr>
      <vt:lpstr>Times New Roman (Hebrew)</vt:lpstr>
      <vt:lpstr>Arial Black</vt:lpstr>
      <vt:lpstr>Papyrus</vt:lpstr>
      <vt:lpstr>Alba</vt:lpstr>
      <vt:lpstr>pp3006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2017-10-07T08:39:41Z</dcterms:created>
  <dcterms:modified xsi:type="dcterms:W3CDTF">2017-10-07T08:44:56Z</dcterms:modified>
</cp:coreProperties>
</file>