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3" r:id="rId3"/>
    <p:sldId id="274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5" r:id="rId21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I74NCEPiG6IBpIJUrtbzw" hashData="caEF884oW2OdsXzMkua3RyawR/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3896F0-5FAB-48CD-8CD8-16E4BB2EF119}" type="datetimeFigureOut">
              <a:rPr lang="pt-BR"/>
              <a:pPr>
                <a:defRPr/>
              </a:pPr>
              <a:t>14/2/2014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28E54-AFB1-4A9E-89D6-5C50914F037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B2BD8-9AFA-47E1-94A4-0DD77842710D}" type="datetimeFigureOut">
              <a:rPr lang="pt-BR"/>
              <a:pPr>
                <a:defRPr/>
              </a:pPr>
              <a:t>14/2/2014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9B9F70-8810-4DF2-AD17-E233B4FF2C6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F01D85-ABF3-4EB9-98FC-BB336AB1BE5C}" type="datetimeFigureOut">
              <a:rPr lang="pt-BR"/>
              <a:pPr>
                <a:defRPr/>
              </a:pPr>
              <a:t>14/2/2014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A8F45A-1BEA-45D5-95FE-E63FF836EA2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3783D5-B833-44B6-86D7-407C7C74B0CA}" type="datetimeFigureOut">
              <a:rPr lang="pt-BR"/>
              <a:pPr>
                <a:defRPr/>
              </a:pPr>
              <a:t>14/2/2014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928739-C918-45B3-A0D3-02E55BA9934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9A8AE-8353-4FAE-A512-655712DB3010}" type="datetimeFigureOut">
              <a:rPr lang="pt-BR"/>
              <a:pPr>
                <a:defRPr/>
              </a:pPr>
              <a:t>14/2/2014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74C1BC-D2FF-4A3E-A180-E349165BB0E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E1FE8-5D37-4584-AD7B-2A1D0741B7B0}" type="datetimeFigureOut">
              <a:rPr lang="pt-BR"/>
              <a:pPr>
                <a:defRPr/>
              </a:pPr>
              <a:t>14/2/2014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A39C8-8A8A-457E-9A8E-7A44E684FCE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0D2B9C-4C27-45C0-B7C9-5FF7BD96B599}" type="datetimeFigureOut">
              <a:rPr lang="pt-BR"/>
              <a:pPr>
                <a:defRPr/>
              </a:pPr>
              <a:t>14/2/2014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ABC3C1-7522-4971-AFFF-E8143ADDA29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94694-5DA3-4F21-8848-15024E364921}" type="datetimeFigureOut">
              <a:rPr lang="pt-BR"/>
              <a:pPr>
                <a:defRPr/>
              </a:pPr>
              <a:t>14/2/2014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23D7F-8F20-44CD-8A4B-1B644C912A4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0862B-BEA8-4B52-A14B-CDC12C6B1B55}" type="datetimeFigureOut">
              <a:rPr lang="pt-BR"/>
              <a:pPr>
                <a:defRPr/>
              </a:pPr>
              <a:t>14/2/2014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27F82B-3C03-4031-9A93-10CC7133640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FEEBA-3DF1-4452-95A3-D4C3792818EB}" type="datetimeFigureOut">
              <a:rPr lang="pt-BR"/>
              <a:pPr>
                <a:defRPr/>
              </a:pPr>
              <a:t>14/2/2014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4F9D19-7AFD-4B5F-97E8-6EF63D35886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E9FC5-9F5A-4B80-8475-1D67B215F5C8}" type="datetimeFigureOut">
              <a:rPr lang="pt-BR"/>
              <a:pPr>
                <a:defRPr/>
              </a:pPr>
              <a:t>14/2/2014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7475C-B02F-4B8A-A5D2-1A34114E739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FB11E2-C706-4580-BCA4-E8E002B32DB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8EB39A-A738-4521-A431-DDF0504A3C72}" type="datetimeFigureOut">
              <a:rPr lang="pt-BR"/>
              <a:pPr>
                <a:defRPr/>
              </a:pPr>
              <a:t>14/2/2014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4B3D3E-31F5-4FD3-9002-F348835D2E7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plit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5C4545A-2B99-48F2-B167-3C89F56AEA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6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1.bp.blogspot.com/_HRQu6EDhvdU/S9LtzwkB1uI/AAAAAAAAGwM/7xVahohK-3w/s1600/Oscar+Familia+Azuma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5.jpeg"/><Relationship Id="rId7" Type="http://schemas.openxmlformats.org/officeDocument/2006/relationships/image" Target="../media/image28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5" Type="http://schemas.openxmlformats.org/officeDocument/2006/relationships/hyperlink" Target="http://1.bp.blogspot.com/_bJc7nYHKauM/TTuD7Hsh_WI/AAAAAAAAAHA/knDZtJ4zThg/s1600/u13644033.jpg" TargetMode="External"/><Relationship Id="rId10" Type="http://schemas.openxmlformats.org/officeDocument/2006/relationships/image" Target="../media/image31.jpeg"/><Relationship Id="rId4" Type="http://schemas.openxmlformats.org/officeDocument/2006/relationships/image" Target="../media/image26.jpeg"/><Relationship Id="rId9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http://www.nihongobrasil.com.br/nihon_photos/Kinkakuj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03225" y="5589588"/>
            <a:ext cx="8229600" cy="93503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pt-BR" b="1" dirty="0" smtClean="0">
                <a:solidFill>
                  <a:schemeClr val="accent6">
                    <a:lumMod val="75000"/>
                  </a:schemeClr>
                </a:solidFill>
              </a:rPr>
              <a:t>JAPONESES!... QUE GENTE RARA!!!</a:t>
            </a:r>
            <a:br>
              <a:rPr lang="pt-BR" b="1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pt-BR" dirty="0" smtClean="0">
              <a:solidFill>
                <a:schemeClr val="bg1"/>
              </a:solidFill>
            </a:endParaRPr>
          </a:p>
        </p:txBody>
      </p:sp>
      <p:pic>
        <p:nvPicPr>
          <p:cNvPr id="2052" name="Debussy-Arabesque1.mid">
            <a:hlinkClick r:id="" action="ppaction://media"/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Ernesto_Cortazar-Eternity.wav">
            <a:hlinkClick r:id="" action="ppaction://media"/>
          </p:cNvPr>
          <p:cNvPicPr>
            <a:picLocks noRot="1" noChangeAspect="1"/>
          </p:cNvPicPr>
          <p:nvPr>
            <a:wavAudioFile r:embed="rId1" name="Ernesto_Cortazar-Eternity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8" descr="http://1.bp.blogspot.com/_HRQu6EDhvdU/S9LtzwkB1uI/AAAAAAAAGwM/7xVahohK-3w/s320/Oscar+Familia+Azuma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0"/>
            <a:ext cx="4211637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6" descr="http://1.bp.blogspot.com/_IPlqon-TJ4U/TLSHBZo2L2I/AAAAAAAAAfk/heqO9vLx7LE/s320/akishino+family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932363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4925" y="2060575"/>
            <a:ext cx="6337300" cy="2159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pt-BR" sz="2800" b="1" smtClean="0">
                <a:solidFill>
                  <a:srgbClr val="FFFF00"/>
                </a:solidFill>
              </a:rPr>
              <a:t>13 curiosidades sobre los japoneses...!!!</a:t>
            </a:r>
            <a:r>
              <a:rPr lang="pt-BR" sz="4000" b="1" smtClean="0">
                <a:solidFill>
                  <a:srgbClr val="FFFF00"/>
                </a:solidFill>
              </a:rPr>
              <a:t/>
            </a:r>
            <a:br>
              <a:rPr lang="pt-BR" sz="4000" b="1" smtClean="0">
                <a:solidFill>
                  <a:srgbClr val="FFFF00"/>
                </a:solidFill>
              </a:rPr>
            </a:br>
            <a:endParaRPr lang="pt-BR" sz="4000" smtClean="0">
              <a:solidFill>
                <a:srgbClr val="FFFF00"/>
              </a:solidFill>
            </a:endParaRPr>
          </a:p>
        </p:txBody>
      </p:sp>
      <p:pic>
        <p:nvPicPr>
          <p:cNvPr id="3077" name="Picture 2" descr="http://www.aprenderjaponesdesdecero.com/wp-content/uploads/2011/01/familia-japones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3213100"/>
            <a:ext cx="4572000" cy="364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4" descr="http://sobre-japon.com/wp-content/uploads/familia-real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213100"/>
            <a:ext cx="4932363" cy="362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nihongobrasil.com.br/nihon_photos/Cherry-Blossoms,-Ninna-Ji-Temple-Grounds,-Kyoto,-Jap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00113" y="274638"/>
            <a:ext cx="7200900" cy="4667250"/>
          </a:xfrm>
        </p:spPr>
        <p:txBody>
          <a:bodyPr>
            <a:normAutofit/>
          </a:bodyPr>
          <a:lstStyle/>
          <a:p>
            <a:pPr eaLnBrk="1" hangingPunct="1"/>
            <a:r>
              <a:rPr lang="pt-BR" sz="2200" b="1" smtClean="0">
                <a:solidFill>
                  <a:srgbClr val="E46C0A"/>
                </a:solidFill>
              </a:rPr>
              <a:t> </a:t>
            </a:r>
            <a:r>
              <a:rPr lang="pt-BR" sz="2800" b="1" smtClean="0"/>
              <a:t>1 - Sabías que los niños japoneses limpian sus escuelas todos los días, por 15 minutos, junto con los profesores, lo que lleva al surgimiento de una generación de japoneses modestos y entusiastas de la limpieza?</a:t>
            </a:r>
            <a:r>
              <a:rPr lang="pt-BR" sz="2400" b="1" smtClean="0">
                <a:solidFill>
                  <a:schemeClr val="folHlink"/>
                </a:solidFill>
              </a:rPr>
              <a:t/>
            </a:r>
            <a:br>
              <a:rPr lang="pt-BR" sz="2400" b="1" smtClean="0">
                <a:solidFill>
                  <a:schemeClr val="folHlink"/>
                </a:solidFill>
              </a:rPr>
            </a:br>
            <a:endParaRPr lang="pt-BR" sz="2400" b="1" smtClean="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nihongobrasil.com.br/nihon_photos/monte-fuji_724_1280x1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ítulo 1"/>
          <p:cNvSpPr>
            <a:spLocks noGrp="1"/>
          </p:cNvSpPr>
          <p:nvPr>
            <p:ph type="title"/>
          </p:nvPr>
        </p:nvSpPr>
        <p:spPr>
          <a:xfrm>
            <a:off x="457200" y="3429000"/>
            <a:ext cx="7354888" cy="3429000"/>
          </a:xfrm>
        </p:spPr>
        <p:txBody>
          <a:bodyPr/>
          <a:lstStyle/>
          <a:p>
            <a:pPr eaLnBrk="1" hangingPunct="1"/>
            <a:r>
              <a:rPr lang="pt-BR" sz="2700" b="1" smtClean="0">
                <a:solidFill>
                  <a:srgbClr val="FFC000"/>
                </a:solidFill>
              </a:rPr>
              <a:t> 2 - Sabías que cualquier ciudadano japonés que tenga un perro, está obligado a usar bolsas de tela especial para guardar los desechos del perro? </a:t>
            </a:r>
            <a:br>
              <a:rPr lang="pt-BR" sz="2700" b="1" smtClean="0">
                <a:solidFill>
                  <a:srgbClr val="FFC000"/>
                </a:solidFill>
              </a:rPr>
            </a:br>
            <a:r>
              <a:rPr lang="pt-BR" sz="2700" b="1" smtClean="0">
                <a:solidFill>
                  <a:srgbClr val="FFC000"/>
                </a:solidFill>
              </a:rPr>
              <a:t>El deseo de mantener la limpieza y la higiene forma parte de la ética japonesa.</a:t>
            </a:r>
            <a:endParaRPr lang="pt-BR" b="1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http://www.nihongobrasil.com.br/nihon_photos/monte_fuji-1024x768-6923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ítulo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2592387"/>
          </a:xfrm>
        </p:spPr>
        <p:txBody>
          <a:bodyPr/>
          <a:lstStyle/>
          <a:p>
            <a:pPr eaLnBrk="1" hangingPunct="1"/>
            <a:r>
              <a:rPr lang="pt-BR" sz="2700" b="1" smtClean="0">
                <a:solidFill>
                  <a:schemeClr val="bg1"/>
                </a:solidFill>
              </a:rPr>
              <a:t/>
            </a:r>
            <a:br>
              <a:rPr lang="pt-BR" sz="2700" b="1" smtClean="0">
                <a:solidFill>
                  <a:schemeClr val="bg1"/>
                </a:solidFill>
              </a:rPr>
            </a:br>
            <a:r>
              <a:rPr lang="pt-BR" sz="2700" b="1" smtClean="0">
                <a:solidFill>
                  <a:schemeClr val="bg1"/>
                </a:solidFill>
              </a:rPr>
              <a:t> 3 - Sabías que a un empleado(a) de limpieza en Japón se lo llama “ingeniero de salud" y puede tener salarios de USD 5000-8000 por mes? Está sujeto a examen escrito y oral!</a:t>
            </a:r>
            <a:endParaRPr lang="pt-BR" b="1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nihongobrasil.com.br/nihon_photos/Jonathan-Matthi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ítulo 1"/>
          <p:cNvSpPr>
            <a:spLocks noGrp="1"/>
          </p:cNvSpPr>
          <p:nvPr>
            <p:ph type="title"/>
          </p:nvPr>
        </p:nvSpPr>
        <p:spPr>
          <a:xfrm>
            <a:off x="395288" y="1125538"/>
            <a:ext cx="6985000" cy="3743325"/>
          </a:xfrm>
        </p:spPr>
        <p:txBody>
          <a:bodyPr/>
          <a:lstStyle/>
          <a:p>
            <a:pPr eaLnBrk="1" hangingPunct="1"/>
            <a:r>
              <a:rPr lang="pt-BR" sz="2200" b="1" smtClean="0">
                <a:solidFill>
                  <a:schemeClr val="bg1"/>
                </a:solidFill>
              </a:rPr>
              <a:t> </a:t>
            </a:r>
            <a:br>
              <a:rPr lang="pt-BR" sz="2200" b="1" smtClean="0">
                <a:solidFill>
                  <a:schemeClr val="bg1"/>
                </a:solidFill>
              </a:rPr>
            </a:br>
            <a:r>
              <a:rPr lang="pt-BR" sz="2800" b="1" smtClean="0">
                <a:solidFill>
                  <a:schemeClr val="bg1"/>
                </a:solidFill>
              </a:rPr>
              <a:t>4 - Sabías que Japón no tiene recursos naturales, y que están expuestos a centenares de terremotos por año pero que aún así, consiguieron ser la tercer mayor economía del mundo?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3.bp.blogspot.com/-OBRo6ykkpr8/TtYF_rtsqRI/AAAAAAAATPc/MIsj8WY2sho/s400/Hiroshima_Nagas%3Cdiv%20class=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1638" y="0"/>
            <a:ext cx="4932362" cy="681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4" descr="http://cduarouca.files.wordpress.com/2010/08/hiroshima_maxdesfo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211638" cy="681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68538" y="1341438"/>
            <a:ext cx="6767512" cy="16557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pt-BR" sz="2800" smtClean="0">
                <a:solidFill>
                  <a:schemeClr val="accent1"/>
                </a:solidFill>
              </a:rPr>
              <a:t/>
            </a:r>
            <a:br>
              <a:rPr lang="pt-BR" sz="2800" smtClean="0">
                <a:solidFill>
                  <a:schemeClr val="accent1"/>
                </a:solidFill>
              </a:rPr>
            </a:br>
            <a:r>
              <a:rPr lang="pt-BR" sz="2800" smtClean="0">
                <a:solidFill>
                  <a:schemeClr val="accent1"/>
                </a:solidFill>
              </a:rPr>
              <a:t/>
            </a:r>
            <a:br>
              <a:rPr lang="pt-BR" sz="2800" smtClean="0">
                <a:solidFill>
                  <a:schemeClr val="accent1"/>
                </a:solidFill>
              </a:rPr>
            </a:br>
            <a:r>
              <a:rPr lang="pt-BR" sz="2800" smtClean="0">
                <a:solidFill>
                  <a:schemeClr val="accent1"/>
                </a:solidFill>
              </a:rPr>
              <a:t/>
            </a:r>
            <a:br>
              <a:rPr lang="pt-BR" sz="2800" smtClean="0">
                <a:solidFill>
                  <a:schemeClr val="accent1"/>
                </a:solidFill>
              </a:rPr>
            </a:br>
            <a:r>
              <a:rPr lang="pt-BR" sz="2800" smtClean="0">
                <a:solidFill>
                  <a:schemeClr val="accent1"/>
                </a:solidFill>
              </a:rPr>
              <a:t/>
            </a:r>
            <a:br>
              <a:rPr lang="pt-BR" sz="2800" smtClean="0">
                <a:solidFill>
                  <a:schemeClr val="accent1"/>
                </a:solidFill>
              </a:rPr>
            </a:br>
            <a:r>
              <a:rPr lang="pt-BR" sz="2800" b="1" smtClean="0">
                <a:solidFill>
                  <a:schemeClr val="hlink"/>
                </a:solidFill>
              </a:rPr>
              <a:t>5 – Sabías que Hiroshima retornó à su economía vibrante, después de la caída de la bomba atómica, en apenas 10 años?  </a:t>
            </a:r>
            <a:br>
              <a:rPr lang="pt-BR" sz="2800" b="1" smtClean="0">
                <a:solidFill>
                  <a:schemeClr val="hlink"/>
                </a:solidFill>
              </a:rPr>
            </a:br>
            <a:r>
              <a:rPr lang="pt-BR" sz="2800" b="1" smtClean="0">
                <a:solidFill>
                  <a:schemeClr val="hlink"/>
                </a:solidFill>
              </a:rPr>
              <a:t>Mira el desastre con la bomba </a:t>
            </a:r>
            <a:br>
              <a:rPr lang="pt-BR" sz="2800" b="1" smtClean="0">
                <a:solidFill>
                  <a:schemeClr val="hlink"/>
                </a:solidFill>
              </a:rPr>
            </a:br>
            <a:r>
              <a:rPr lang="pt-BR" sz="2800" b="1" smtClean="0">
                <a:solidFill>
                  <a:schemeClr val="hlink"/>
                </a:solidFill>
              </a:rPr>
              <a:t>y  al lado su recuperación.</a:t>
            </a:r>
            <a:r>
              <a:rPr lang="pt-BR" sz="4000" b="1" smtClean="0">
                <a:solidFill>
                  <a:schemeClr val="accent1"/>
                </a:solidFill>
              </a:rPr>
              <a:t/>
            </a:r>
            <a:br>
              <a:rPr lang="pt-BR" sz="4000" b="1" smtClean="0">
                <a:solidFill>
                  <a:schemeClr val="accent1"/>
                </a:solidFill>
              </a:rPr>
            </a:br>
            <a:r>
              <a:rPr lang="pt-BR" sz="4000" b="1" smtClean="0">
                <a:solidFill>
                  <a:schemeClr val="accent1"/>
                </a:solidFill>
              </a:rPr>
              <a:t> </a:t>
            </a:r>
            <a:r>
              <a:rPr lang="pt-BR" sz="4000" smtClean="0">
                <a:solidFill>
                  <a:schemeClr val="accent1"/>
                </a:solidFill>
              </a:rPr>
              <a:t/>
            </a:r>
            <a:br>
              <a:rPr lang="pt-BR" sz="4000" smtClean="0">
                <a:solidFill>
                  <a:schemeClr val="accent1"/>
                </a:solidFill>
              </a:rPr>
            </a:br>
            <a:endParaRPr lang="pt-BR" sz="4000" smtClean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http://www.nihongobrasil.com.br/nihon_photos/Bullet%20Train,%20Ginza%20District,%20Tokyo,%20Jap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325" y="0"/>
            <a:ext cx="9224963" cy="691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11413" y="0"/>
            <a:ext cx="4968875" cy="2133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pt-BR" sz="2400" smtClean="0"/>
              <a:t> </a:t>
            </a:r>
            <a:br>
              <a:rPr lang="pt-BR" sz="2400" smtClean="0"/>
            </a:br>
            <a:r>
              <a:rPr lang="pt-BR" sz="2800" b="1" smtClean="0">
                <a:solidFill>
                  <a:srgbClr val="FFC000"/>
                </a:solidFill>
              </a:rPr>
              <a:t>6 - Sabías que Japón prohíbe el uso de celulares en Trenes , restaurantes y explanadas?  </a:t>
            </a:r>
            <a:r>
              <a:rPr lang="pt-BR" sz="4000" b="1" smtClean="0">
                <a:solidFill>
                  <a:srgbClr val="FFC000"/>
                </a:solidFill>
              </a:rPr>
              <a:t/>
            </a:r>
            <a:br>
              <a:rPr lang="pt-BR" sz="4000" b="1" smtClean="0">
                <a:solidFill>
                  <a:srgbClr val="FFC000"/>
                </a:solidFill>
              </a:rPr>
            </a:br>
            <a:endParaRPr lang="pt-BR" sz="4000" b="1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nihongobrasil.com.br/nihon_photos/castelo-de-gel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ítu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844675"/>
          </a:xfrm>
        </p:spPr>
        <p:txBody>
          <a:bodyPr/>
          <a:lstStyle/>
          <a:p>
            <a:pPr eaLnBrk="1" hangingPunct="1"/>
            <a:r>
              <a:rPr lang="pt-BR" sz="2800" b="1" smtClean="0"/>
              <a:t>7 - Sabías que en Japón los alumnos de primero a sexto año deben aprender la ética en el trato con las personas? </a:t>
            </a:r>
            <a:endParaRPr lang="pt-BR" b="1" smtClean="0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w.nihongobrasil.com.br/nihon_photos/Heian%20Shrine,%20Kyoto,%20Jap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724400"/>
            <a:ext cx="8229600" cy="2133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pt-BR" sz="2800" b="1" smtClean="0">
                <a:solidFill>
                  <a:srgbClr val="FFC000"/>
                </a:solidFill>
              </a:rPr>
              <a:t/>
            </a:r>
            <a:br>
              <a:rPr lang="pt-BR" sz="2800" b="1" smtClean="0">
                <a:solidFill>
                  <a:srgbClr val="FFC000"/>
                </a:solidFill>
              </a:rPr>
            </a:br>
            <a:r>
              <a:rPr lang="pt-BR" sz="2800" b="1" smtClean="0">
                <a:solidFill>
                  <a:srgbClr val="FFC000"/>
                </a:solidFill>
              </a:rPr>
              <a:t/>
            </a:r>
            <a:br>
              <a:rPr lang="pt-BR" sz="2800" b="1" smtClean="0">
                <a:solidFill>
                  <a:srgbClr val="FFC000"/>
                </a:solidFill>
              </a:rPr>
            </a:br>
            <a:r>
              <a:rPr lang="pt-BR" sz="2800" b="1" smtClean="0">
                <a:solidFill>
                  <a:srgbClr val="FFC000"/>
                </a:solidFill>
              </a:rPr>
              <a:t>8 - Sabías que los japoneses, a pesar de que sean una de las poblaciones más ricas del mundo, no tienen empleados domésticos? Los padres son responsables por la casa y por los hijos. </a:t>
            </a:r>
            <a:r>
              <a:rPr lang="pt-BR" sz="4000" b="1" smtClean="0">
                <a:solidFill>
                  <a:srgbClr val="FFC000"/>
                </a:solidFill>
              </a:rPr>
              <a:t/>
            </a:r>
            <a:br>
              <a:rPr lang="pt-BR" sz="4000" b="1" smtClean="0">
                <a:solidFill>
                  <a:srgbClr val="FFC000"/>
                </a:solidFill>
              </a:rPr>
            </a:br>
            <a:endParaRPr lang="pt-BR" sz="4000" b="1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nihongobrasil.com.br/nihon_photos/castelo!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7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ítulo 1"/>
          <p:cNvSpPr>
            <a:spLocks noGrp="1"/>
          </p:cNvSpPr>
          <p:nvPr>
            <p:ph type="title"/>
          </p:nvPr>
        </p:nvSpPr>
        <p:spPr>
          <a:xfrm>
            <a:off x="0" y="274638"/>
            <a:ext cx="5724525" cy="2578100"/>
          </a:xfrm>
        </p:spPr>
        <p:txBody>
          <a:bodyPr/>
          <a:lstStyle/>
          <a:p>
            <a:pPr eaLnBrk="1" hangingPunct="1"/>
            <a:r>
              <a:rPr lang="pt-BR" sz="2800" b="1" smtClean="0">
                <a:solidFill>
                  <a:schemeClr val="bg1"/>
                </a:solidFill>
              </a:rPr>
              <a:t>9 - Sabias que no tienen ningún examen del primero al tercer año, porque el objetivo de la educación es inculcar los conceptos y desarrollo del carácter, sin examen ni doctrina? </a:t>
            </a:r>
            <a:br>
              <a:rPr lang="pt-BR" sz="2800" b="1" smtClean="0">
                <a:solidFill>
                  <a:schemeClr val="bg1"/>
                </a:solidFill>
              </a:rPr>
            </a:br>
            <a:endParaRPr lang="pt-BR" sz="2800" b="1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nihongobrasil.com.br/nihon_photos/Dusk,%20Tokyo,%20Jap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06662"/>
          </a:xfrm>
        </p:spPr>
        <p:txBody>
          <a:bodyPr/>
          <a:lstStyle/>
          <a:p>
            <a:pPr eaLnBrk="1" hangingPunct="1"/>
            <a:r>
              <a:rPr lang="pt-BR" sz="3100" b="1" smtClean="0">
                <a:solidFill>
                  <a:schemeClr val="bg1"/>
                </a:solidFill>
              </a:rPr>
              <a:t>10 - Sabías que en un restaurante, con el sistema self service , la gente solo se sirve lo que van a comer y se lo comen todo? Ningún alimento se desperdicia. </a:t>
            </a:r>
            <a:endParaRPr lang="pt-BR" b="1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http://1.bp.blogspot.com/-md1RO1wYrcI/UIhrGOdgRUI/AAAAAAAAGBQ/d6ETV2jM8Qg/s1600/clip_image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37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pt-BR" sz="2000" b="1" smtClean="0">
                <a:solidFill>
                  <a:schemeClr val="bg1"/>
                </a:solidFill>
              </a:rPr>
              <a:t> </a:t>
            </a:r>
            <a:br>
              <a:rPr lang="pt-BR" sz="2000" b="1" smtClean="0">
                <a:solidFill>
                  <a:schemeClr val="bg1"/>
                </a:solidFill>
              </a:rPr>
            </a:br>
            <a:r>
              <a:rPr lang="pt-BR" sz="2500" b="1" smtClean="0">
                <a:solidFill>
                  <a:schemeClr val="bg1"/>
                </a:solidFill>
              </a:rPr>
              <a:t>11 - Sabías que los trenes de alta velocidad presentan a lo sumo, un atraso de cerca de 7 segundos por año? Ellos aprecian el valor del tiempo, son hiper puntuales, </a:t>
            </a:r>
            <a:br>
              <a:rPr lang="pt-BR" sz="2500" b="1" smtClean="0">
                <a:solidFill>
                  <a:schemeClr val="bg1"/>
                </a:solidFill>
              </a:rPr>
            </a:br>
            <a:r>
              <a:rPr lang="pt-BR" sz="2500" b="1" smtClean="0">
                <a:solidFill>
                  <a:schemeClr val="bg1"/>
                </a:solidFill>
              </a:rPr>
              <a:t>a escala del minuto y el segundo.</a:t>
            </a:r>
            <a:r>
              <a:rPr lang="pt-BR" sz="2000" b="1" smtClean="0">
                <a:solidFill>
                  <a:schemeClr val="bg1"/>
                </a:solidFill>
              </a:rPr>
              <a:t> </a:t>
            </a:r>
            <a:endParaRPr lang="pt-BR" sz="4000" b="1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2.bp.blogspot.com/-QEga8YnBMBU/UIhrMszPsJI/AAAAAAAAGBw/41pqPnJ8N-A/s1600/Mount-Fuji,-Jap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ítulo 1"/>
          <p:cNvSpPr>
            <a:spLocks noGrp="1"/>
          </p:cNvSpPr>
          <p:nvPr>
            <p:ph type="title"/>
          </p:nvPr>
        </p:nvSpPr>
        <p:spPr>
          <a:xfrm>
            <a:off x="457200" y="4508500"/>
            <a:ext cx="8229600" cy="1512888"/>
          </a:xfrm>
        </p:spPr>
        <p:txBody>
          <a:bodyPr/>
          <a:lstStyle/>
          <a:p>
            <a:pPr eaLnBrk="1" hangingPunct="1"/>
            <a:r>
              <a:rPr lang="pt-BR" sz="2400" b="1" smtClean="0">
                <a:solidFill>
                  <a:schemeClr val="bg1"/>
                </a:solidFill>
              </a:rPr>
              <a:t>12 - Sabías que los niños en edad escolar se cepillan los dientes y usan hilo dental después de comer en la escuela, para aprender a mantener su salud oral desde temprano? </a:t>
            </a:r>
            <a:br>
              <a:rPr lang="pt-BR" sz="2400" b="1" smtClean="0">
                <a:solidFill>
                  <a:schemeClr val="bg1"/>
                </a:solidFill>
              </a:rPr>
            </a:br>
            <a:endParaRPr lang="pt-BR" sz="2400" b="1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http://4.bp.blogspot.com/-K9BITK7lipo/ULUnkZo5zfI/AAAAAAAABno/LdXQK2Z8U2U/s1600/BXK14132_sakura-japao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74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292600"/>
            <a:ext cx="8229600" cy="11525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pt-BR" sz="4000" smtClean="0"/>
              <a:t/>
            </a:r>
            <a:br>
              <a:rPr lang="pt-BR" sz="4000" smtClean="0"/>
            </a:br>
            <a:r>
              <a:rPr lang="pt-BR" sz="2800" b="1" smtClean="0">
                <a:solidFill>
                  <a:srgbClr val="F79646"/>
                </a:solidFill>
              </a:rPr>
              <a:t>13 -Sabías que los alumnos terminan  las comidas en media hora para garantizar una buena digestión? </a:t>
            </a:r>
            <a:br>
              <a:rPr lang="pt-BR" sz="2800" b="1" smtClean="0">
                <a:solidFill>
                  <a:srgbClr val="F79646"/>
                </a:solidFill>
              </a:rPr>
            </a:br>
            <a:endParaRPr lang="pt-BR" sz="2800" b="1" smtClean="0">
              <a:solidFill>
                <a:srgbClr val="F79646"/>
              </a:solidFill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1.bp.blogspot.com/-D09fYLMrCk8/UIhrNtbAUDI/AAAAAAAAGB4/8U6s_VWBbKA/s1600/Paisagens-e-Arquitetura-Castelo-Sakura-Japa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516563"/>
            <a:ext cx="8229600" cy="1341437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pt-BR" sz="2800" b="1" smtClean="0">
                <a:solidFill>
                  <a:schemeClr val="bg1"/>
                </a:solidFill>
              </a:rPr>
              <a:t>Estos alumnos son el futuro de Japón.  </a:t>
            </a:r>
            <a:br>
              <a:rPr lang="pt-BR" sz="2800" b="1" smtClean="0">
                <a:solidFill>
                  <a:schemeClr val="bg1"/>
                </a:solidFill>
              </a:rPr>
            </a:br>
            <a:r>
              <a:rPr lang="pt-BR" sz="2800" b="1" smtClean="0">
                <a:solidFill>
                  <a:schemeClr val="bg1"/>
                </a:solidFill>
              </a:rPr>
              <a:t>Quizá podamos  aprender un poco de la cultura,</a:t>
            </a:r>
            <a:br>
              <a:rPr lang="pt-BR" sz="2800" b="1" smtClean="0">
                <a:solidFill>
                  <a:schemeClr val="bg1"/>
                </a:solidFill>
              </a:rPr>
            </a:br>
            <a:r>
              <a:rPr lang="pt-BR" sz="2800" b="1" smtClean="0">
                <a:solidFill>
                  <a:schemeClr val="bg1"/>
                </a:solidFill>
              </a:rPr>
              <a:t> desarrollo y la filosofía de los Japoneses.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fuji japa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923088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pt-BR" sz="2000" smtClean="0"/>
              <a:t/>
            </a:r>
            <a:br>
              <a:rPr lang="pt-BR" sz="2000" smtClean="0"/>
            </a:br>
            <a:r>
              <a:rPr lang="pt-BR" sz="2000" smtClean="0"/>
              <a:t/>
            </a:r>
            <a:br>
              <a:rPr lang="pt-BR" sz="2000" smtClean="0"/>
            </a:br>
            <a:r>
              <a:rPr lang="pt-BR" sz="2000" smtClean="0"/>
              <a:t/>
            </a:r>
            <a:br>
              <a:rPr lang="pt-BR" sz="2000" smtClean="0"/>
            </a:br>
            <a:r>
              <a:rPr lang="pt-BR" sz="2400" b="1" smtClean="0"/>
              <a:t>Feliz aquél que transfiere lo que sabe </a:t>
            </a:r>
            <a:br>
              <a:rPr lang="pt-BR" sz="2400" b="1" smtClean="0"/>
            </a:br>
            <a:r>
              <a:rPr lang="pt-BR" sz="2400" b="1" smtClean="0"/>
              <a:t>y aprende lo que enseña.</a:t>
            </a:r>
            <a:br>
              <a:rPr lang="pt-BR" sz="2400" b="1" smtClean="0"/>
            </a:br>
            <a:r>
              <a:rPr lang="pt-BR" sz="2400" b="1" smtClean="0"/>
              <a:t> Cora Coralina</a:t>
            </a:r>
            <a:br>
              <a:rPr lang="pt-BR" sz="2400" b="1" smtClean="0"/>
            </a:br>
            <a:r>
              <a:rPr lang="pt-BR" sz="4000" smtClean="0"/>
              <a:t/>
            </a:r>
            <a:br>
              <a:rPr lang="pt-BR" sz="4000" smtClean="0"/>
            </a:br>
            <a:endParaRPr lang="pt-BR" sz="4000" smtClean="0"/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6567488" y="5808663"/>
            <a:ext cx="23907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FFFF00"/>
                </a:solidFill>
              </a:rPr>
              <a:t>Traducción: JorgeUrz</a:t>
            </a:r>
          </a:p>
        </p:txBody>
      </p:sp>
      <p:sp>
        <p:nvSpPr>
          <p:cNvPr id="18448" name="Text Box 16"/>
          <p:cNvSpPr txBox="1">
            <a:spLocks noChangeArrowheads="1"/>
          </p:cNvSpPr>
          <p:nvPr/>
        </p:nvSpPr>
        <p:spPr bwMode="auto">
          <a:xfrm>
            <a:off x="7072313" y="61214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/>
          </a:p>
        </p:txBody>
      </p:sp>
      <p:sp>
        <p:nvSpPr>
          <p:cNvPr id="18453" name="Text Box 21"/>
          <p:cNvSpPr txBox="1">
            <a:spLocks noChangeArrowheads="1"/>
          </p:cNvSpPr>
          <p:nvPr/>
        </p:nvSpPr>
        <p:spPr bwMode="auto">
          <a:xfrm>
            <a:off x="519113" y="5905500"/>
            <a:ext cx="3270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H</a:t>
            </a:r>
          </a:p>
        </p:txBody>
      </p:sp>
      <p:sp>
        <p:nvSpPr>
          <p:cNvPr id="18457" name="Text Box 25"/>
          <p:cNvSpPr txBox="1">
            <a:spLocks noChangeArrowheads="1"/>
          </p:cNvSpPr>
          <p:nvPr/>
        </p:nvSpPr>
        <p:spPr bwMode="auto">
          <a:xfrm>
            <a:off x="9375775" y="41767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http://4.bp.blogspot.com/_rOOpObmU5Zs/TObo3pXzNzI/AAAAAAAAAGg/X3ir4pY8X1w/s320/praca_japao_1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90975"/>
            <a:ext cx="3048000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6" descr="http://revistaepocasp.globo.com/Revista/Epoca/SP/foto/0,,15283793,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0063" y="3048000"/>
            <a:ext cx="3055937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8" descr="http://4.bp.blogspot.com/_bJc7nYHKauM/TTuDOPH_j0I/AAAAAAAAAG8/6WcYmKhY7z8/s320/16_criancas_japonesa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7938" y="2019300"/>
            <a:ext cx="3048001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10" descr="http://1.bp.blogspot.com/_bJc7nYHKauM/TTuD7Hsh_WI/AAAAAAAAAHA/knDZtJ4zThg/s320/u13644033.jpg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96000" y="2293938"/>
            <a:ext cx="30480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12" descr="http://www.pime.org.br/imagens/mmago2003-f17b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0" y="4437063"/>
            <a:ext cx="3048000" cy="242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14" descr="Divulgaçã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70163" y="0"/>
            <a:ext cx="3525837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16" descr="http://www.chrisflores.net/upload/13-04-2012-211157-dv1598013digital-visionmat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2570163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Picture 18" descr="http://f.i.uol.com.br/folha/mundo/images/11056101.jpe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096000" y="0"/>
            <a:ext cx="3048000" cy="229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Japoneses gente rara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Japoneses gente rara</Template>
  <TotalTime>1</TotalTime>
  <Words>274</Words>
  <Application>Microsoft Office PowerPoint</Application>
  <PresentationFormat>Presentación en pantalla (4:3)</PresentationFormat>
  <Paragraphs>47</Paragraphs>
  <Slides>19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3" baseType="lpstr">
      <vt:lpstr>Calibri</vt:lpstr>
      <vt:lpstr>Arial</vt:lpstr>
      <vt:lpstr>Japoneses gente rara</vt:lpstr>
      <vt:lpstr>Diseño predeterminado</vt:lpstr>
      <vt:lpstr> JAPONESES!... QUE GENTE RARA!!! </vt:lpstr>
      <vt:lpstr>13 curiosidades sobre los japoneses...!!! </vt:lpstr>
      <vt:lpstr> 1 - Sabías que los niños japoneses limpian sus escuelas todos los días, por 15 minutos, junto con los profesores, lo que lleva al surgimiento de una generación de japoneses modestos y entusiastas de la limpieza? </vt:lpstr>
      <vt:lpstr> 2 - Sabías que cualquier ciudadano japonés que tenga un perro, está obligado a usar bolsas de tela especial para guardar los desechos del perro?  El deseo de mantener la limpieza y la higiene forma parte de la ética japonesa.</vt:lpstr>
      <vt:lpstr>  3 - Sabías que a un empleado(a) de limpieza en Japón se lo llama “ingeniero de salud" y puede tener salarios de USD 5000-8000 por mes? Está sujeto a examen escrito y oral!</vt:lpstr>
      <vt:lpstr>  4 - Sabías que Japón no tiene recursos naturales, y que están expuestos a centenares de terremotos por año pero que aún así, consiguieron ser la tercer mayor economía del mundo?</vt:lpstr>
      <vt:lpstr>    5 – Sabías que Hiroshima retornó à su economía vibrante, después de la caída de la bomba atómica, en apenas 10 años?   Mira el desastre con la bomba  y  al lado su recuperación.   </vt:lpstr>
      <vt:lpstr>  6 - Sabías que Japón prohíbe el uso de celulares en Trenes , restaurantes y explanadas?   </vt:lpstr>
      <vt:lpstr>7 - Sabías que en Japón los alumnos de primero a sexto año deben aprender la ética en el trato con las personas? </vt:lpstr>
      <vt:lpstr>  8 - Sabías que los japoneses, a pesar de que sean una de las poblaciones más ricas del mundo, no tienen empleados domésticos? Los padres son responsables por la casa y por los hijos.  </vt:lpstr>
      <vt:lpstr>9 - Sabias que no tienen ningún examen del primero al tercer año, porque el objetivo de la educación es inculcar los conceptos y desarrollo del carácter, sin examen ni doctrina?  </vt:lpstr>
      <vt:lpstr>10 - Sabías que en un restaurante, con el sistema self service , la gente solo se sirve lo que van a comer y se lo comen todo? Ningún alimento se desperdicia. </vt:lpstr>
      <vt:lpstr>  11 - Sabías que los trenes de alta velocidad presentan a lo sumo, un atraso de cerca de 7 segundos por año? Ellos aprecian el valor del tiempo, son hiper puntuales,  a escala del minuto y el segundo. </vt:lpstr>
      <vt:lpstr>12 - Sabías que los niños en edad escolar se cepillan los dientes y usan hilo dental después de comer en la escuela, para aprender a mantener su salud oral desde temprano?  </vt:lpstr>
      <vt:lpstr> 13 -Sabías que los alumnos terminan  las comidas en media hora para garantizar una buena digestión?  </vt:lpstr>
      <vt:lpstr>Estos alumnos son el futuro de Japón.   Quizá podamos  aprender un poco de la cultura,  desarrollo y la filosofía de los Japoneses.</vt:lpstr>
      <vt:lpstr>   Feliz aquél que transfiere lo que sabe  y aprende lo que enseña.  Cora Coralina  </vt:lpstr>
      <vt:lpstr>Diapositiva 18</vt:lpstr>
      <vt:lpstr>Diapositiva 19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JAPONESES!... QUE GENTE RARA!!! </dc:title>
  <dc:creator>JOSE LUIS</dc:creator>
  <cp:lastModifiedBy>JOSE LUIS</cp:lastModifiedBy>
  <cp:revision>1</cp:revision>
  <dcterms:created xsi:type="dcterms:W3CDTF">2014-02-14T20:06:13Z</dcterms:created>
  <dcterms:modified xsi:type="dcterms:W3CDTF">2014-02-14T20:08:01Z</dcterms:modified>
</cp:coreProperties>
</file>