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56"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96" r:id="rId35"/>
    <p:sldId id="289" r:id="rId36"/>
    <p:sldId id="290" r:id="rId37"/>
    <p:sldId id="291" r:id="rId38"/>
    <p:sldId id="292" r:id="rId39"/>
    <p:sldId id="293" r:id="rId40"/>
    <p:sldId id="294" r:id="rId41"/>
    <p:sldId id="295" r:id="rId42"/>
    <p:sldId id="297" r:id="rId43"/>
    <p:sldId id="298" r:id="rId44"/>
    <p:sldId id="299" r:id="rId45"/>
    <p:sldId id="300" r:id="rId46"/>
    <p:sldId id="301" r:id="rId47"/>
    <p:sldId id="302" r:id="rId48"/>
    <p:sldId id="303" r:id="rId49"/>
    <p:sldId id="304" r:id="rId50"/>
    <p:sldId id="305" r:id="rId51"/>
    <p:sldId id="306" r:id="rId52"/>
    <p:sldId id="308" r:id="rId53"/>
    <p:sldId id="309" r:id="rId54"/>
    <p:sldId id="310" r:id="rId55"/>
    <p:sldId id="311" r:id="rId56"/>
    <p:sldId id="312" r:id="rId57"/>
    <p:sldId id="313" r:id="rId58"/>
    <p:sldId id="314" r:id="rId59"/>
    <p:sldId id="307" r:id="rId60"/>
    <p:sldId id="315" r:id="rId61"/>
    <p:sldId id="316" r:id="rId62"/>
    <p:sldId id="317" r:id="rId63"/>
    <p:sldId id="318" r:id="rId64"/>
    <p:sldId id="319" r:id="rId6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qQb5PC6W/FpVPMmxagnokA" hashData="pd8lPIOJXVJUcvkLUfDJZU6m2d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66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90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233E443A-79A8-4CCA-BF4C-3D5699AE5235}" type="datetimeFigureOut">
              <a:rPr lang="es-ES"/>
              <a:pPr>
                <a:defRPr/>
              </a:pPr>
              <a:t>04/04/2017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A251B54-E75D-447C-B31F-4D1213118AD4}"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CBEC84F-AC5F-40E2-B7D8-0B69E94F4A2E}" type="datetimeFigureOut">
              <a:rPr lang="es-ES"/>
              <a:pPr>
                <a:defRPr/>
              </a:pPr>
              <a:t>04/04/2017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22E6FCF-844D-4FA0-B284-5B8BE40A22B4}"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03C115BD-D471-4318-B34D-6C27EBCDC4E2}" type="datetimeFigureOut">
              <a:rPr lang="es-ES"/>
              <a:pPr>
                <a:defRPr/>
              </a:pPr>
              <a:t>04/04/2017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A52296C-94AC-4B82-BF08-D957F4CEACB4}"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B762E729-96D0-4723-B5F9-CC1EEA5749AA}" type="datetimeFigureOut">
              <a:rPr lang="es-ES"/>
              <a:pPr>
                <a:defRPr/>
              </a:pPr>
              <a:t>04/04/2017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6D9D2A1-2839-43F1-B1C0-2AD4B246D9F8}"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EADC1C3B-BE01-4BB5-AD52-F64F02ADBA80}" type="datetimeFigureOut">
              <a:rPr lang="es-ES"/>
              <a:pPr>
                <a:defRPr/>
              </a:pPr>
              <a:t>04/04/2017</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C4779A7C-E1B6-4F52-8714-56689FD16351}"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22F249B1-F3B4-471C-A320-C78A2553752A}" type="datetimeFigureOut">
              <a:rPr lang="es-ES"/>
              <a:pPr>
                <a:defRPr/>
              </a:pPr>
              <a:t>04/04/2017</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15E3F414-21D8-465F-A841-CAAEEF65DFB4}"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F07D1749-81EE-4719-A352-69FDD0AD6E6B}" type="datetimeFigureOut">
              <a:rPr lang="es-ES"/>
              <a:pPr>
                <a:defRPr/>
              </a:pPr>
              <a:t>04/04/2017</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939733E1-A3C8-432B-A7FC-B561F93A5D33}"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497561D-74B9-48BE-BB9D-C6C71C8947A6}" type="datetimeFigureOut">
              <a:rPr lang="es-ES"/>
              <a:pPr>
                <a:defRPr/>
              </a:pPr>
              <a:t>04/04/2017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420AC1F-DF77-4E83-85AC-AB9F177947C4}"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51849F7-2094-4262-B739-F9A5F7EEC4A6}" type="datetimeFigureOut">
              <a:rPr lang="es-ES"/>
              <a:pPr>
                <a:defRPr/>
              </a:pPr>
              <a:t>04/04/2017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D41E01C-CEC7-42A1-9B46-D915581A82A9}"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CB07272-8D57-46B7-B6BD-A11014AB7C07}" type="datetimeFigureOut">
              <a:rPr lang="es-ES"/>
              <a:pPr>
                <a:defRPr/>
              </a:pPr>
              <a:t>04/04/2017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6B1FF44-CB16-4D8F-8958-A9EBFFDF9137}"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2A5A6DB-51BC-49BA-BEE1-83AA686EC39F}" type="datetimeFigureOut">
              <a:rPr lang="es-ES"/>
              <a:pPr>
                <a:defRPr/>
              </a:pPr>
              <a:t>04/04/2017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22B3F06-CBC8-41E5-B43B-5478214AC781}"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FBCFB827-5E98-4FD3-94C8-1948EBDB4904}" type="datetimeFigureOut">
              <a:rPr lang="es-ES"/>
              <a:pPr>
                <a:defRPr/>
              </a:pPr>
              <a:t>04/04/2017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93A4A1C6-3AFA-4B78-AEB8-D24F83E0E005}"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title"/>
          </p:nvPr>
        </p:nvSpPr>
        <p:spPr/>
        <p:txBody>
          <a:bodyPr/>
          <a:lstStyle/>
          <a:p>
            <a:endParaRPr lang="es-ES" smtClean="0"/>
          </a:p>
        </p:txBody>
      </p:sp>
      <p:pic>
        <p:nvPicPr>
          <p:cNvPr id="2051" name="3 Marcador de contenido" descr="zl.jpg"/>
          <p:cNvPicPr>
            <a:picLocks noGrp="1" noChangeAspect="1"/>
          </p:cNvPicPr>
          <p:nvPr>
            <p:ph idx="1"/>
          </p:nvPr>
        </p:nvPicPr>
        <p:blipFill>
          <a:blip r:embed="rId3"/>
          <a:srcRect/>
          <a:stretch>
            <a:fillRect/>
          </a:stretch>
        </p:blipFill>
        <p:spPr>
          <a:xfrm>
            <a:off x="0" y="0"/>
            <a:ext cx="9144000" cy="6858000"/>
          </a:xfrm>
        </p:spPr>
      </p:pic>
      <p:sp>
        <p:nvSpPr>
          <p:cNvPr id="5" name="4 Rectángulo"/>
          <p:cNvSpPr/>
          <p:nvPr/>
        </p:nvSpPr>
        <p:spPr>
          <a:xfrm>
            <a:off x="1340605" y="2708920"/>
            <a:ext cx="6462795" cy="1754326"/>
          </a:xfrm>
          <a:prstGeom prst="rect">
            <a:avLst/>
          </a:prstGeom>
          <a:noFill/>
        </p:spPr>
        <p:txBody>
          <a:bodyPr>
            <a:spAutoFit/>
          </a:bodyPr>
          <a:lstStyle/>
          <a:p>
            <a:pPr algn="ctr" fontAlgn="auto">
              <a:spcBef>
                <a:spcPts val="0"/>
              </a:spcBef>
              <a:spcAft>
                <a:spcPts val="0"/>
              </a:spcAft>
              <a:defRPr/>
            </a:pPr>
            <a:r>
              <a:rPr lang="es-ES" sz="5400" b="1" dirty="0">
                <a:ln w="17780" cmpd="sng">
                  <a:solidFill>
                    <a:schemeClr val="accent1">
                      <a:tint val="3000"/>
                    </a:schemeClr>
                  </a:solidFill>
                  <a:prstDash val="solid"/>
                  <a:miter lim="800000"/>
                </a:ln>
                <a:solidFill>
                  <a:schemeClr val="accent5">
                    <a:lumMod val="20000"/>
                    <a:lumOff val="80000"/>
                  </a:schemeClr>
                </a:solidFill>
                <a:effectLst>
                  <a:outerShdw blurRad="55000" dist="50800" dir="5400000" algn="tl">
                    <a:srgbClr val="000000">
                      <a:alpha val="33000"/>
                    </a:srgbClr>
                  </a:outerShdw>
                </a:effectLst>
                <a:latin typeface="+mn-lt"/>
                <a:cs typeface="+mn-cs"/>
              </a:rPr>
              <a:t>FAROS DE LA</a:t>
            </a:r>
            <a:br>
              <a:rPr lang="es-ES" sz="5400" b="1" dirty="0">
                <a:ln w="17780" cmpd="sng">
                  <a:solidFill>
                    <a:schemeClr val="accent1">
                      <a:tint val="3000"/>
                    </a:schemeClr>
                  </a:solidFill>
                  <a:prstDash val="solid"/>
                  <a:miter lim="800000"/>
                </a:ln>
                <a:solidFill>
                  <a:schemeClr val="accent5">
                    <a:lumMod val="20000"/>
                    <a:lumOff val="80000"/>
                  </a:schemeClr>
                </a:solidFill>
                <a:effectLst>
                  <a:outerShdw blurRad="55000" dist="50800" dir="5400000" algn="tl">
                    <a:srgbClr val="000000">
                      <a:alpha val="33000"/>
                    </a:srgbClr>
                  </a:outerShdw>
                </a:effectLst>
                <a:latin typeface="+mn-lt"/>
                <a:cs typeface="+mn-cs"/>
              </a:rPr>
            </a:br>
            <a:r>
              <a:rPr lang="es-ES" sz="5400" b="1" dirty="0">
                <a:ln w="17780" cmpd="sng">
                  <a:solidFill>
                    <a:schemeClr val="accent1">
                      <a:tint val="3000"/>
                    </a:schemeClr>
                  </a:solidFill>
                  <a:prstDash val="solid"/>
                  <a:miter lim="800000"/>
                </a:ln>
                <a:solidFill>
                  <a:schemeClr val="accent5">
                    <a:lumMod val="20000"/>
                    <a:lumOff val="80000"/>
                  </a:schemeClr>
                </a:solidFill>
                <a:effectLst>
                  <a:outerShdw blurRad="55000" dist="50800" dir="5400000" algn="tl">
                    <a:srgbClr val="000000">
                      <a:alpha val="33000"/>
                    </a:srgbClr>
                  </a:outerShdw>
                </a:effectLst>
                <a:latin typeface="+mn-lt"/>
                <a:cs typeface="+mn-cs"/>
              </a:rPr>
              <a:t>COSTA DE LA MUERTE</a:t>
            </a:r>
          </a:p>
        </p:txBody>
      </p:sp>
      <p:sp>
        <p:nvSpPr>
          <p:cNvPr id="2053" name="5 CuadroTexto"/>
          <p:cNvSpPr txBox="1">
            <a:spLocks noChangeArrowheads="1"/>
          </p:cNvSpPr>
          <p:nvPr/>
        </p:nvSpPr>
        <p:spPr bwMode="auto">
          <a:xfrm>
            <a:off x="250825" y="6381750"/>
            <a:ext cx="2794000" cy="368300"/>
          </a:xfrm>
          <a:prstGeom prst="rect">
            <a:avLst/>
          </a:prstGeom>
          <a:noFill/>
          <a:ln w="9525">
            <a:noFill/>
            <a:miter lim="800000"/>
            <a:headEnd/>
            <a:tailEnd/>
          </a:ln>
        </p:spPr>
        <p:txBody>
          <a:bodyPr wrap="none">
            <a:spAutoFit/>
          </a:bodyPr>
          <a:lstStyle/>
          <a:p>
            <a:r>
              <a:rPr lang="es-ES" b="1">
                <a:latin typeface="Calibri" pitchFamily="34" charset="0"/>
              </a:rPr>
              <a:t>Música: “Faro do Roncudo”</a:t>
            </a:r>
          </a:p>
        </p:txBody>
      </p:sp>
    </p:spTree>
  </p:cSld>
  <p:clrMapOvr>
    <a:masterClrMapping/>
  </p:clrMapOvr>
  <p:transition>
    <p:sndAc>
      <p:stSnd loop="1">
        <p:snd r:embed="rId2" name="Faro do Roncudo.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title"/>
          </p:nvPr>
        </p:nvSpPr>
        <p:spPr/>
        <p:txBody>
          <a:bodyPr/>
          <a:lstStyle/>
          <a:p>
            <a:endParaRPr lang="es-ES" smtClean="0"/>
          </a:p>
        </p:txBody>
      </p:sp>
      <p:pic>
        <p:nvPicPr>
          <p:cNvPr id="3075" name="3 Marcador de contenido" descr="za camelle_AAF9121.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23850" y="188913"/>
            <a:ext cx="8424863" cy="1322387"/>
          </a:xfrm>
          <a:prstGeom prst="rect">
            <a:avLst/>
          </a:prstGeom>
          <a:noFill/>
        </p:spPr>
        <p:txBody>
          <a:bodyPr>
            <a:spAutoFit/>
          </a:bodyPr>
          <a:lstStyle/>
          <a:p>
            <a:pPr algn="just"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Leyendas de ciudades sepultadas, supersticiones, santos que curan el "</a:t>
            </a:r>
            <a:r>
              <a:rPr lang="es-ES" sz="2000" b="1" dirty="0" err="1">
                <a:solidFill>
                  <a:schemeClr val="bg1"/>
                </a:solidFill>
                <a:effectLst>
                  <a:outerShdw blurRad="38100" dist="38100" dir="2700000" algn="tl">
                    <a:srgbClr val="000000">
                      <a:alpha val="43137"/>
                    </a:srgbClr>
                  </a:outerShdw>
                </a:effectLst>
                <a:latin typeface="+mn-lt"/>
                <a:cs typeface="+mn-cs"/>
              </a:rPr>
              <a:t>meigallo</a:t>
            </a:r>
            <a:r>
              <a:rPr lang="es-ES" sz="2000" b="1" dirty="0">
                <a:solidFill>
                  <a:schemeClr val="bg1"/>
                </a:solidFill>
                <a:effectLst>
                  <a:outerShdw blurRad="38100" dist="38100" dir="2700000" algn="tl">
                    <a:srgbClr val="000000">
                      <a:alpha val="43137"/>
                    </a:srgbClr>
                  </a:outerShdw>
                </a:effectLst>
                <a:latin typeface="+mn-lt"/>
                <a:cs typeface="+mn-cs"/>
              </a:rPr>
              <a:t>" (mal de ojo) o piedras que son "</a:t>
            </a:r>
            <a:r>
              <a:rPr lang="es-ES" sz="2000" b="1" dirty="0" err="1">
                <a:solidFill>
                  <a:schemeClr val="bg1"/>
                </a:solidFill>
                <a:effectLst>
                  <a:outerShdw blurRad="38100" dist="38100" dir="2700000" algn="tl">
                    <a:srgbClr val="000000">
                      <a:alpha val="43137"/>
                    </a:srgbClr>
                  </a:outerShdw>
                </a:effectLst>
                <a:latin typeface="+mn-lt"/>
                <a:cs typeface="+mn-cs"/>
              </a:rPr>
              <a:t>milagreiras</a:t>
            </a:r>
            <a:r>
              <a:rPr lang="es-ES" sz="2000" b="1" dirty="0">
                <a:solidFill>
                  <a:schemeClr val="bg1"/>
                </a:solidFill>
                <a:effectLst>
                  <a:outerShdw blurRad="38100" dist="38100" dir="2700000" algn="tl">
                    <a:srgbClr val="000000">
                      <a:alpha val="43137"/>
                    </a:srgbClr>
                  </a:outerShdw>
                </a:effectLst>
                <a:latin typeface="+mn-lt"/>
                <a:cs typeface="+mn-cs"/>
              </a:rPr>
              <a:t>"... El recorrido, que va desde </a:t>
            </a:r>
            <a:r>
              <a:rPr lang="es-ES" sz="2000" b="1" dirty="0" err="1">
                <a:solidFill>
                  <a:schemeClr val="bg1"/>
                </a:solidFill>
                <a:effectLst>
                  <a:outerShdw blurRad="38100" dist="38100" dir="2700000" algn="tl">
                    <a:srgbClr val="000000">
                      <a:alpha val="43137"/>
                    </a:srgbClr>
                  </a:outerShdw>
                </a:effectLst>
                <a:latin typeface="+mn-lt"/>
                <a:cs typeface="+mn-cs"/>
              </a:rPr>
              <a:t>Malpica</a:t>
            </a:r>
            <a:r>
              <a:rPr lang="es-ES" sz="2000" b="1" dirty="0">
                <a:solidFill>
                  <a:schemeClr val="bg1"/>
                </a:solidFill>
                <a:effectLst>
                  <a:outerShdw blurRad="38100" dist="38100" dir="2700000" algn="tl">
                    <a:srgbClr val="000000">
                      <a:alpha val="43137"/>
                    </a:srgbClr>
                  </a:outerShdw>
                </a:effectLst>
                <a:latin typeface="+mn-lt"/>
                <a:cs typeface="+mn-cs"/>
              </a:rPr>
              <a:t> a </a:t>
            </a:r>
            <a:r>
              <a:rPr lang="es-ES" sz="2000" b="1" dirty="0" err="1">
                <a:solidFill>
                  <a:schemeClr val="bg1"/>
                </a:solidFill>
                <a:effectLst>
                  <a:outerShdw blurRad="38100" dist="38100" dir="2700000" algn="tl">
                    <a:srgbClr val="000000">
                      <a:alpha val="43137"/>
                    </a:srgbClr>
                  </a:outerShdw>
                </a:effectLst>
                <a:latin typeface="+mn-lt"/>
                <a:cs typeface="+mn-cs"/>
              </a:rPr>
              <a:t>Finisterre</a:t>
            </a:r>
            <a:r>
              <a:rPr lang="es-ES" sz="2000" b="1" dirty="0">
                <a:solidFill>
                  <a:schemeClr val="bg1"/>
                </a:solidFill>
                <a:effectLst>
                  <a:outerShdw blurRad="38100" dist="38100" dir="2700000" algn="tl">
                    <a:srgbClr val="000000">
                      <a:alpha val="43137"/>
                    </a:srgbClr>
                  </a:outerShdw>
                </a:effectLst>
                <a:latin typeface="+mn-lt"/>
                <a:cs typeface="+mn-cs"/>
              </a:rPr>
              <a:t>, está jalonado de ermitas, naturaleza salvaje y aguas bravas.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endParaRPr lang="es-ES" smtClean="0"/>
          </a:p>
        </p:txBody>
      </p:sp>
      <p:pic>
        <p:nvPicPr>
          <p:cNvPr id="4099" name="3 Marcador de contenido" descr="zb serpent.png"/>
          <p:cNvPicPr>
            <a:picLocks noGrp="1" noChangeAspect="1"/>
          </p:cNvPicPr>
          <p:nvPr>
            <p:ph idx="1"/>
          </p:nvPr>
        </p:nvPicPr>
        <p:blipFill>
          <a:blip r:embed="rId2"/>
          <a:srcRect/>
          <a:stretch>
            <a:fillRect/>
          </a:stretch>
        </p:blipFill>
        <p:spPr>
          <a:xfrm>
            <a:off x="0" y="0"/>
            <a:ext cx="9144000" cy="6858000"/>
          </a:xfrm>
        </p:spPr>
      </p:pic>
      <p:sp>
        <p:nvSpPr>
          <p:cNvPr id="4100" name="4 CuadroTexto"/>
          <p:cNvSpPr txBox="1">
            <a:spLocks noChangeArrowheads="1"/>
          </p:cNvSpPr>
          <p:nvPr/>
        </p:nvSpPr>
        <p:spPr bwMode="auto">
          <a:xfrm>
            <a:off x="323850" y="188913"/>
            <a:ext cx="8424863" cy="1016000"/>
          </a:xfrm>
          <a:prstGeom prst="rect">
            <a:avLst/>
          </a:prstGeom>
          <a:noFill/>
          <a:ln w="9525">
            <a:noFill/>
            <a:miter lim="800000"/>
            <a:headEnd/>
            <a:tailEnd/>
          </a:ln>
        </p:spPr>
        <p:txBody>
          <a:bodyPr>
            <a:spAutoFit/>
          </a:bodyPr>
          <a:lstStyle/>
          <a:p>
            <a:pPr algn="just"/>
            <a:r>
              <a:rPr lang="es-ES" sz="2000" b="1">
                <a:latin typeface="Calibri" pitchFamily="34" charset="0"/>
              </a:rPr>
              <a:t>Cuentan las leyendas que las temibles aguas de la Costa de La Muerte sepultaron en la antigüedad míticas ciudades, y cuentan las noticias, esta vez demostrables, que muchos barcos se han hundido en ellas.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endParaRPr lang="es-ES" smtClean="0"/>
          </a:p>
        </p:txBody>
      </p:sp>
      <p:pic>
        <p:nvPicPr>
          <p:cNvPr id="5123" name="3 Marcador de contenido" descr="zg casona1.jpg"/>
          <p:cNvPicPr>
            <a:picLocks noGrp="1" noChangeAspect="1"/>
          </p:cNvPicPr>
          <p:nvPr>
            <p:ph idx="1"/>
          </p:nvPr>
        </p:nvPicPr>
        <p:blipFill>
          <a:blip r:embed="rId2"/>
          <a:srcRect/>
          <a:stretch>
            <a:fillRect/>
          </a:stretch>
        </p:blipFill>
        <p:spPr>
          <a:xfrm>
            <a:off x="0" y="0"/>
            <a:ext cx="9144000" cy="6858000"/>
          </a:xfrm>
        </p:spPr>
      </p:pic>
      <p:sp>
        <p:nvSpPr>
          <p:cNvPr id="5124" name="4 CuadroTexto"/>
          <p:cNvSpPr txBox="1">
            <a:spLocks noChangeArrowheads="1"/>
          </p:cNvSpPr>
          <p:nvPr/>
        </p:nvSpPr>
        <p:spPr bwMode="auto">
          <a:xfrm>
            <a:off x="250825" y="188913"/>
            <a:ext cx="8569325" cy="1016000"/>
          </a:xfrm>
          <a:prstGeom prst="rect">
            <a:avLst/>
          </a:prstGeom>
          <a:noFill/>
          <a:ln w="9525">
            <a:noFill/>
            <a:miter lim="800000"/>
            <a:headEnd/>
            <a:tailEnd/>
          </a:ln>
        </p:spPr>
        <p:txBody>
          <a:bodyPr>
            <a:spAutoFit/>
          </a:bodyPr>
          <a:lstStyle/>
          <a:p>
            <a:pPr algn="just"/>
            <a:r>
              <a:rPr lang="es-ES" sz="2000" b="1">
                <a:solidFill>
                  <a:schemeClr val="bg1"/>
                </a:solidFill>
                <a:latin typeface="Calibri" pitchFamily="34" charset="0"/>
              </a:rPr>
              <a:t>Finisterre, el Fin del Mundo, observa día y noche el paso de innumerables barcos frente a sus costas. El mar de Finisterre, tempestuoso Atlántico, es cementerio de naves y hombres en decenas de catástrofes marítimas.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endParaRPr lang="es-ES" smtClean="0"/>
          </a:p>
        </p:txBody>
      </p:sp>
      <p:pic>
        <p:nvPicPr>
          <p:cNvPr id="6147" name="3 Marcador de contenido" descr="30 finis 4.jpg"/>
          <p:cNvPicPr>
            <a:picLocks noGrp="1" noChangeAspect="1"/>
          </p:cNvPicPr>
          <p:nvPr>
            <p:ph idx="1"/>
          </p:nvPr>
        </p:nvPicPr>
        <p:blipFill>
          <a:blip r:embed="rId2"/>
          <a:srcRect/>
          <a:stretch>
            <a:fillRect/>
          </a:stretch>
        </p:blipFill>
        <p:spPr>
          <a:xfrm>
            <a:off x="0" y="0"/>
            <a:ext cx="9144000" cy="6858000"/>
          </a:xfrm>
        </p:spPr>
      </p:pic>
      <p:sp>
        <p:nvSpPr>
          <p:cNvPr id="6148" name="4 CuadroTexto"/>
          <p:cNvSpPr txBox="1">
            <a:spLocks noChangeArrowheads="1"/>
          </p:cNvSpPr>
          <p:nvPr/>
        </p:nvSpPr>
        <p:spPr bwMode="auto">
          <a:xfrm>
            <a:off x="323850" y="188913"/>
            <a:ext cx="8496300" cy="1016000"/>
          </a:xfrm>
          <a:prstGeom prst="rect">
            <a:avLst/>
          </a:prstGeom>
          <a:noFill/>
          <a:ln w="9525">
            <a:noFill/>
            <a:miter lim="800000"/>
            <a:headEnd/>
            <a:tailEnd/>
          </a:ln>
        </p:spPr>
        <p:txBody>
          <a:bodyPr>
            <a:spAutoFit/>
          </a:bodyPr>
          <a:lstStyle/>
          <a:p>
            <a:pPr algn="just"/>
            <a:r>
              <a:rPr lang="es-ES" sz="2000" b="1">
                <a:latin typeface="Calibri" pitchFamily="34" charset="0"/>
              </a:rPr>
              <a:t>Con este negro historial de naufragios a sus espaldas, a finales del siglo XIX empezaron a construirse faros que guiaran a los barcos entre tan bellos y peligrosos acantilados.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endParaRPr lang="es-ES" smtClean="0"/>
          </a:p>
        </p:txBody>
      </p:sp>
      <p:pic>
        <p:nvPicPr>
          <p:cNvPr id="7171" name="3 Marcador de contenido" descr="zn.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23850" y="6021388"/>
            <a:ext cx="8569325" cy="708025"/>
          </a:xfrm>
          <a:prstGeom prst="rect">
            <a:avLst/>
          </a:prstGeom>
          <a:noFill/>
        </p:spPr>
        <p:txBody>
          <a:bodyPr>
            <a:spAutoFit/>
          </a:bodyPr>
          <a:lstStyle/>
          <a:p>
            <a:pPr algn="just"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Estos faros son también, para los "</a:t>
            </a:r>
            <a:r>
              <a:rPr lang="es-ES" sz="2000" b="1" dirty="0" err="1">
                <a:solidFill>
                  <a:schemeClr val="bg1"/>
                </a:solidFill>
                <a:effectLst>
                  <a:outerShdw blurRad="38100" dist="38100" dir="2700000" algn="tl">
                    <a:srgbClr val="000000">
                      <a:alpha val="43137"/>
                    </a:srgbClr>
                  </a:outerShdw>
                </a:effectLst>
                <a:latin typeface="+mn-lt"/>
                <a:cs typeface="+mn-cs"/>
              </a:rPr>
              <a:t>mariñeiros</a:t>
            </a:r>
            <a:r>
              <a:rPr lang="es-ES" sz="2000" b="1" dirty="0">
                <a:solidFill>
                  <a:schemeClr val="bg1"/>
                </a:solidFill>
                <a:effectLst>
                  <a:outerShdw blurRad="38100" dist="38100" dir="2700000" algn="tl">
                    <a:srgbClr val="000000">
                      <a:alpha val="43137"/>
                    </a:srgbClr>
                  </a:outerShdw>
                </a:effectLst>
                <a:latin typeface="+mn-lt"/>
                <a:cs typeface="+mn-cs"/>
              </a:rPr>
              <a:t>" de la costa, una señal de que se llega a puerto, de que pronto se estará en el hogar.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endParaRPr lang="es-ES" smtClean="0"/>
          </a:p>
        </p:txBody>
      </p:sp>
      <p:pic>
        <p:nvPicPr>
          <p:cNvPr id="8195" name="3 Marcador de contenido" descr="zq.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23850" y="260350"/>
            <a:ext cx="8496300" cy="1323975"/>
          </a:xfrm>
          <a:prstGeom prst="rect">
            <a:avLst/>
          </a:prstGeom>
          <a:noFill/>
        </p:spPr>
        <p:txBody>
          <a:bodyPr>
            <a:spAutoFit/>
          </a:bodyPr>
          <a:lstStyle/>
          <a:p>
            <a:pPr algn="just"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Excepcionalmente bien mantenidos y situados en lugares privilegiados, también pueden ser una excusa excelente para recorrer pausadamente un litoral muy especial. Los acantilados, las playas y las tradiciones de la mar harán acto de aparición a lo largo de la ruta.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ctrTitle"/>
          </p:nvPr>
        </p:nvSpPr>
        <p:spPr/>
        <p:txBody>
          <a:bodyPr/>
          <a:lstStyle/>
          <a:p>
            <a:endParaRPr lang="es-ES" smtClean="0"/>
          </a:p>
        </p:txBody>
      </p:sp>
      <p:sp>
        <p:nvSpPr>
          <p:cNvPr id="3" name="2 Subtítulo"/>
          <p:cNvSpPr>
            <a:spLocks noGrp="1"/>
          </p:cNvSpPr>
          <p:nvPr>
            <p:ph type="subTitle" idx="1"/>
          </p:nvPr>
        </p:nvSpPr>
        <p:spPr/>
        <p:txBody>
          <a:bodyPr rtlCol="0">
            <a:normAutofit/>
          </a:bodyPr>
          <a:lstStyle/>
          <a:p>
            <a:pPr fontAlgn="auto">
              <a:spcAft>
                <a:spcPts val="0"/>
              </a:spcAft>
              <a:buFont typeface="Arial" pitchFamily="34" charset="0"/>
              <a:buNone/>
              <a:defRPr/>
            </a:pPr>
            <a:endParaRPr lang="es-ES" smtClean="0"/>
          </a:p>
        </p:txBody>
      </p:sp>
      <p:pic>
        <p:nvPicPr>
          <p:cNvPr id="9220" name="3 Imagen" descr="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9221" name="4 CuadroTexto"/>
          <p:cNvSpPr txBox="1">
            <a:spLocks noChangeArrowheads="1"/>
          </p:cNvSpPr>
          <p:nvPr/>
        </p:nvSpPr>
        <p:spPr bwMode="auto">
          <a:xfrm>
            <a:off x="4859338" y="1341438"/>
            <a:ext cx="698500" cy="368300"/>
          </a:xfrm>
          <a:prstGeom prst="rect">
            <a:avLst/>
          </a:prstGeom>
          <a:noFill/>
          <a:ln w="9525">
            <a:noFill/>
            <a:miter lim="800000"/>
            <a:headEnd/>
            <a:tailEnd/>
          </a:ln>
        </p:spPr>
        <p:txBody>
          <a:bodyPr>
            <a:spAutoFit/>
          </a:bodyPr>
          <a:lstStyle/>
          <a:p>
            <a:r>
              <a:rPr lang="es-ES" b="1">
                <a:latin typeface="Calibri" pitchFamily="34" charset="0"/>
              </a:rPr>
              <a:t>Beo</a:t>
            </a:r>
          </a:p>
        </p:txBody>
      </p:sp>
      <p:sp>
        <p:nvSpPr>
          <p:cNvPr id="9222" name="5 CuadroTexto"/>
          <p:cNvSpPr txBox="1">
            <a:spLocks noChangeArrowheads="1"/>
          </p:cNvSpPr>
          <p:nvPr/>
        </p:nvSpPr>
        <p:spPr bwMode="auto">
          <a:xfrm>
            <a:off x="3276600" y="981075"/>
            <a:ext cx="1677988" cy="368300"/>
          </a:xfrm>
          <a:prstGeom prst="rect">
            <a:avLst/>
          </a:prstGeom>
          <a:noFill/>
          <a:ln w="9525">
            <a:noFill/>
            <a:miter lim="800000"/>
            <a:headEnd/>
            <a:tailEnd/>
          </a:ln>
        </p:spPr>
        <p:txBody>
          <a:bodyPr>
            <a:spAutoFit/>
          </a:bodyPr>
          <a:lstStyle/>
          <a:p>
            <a:r>
              <a:rPr lang="es-ES" b="1" i="1">
                <a:solidFill>
                  <a:srgbClr val="6666FF"/>
                </a:solidFill>
                <a:latin typeface="Calibri" pitchFamily="34" charset="0"/>
              </a:rPr>
              <a:t>Punta Nariga</a:t>
            </a:r>
          </a:p>
        </p:txBody>
      </p:sp>
      <p:sp>
        <p:nvSpPr>
          <p:cNvPr id="9223" name="6 CuadroTexto"/>
          <p:cNvSpPr txBox="1">
            <a:spLocks noChangeArrowheads="1"/>
          </p:cNvSpPr>
          <p:nvPr/>
        </p:nvSpPr>
        <p:spPr bwMode="auto">
          <a:xfrm>
            <a:off x="2771775" y="1916113"/>
            <a:ext cx="1368425" cy="369887"/>
          </a:xfrm>
          <a:prstGeom prst="rect">
            <a:avLst/>
          </a:prstGeom>
          <a:noFill/>
          <a:ln w="9525">
            <a:noFill/>
            <a:miter lim="800000"/>
            <a:headEnd/>
            <a:tailEnd/>
          </a:ln>
        </p:spPr>
        <p:txBody>
          <a:bodyPr>
            <a:spAutoFit/>
          </a:bodyPr>
          <a:lstStyle/>
          <a:p>
            <a:r>
              <a:rPr lang="es-ES" b="1" i="1">
                <a:solidFill>
                  <a:srgbClr val="6666FF"/>
                </a:solidFill>
                <a:latin typeface="Calibri" pitchFamily="34" charset="0"/>
              </a:rPr>
              <a:t>Punta Laxe</a:t>
            </a:r>
          </a:p>
        </p:txBody>
      </p:sp>
      <p:sp>
        <p:nvSpPr>
          <p:cNvPr id="8" name="7 Cinta hacia arriba"/>
          <p:cNvSpPr/>
          <p:nvPr/>
        </p:nvSpPr>
        <p:spPr>
          <a:xfrm>
            <a:off x="3203575" y="3500438"/>
            <a:ext cx="5472113" cy="2016125"/>
          </a:xfrm>
          <a:prstGeom prst="ribbon2">
            <a:avLst/>
          </a:prstGeom>
          <a:solidFill>
            <a:schemeClr val="accent5">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b="1" dirty="0">
                <a:solidFill>
                  <a:schemeClr val="tx1"/>
                </a:solidFill>
              </a:rPr>
              <a:t>Para conocer los faros más destacados, viajaremos de norte a sur entre el pueblo de </a:t>
            </a:r>
            <a:r>
              <a:rPr lang="es-ES" b="1" dirty="0" err="1">
                <a:solidFill>
                  <a:schemeClr val="tx1"/>
                </a:solidFill>
              </a:rPr>
              <a:t>Malpica</a:t>
            </a:r>
            <a:r>
              <a:rPr lang="es-ES" b="1" dirty="0">
                <a:solidFill>
                  <a:schemeClr val="tx1"/>
                </a:solidFill>
              </a:rPr>
              <a:t> y el famoso cabo de </a:t>
            </a:r>
            <a:r>
              <a:rPr lang="es-ES" b="1" dirty="0" err="1">
                <a:solidFill>
                  <a:schemeClr val="tx1"/>
                </a:solidFill>
              </a:rPr>
              <a:t>Finisterre</a:t>
            </a:r>
            <a:r>
              <a:rPr lang="es-ES" b="1" dirty="0">
                <a:solidFill>
                  <a:schemeClr val="tx1"/>
                </a:solidFill>
              </a:rPr>
              <a:t>. </a:t>
            </a:r>
          </a:p>
        </p:txBody>
      </p:sp>
      <p:sp>
        <p:nvSpPr>
          <p:cNvPr id="9225" name="8 CuadroTexto"/>
          <p:cNvSpPr txBox="1">
            <a:spLocks noChangeArrowheads="1"/>
          </p:cNvSpPr>
          <p:nvPr/>
        </p:nvSpPr>
        <p:spPr bwMode="auto">
          <a:xfrm>
            <a:off x="2484438" y="2708275"/>
            <a:ext cx="865187" cy="369888"/>
          </a:xfrm>
          <a:prstGeom prst="rect">
            <a:avLst/>
          </a:prstGeom>
          <a:noFill/>
          <a:ln w="9525">
            <a:noFill/>
            <a:miter lim="800000"/>
            <a:headEnd/>
            <a:tailEnd/>
          </a:ln>
        </p:spPr>
        <p:txBody>
          <a:bodyPr>
            <a:spAutoFit/>
          </a:bodyPr>
          <a:lstStyle/>
          <a:p>
            <a:r>
              <a:rPr lang="es-ES" b="1">
                <a:latin typeface="Calibri" pitchFamily="34" charset="0"/>
              </a:rPr>
              <a:t>Arou</a:t>
            </a:r>
          </a:p>
        </p:txBody>
      </p:sp>
      <p:sp>
        <p:nvSpPr>
          <p:cNvPr id="9226" name="9 CuadroTexto"/>
          <p:cNvSpPr txBox="1">
            <a:spLocks noChangeArrowheads="1"/>
          </p:cNvSpPr>
          <p:nvPr/>
        </p:nvSpPr>
        <p:spPr bwMode="auto">
          <a:xfrm>
            <a:off x="395288" y="3357563"/>
            <a:ext cx="2090737" cy="368300"/>
          </a:xfrm>
          <a:prstGeom prst="rect">
            <a:avLst/>
          </a:prstGeom>
          <a:noFill/>
          <a:ln w="9525">
            <a:noFill/>
            <a:miter lim="800000"/>
            <a:headEnd/>
            <a:tailEnd/>
          </a:ln>
        </p:spPr>
        <p:txBody>
          <a:bodyPr>
            <a:spAutoFit/>
          </a:bodyPr>
          <a:lstStyle/>
          <a:p>
            <a:r>
              <a:rPr lang="es-ES" b="1" i="1">
                <a:solidFill>
                  <a:srgbClr val="6666FF"/>
                </a:solidFill>
                <a:latin typeface="Calibri" pitchFamily="34" charset="0"/>
              </a:rPr>
              <a:t>Punta da Barca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endParaRPr lang="es-ES" smtClean="0"/>
          </a:p>
        </p:txBody>
      </p:sp>
      <p:pic>
        <p:nvPicPr>
          <p:cNvPr id="10243" name="3 Marcador de contenido" descr="01 malpic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250825" y="260350"/>
            <a:ext cx="1201738" cy="461963"/>
          </a:xfrm>
          <a:prstGeom prst="rect">
            <a:avLst/>
          </a:prstGeom>
          <a:noFill/>
        </p:spPr>
        <p:txBody>
          <a:bodyPr wrap="none">
            <a:spAutoFit/>
          </a:bodyPr>
          <a:lstStyle/>
          <a:p>
            <a:pPr fontAlgn="auto">
              <a:spcBef>
                <a:spcPts val="0"/>
              </a:spcBef>
              <a:spcAft>
                <a:spcPts val="0"/>
              </a:spcAft>
              <a:defRPr/>
            </a:pPr>
            <a:r>
              <a:rPr lang="es-ES" sz="2400" b="1" dirty="0" err="1">
                <a:solidFill>
                  <a:schemeClr val="bg1"/>
                </a:solidFill>
                <a:effectLst>
                  <a:outerShdw blurRad="38100" dist="38100" dir="2700000" algn="tl">
                    <a:srgbClr val="000000">
                      <a:alpha val="43137"/>
                    </a:srgbClr>
                  </a:outerShdw>
                </a:effectLst>
                <a:latin typeface="+mn-lt"/>
                <a:cs typeface="+mn-cs"/>
              </a:rPr>
              <a:t>Malpica</a:t>
            </a:r>
            <a:endParaRPr lang="es-ES" sz="24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66FF"/>
        </a:solidFill>
        <a:effectLst/>
      </p:bgPr>
    </p:bg>
    <p:spTree>
      <p:nvGrpSpPr>
        <p:cNvPr id="1" name=""/>
        <p:cNvGrpSpPr/>
        <p:nvPr/>
      </p:nvGrpSpPr>
      <p:grpSpPr>
        <a:xfrm>
          <a:off x="0" y="0"/>
          <a:ext cx="0" cy="0"/>
          <a:chOff x="0" y="0"/>
          <a:chExt cx="0" cy="0"/>
        </a:xfrm>
      </p:grpSpPr>
      <p:sp>
        <p:nvSpPr>
          <p:cNvPr id="5" name="4 CuadroTexto"/>
          <p:cNvSpPr txBox="1"/>
          <p:nvPr/>
        </p:nvSpPr>
        <p:spPr>
          <a:xfrm>
            <a:off x="827088" y="2133600"/>
            <a:ext cx="7561262" cy="3016250"/>
          </a:xfrm>
          <a:prstGeom prst="rect">
            <a:avLst/>
          </a:prstGeom>
          <a:noFill/>
        </p:spPr>
        <p:txBody>
          <a:bodyPr>
            <a:spAutoFit/>
          </a:bodyPr>
          <a:lstStyle/>
          <a:p>
            <a:pPr algn="ctr" fontAlgn="auto">
              <a:spcBef>
                <a:spcPts val="0"/>
              </a:spcBef>
              <a:spcAft>
                <a:spcPts val="0"/>
              </a:spcAft>
              <a:defRPr/>
            </a:pPr>
            <a:r>
              <a:rPr lang="es-ES" sz="2800" b="1" dirty="0">
                <a:solidFill>
                  <a:schemeClr val="bg1"/>
                </a:solidFill>
                <a:effectLst>
                  <a:outerShdw blurRad="38100" dist="38100" dir="2700000" algn="tl">
                    <a:srgbClr val="000000">
                      <a:alpha val="43137"/>
                    </a:srgbClr>
                  </a:outerShdw>
                </a:effectLst>
                <a:latin typeface="+mn-lt"/>
                <a:cs typeface="+mn-cs"/>
              </a:rPr>
              <a:t>Faro de las islas </a:t>
            </a:r>
            <a:r>
              <a:rPr lang="es-ES" sz="2800" b="1" dirty="0" err="1">
                <a:solidFill>
                  <a:schemeClr val="bg1"/>
                </a:solidFill>
                <a:effectLst>
                  <a:outerShdw blurRad="38100" dist="38100" dir="2700000" algn="tl">
                    <a:srgbClr val="000000">
                      <a:alpha val="43137"/>
                    </a:srgbClr>
                  </a:outerShdw>
                </a:effectLst>
                <a:latin typeface="+mn-lt"/>
                <a:cs typeface="+mn-cs"/>
              </a:rPr>
              <a:t>Sisargas</a:t>
            </a:r>
            <a:endParaRPr lang="es-ES" sz="2800" b="1" dirty="0">
              <a:solidFill>
                <a:schemeClr val="bg1"/>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s-ES"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Este faro sufrió todos los inconvenientes de la penuria de recursos y el alza de precios de los aparatos ópticos a comienzos del siglo pasado, en una situación que llevó a la construcción de un faro provisional, en 1912, y a una serie de obras que concluyeron en 1915, en que brilló la luz del nuevo faro.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endParaRPr lang="es-ES" smtClean="0"/>
          </a:p>
        </p:txBody>
      </p:sp>
      <p:pic>
        <p:nvPicPr>
          <p:cNvPr id="12291" name="3 Marcador de contenido" descr="02 sisargas 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endParaRPr lang="es-ES" smtClean="0"/>
          </a:p>
        </p:txBody>
      </p:sp>
      <p:pic>
        <p:nvPicPr>
          <p:cNvPr id="13315" name="3 Marcador de contenido" descr="03 sisargas 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endParaRPr lang="es-ES" smtClean="0"/>
          </a:p>
        </p:txBody>
      </p:sp>
      <p:pic>
        <p:nvPicPr>
          <p:cNvPr id="14339" name="3 Marcador de contenido" descr="03 Sisargas-y-bocina-de-niebla.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endParaRPr lang="es-ES" smtClean="0"/>
          </a:p>
        </p:txBody>
      </p:sp>
      <p:pic>
        <p:nvPicPr>
          <p:cNvPr id="15363" name="3 Marcador de contenido" descr="04 beo.jpg"/>
          <p:cNvPicPr>
            <a:picLocks noGrp="1" noChangeAspect="1"/>
          </p:cNvPicPr>
          <p:nvPr>
            <p:ph idx="1"/>
          </p:nvPr>
        </p:nvPicPr>
        <p:blipFill>
          <a:blip r:embed="rId2"/>
          <a:srcRect/>
          <a:stretch>
            <a:fillRect/>
          </a:stretch>
        </p:blipFill>
        <p:spPr>
          <a:xfrm>
            <a:off x="0" y="0"/>
            <a:ext cx="9144000" cy="6858000"/>
          </a:xfrm>
        </p:spPr>
      </p:pic>
      <p:sp>
        <p:nvSpPr>
          <p:cNvPr id="15364" name="4 CuadroTexto"/>
          <p:cNvSpPr txBox="1">
            <a:spLocks noChangeArrowheads="1"/>
          </p:cNvSpPr>
          <p:nvPr/>
        </p:nvSpPr>
        <p:spPr bwMode="auto">
          <a:xfrm>
            <a:off x="250825" y="188913"/>
            <a:ext cx="679450" cy="461962"/>
          </a:xfrm>
          <a:prstGeom prst="rect">
            <a:avLst/>
          </a:prstGeom>
          <a:noFill/>
          <a:ln w="9525">
            <a:noFill/>
            <a:miter lim="800000"/>
            <a:headEnd/>
            <a:tailEnd/>
          </a:ln>
        </p:spPr>
        <p:txBody>
          <a:bodyPr>
            <a:spAutoFit/>
          </a:bodyPr>
          <a:lstStyle/>
          <a:p>
            <a:r>
              <a:rPr lang="es-ES" sz="2400" b="1">
                <a:latin typeface="Calibri" pitchFamily="34" charset="0"/>
              </a:rPr>
              <a:t>Beo</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66FF"/>
        </a:solidFill>
        <a:effectLst/>
      </p:bgPr>
    </p:bg>
    <p:spTree>
      <p:nvGrpSpPr>
        <p:cNvPr id="1" name=""/>
        <p:cNvGrpSpPr/>
        <p:nvPr/>
      </p:nvGrpSpPr>
      <p:grpSpPr>
        <a:xfrm>
          <a:off x="0" y="0"/>
          <a:ext cx="0" cy="0"/>
          <a:chOff x="0" y="0"/>
          <a:chExt cx="0" cy="0"/>
        </a:xfrm>
      </p:grpSpPr>
      <p:sp>
        <p:nvSpPr>
          <p:cNvPr id="4" name="3 CuadroTexto"/>
          <p:cNvSpPr txBox="1"/>
          <p:nvPr/>
        </p:nvSpPr>
        <p:spPr>
          <a:xfrm>
            <a:off x="755650" y="1700213"/>
            <a:ext cx="7704138" cy="3806825"/>
          </a:xfrm>
          <a:prstGeom prst="rect">
            <a:avLst/>
          </a:prstGeom>
          <a:noFill/>
        </p:spPr>
        <p:txBody>
          <a:bodyPr>
            <a:spAutoFit/>
          </a:bodyPr>
          <a:lstStyle/>
          <a:p>
            <a:pPr fontAlgn="auto">
              <a:spcBef>
                <a:spcPts val="0"/>
              </a:spcBef>
              <a:spcAft>
                <a:spcPts val="0"/>
              </a:spcAft>
              <a:defRPr/>
            </a:pPr>
            <a:endParaRPr lang="es-ES" dirty="0">
              <a:latin typeface="+mn-lt"/>
              <a:cs typeface="+mn-cs"/>
            </a:endParaRPr>
          </a:p>
          <a:p>
            <a:pPr algn="ctr" fontAlgn="auto">
              <a:spcBef>
                <a:spcPts val="0"/>
              </a:spcBef>
              <a:spcAft>
                <a:spcPts val="0"/>
              </a:spcAft>
              <a:defRPr/>
            </a:pPr>
            <a:r>
              <a:rPr lang="es-ES" sz="2800" b="1" dirty="0">
                <a:solidFill>
                  <a:schemeClr val="bg1"/>
                </a:solidFill>
                <a:effectLst>
                  <a:outerShdw blurRad="38100" dist="38100" dir="2700000" algn="tl">
                    <a:srgbClr val="000000">
                      <a:alpha val="43137"/>
                    </a:srgbClr>
                  </a:outerShdw>
                </a:effectLst>
                <a:latin typeface="+mn-lt"/>
                <a:cs typeface="+mn-cs"/>
              </a:rPr>
              <a:t>Faro de punta </a:t>
            </a:r>
            <a:r>
              <a:rPr lang="es-ES" sz="2800" b="1" dirty="0" err="1">
                <a:solidFill>
                  <a:schemeClr val="bg1"/>
                </a:solidFill>
                <a:effectLst>
                  <a:outerShdw blurRad="38100" dist="38100" dir="2700000" algn="tl">
                    <a:srgbClr val="000000">
                      <a:alpha val="43137"/>
                    </a:srgbClr>
                  </a:outerShdw>
                </a:effectLst>
                <a:latin typeface="+mn-lt"/>
                <a:cs typeface="+mn-cs"/>
              </a:rPr>
              <a:t>Nariga</a:t>
            </a:r>
            <a:endParaRPr lang="es-ES" sz="2800" b="1" dirty="0">
              <a:solidFill>
                <a:schemeClr val="bg1"/>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s-ES"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El de punta </a:t>
            </a:r>
            <a:r>
              <a:rPr lang="es-ES" sz="2400" b="1" dirty="0" err="1">
                <a:solidFill>
                  <a:schemeClr val="bg1"/>
                </a:solidFill>
                <a:effectLst>
                  <a:outerShdw blurRad="38100" dist="38100" dir="2700000" algn="tl">
                    <a:srgbClr val="000000">
                      <a:alpha val="43137"/>
                    </a:srgbClr>
                  </a:outerShdw>
                </a:effectLst>
                <a:latin typeface="+mn-lt"/>
                <a:cs typeface="+mn-cs"/>
              </a:rPr>
              <a:t>Nariga</a:t>
            </a:r>
            <a:r>
              <a:rPr lang="es-ES" sz="2400" b="1" dirty="0">
                <a:solidFill>
                  <a:schemeClr val="bg1"/>
                </a:solidFill>
                <a:effectLst>
                  <a:outerShdw blurRad="38100" dist="38100" dir="2700000" algn="tl">
                    <a:srgbClr val="000000">
                      <a:alpha val="43137"/>
                    </a:srgbClr>
                  </a:outerShdw>
                </a:effectLst>
                <a:latin typeface="+mn-lt"/>
                <a:cs typeface="+mn-cs"/>
              </a:rPr>
              <a:t> es un faro distinto. Y no porque sea el último de los construidos en España, el faro más joven y también el más llamativo, sino que su rareza consiste en que es un faro anguloso de base sumamente puntiaguda. Es un encabalgamiento del cilindro en una torsión de poliedros, como si buscara hacer trizas el viento o atrapar un emblema.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endParaRPr lang="es-ES" smtClean="0"/>
          </a:p>
        </p:txBody>
      </p:sp>
      <p:pic>
        <p:nvPicPr>
          <p:cNvPr id="17411" name="3 Marcador de contenido" descr="05 nariga 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endParaRPr lang="es-ES" smtClean="0"/>
          </a:p>
        </p:txBody>
      </p:sp>
      <p:pic>
        <p:nvPicPr>
          <p:cNvPr id="18435" name="3 Marcador de contenido" descr="07 nariga 3.jpg"/>
          <p:cNvPicPr>
            <a:picLocks noGrp="1" noChangeAspect="1"/>
          </p:cNvPicPr>
          <p:nvPr>
            <p:ph idx="1"/>
          </p:nvPr>
        </p:nvPicPr>
        <p:blipFill>
          <a:blip r:embed="rId2"/>
          <a:srcRect/>
          <a:stretch>
            <a:fillRect/>
          </a:stretch>
        </p:blipFill>
        <p:spPr>
          <a:xfrm>
            <a:off x="1908175" y="0"/>
            <a:ext cx="5184775" cy="6881813"/>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endParaRPr lang="es-ES" smtClean="0"/>
          </a:p>
        </p:txBody>
      </p:sp>
      <p:pic>
        <p:nvPicPr>
          <p:cNvPr id="19459" name="3 Marcador de contenido" descr="08 nariga 4.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66FF"/>
        </a:solidFill>
        <a:effectLst/>
      </p:bgPr>
    </p:bg>
    <p:spTree>
      <p:nvGrpSpPr>
        <p:cNvPr id="1" name=""/>
        <p:cNvGrpSpPr/>
        <p:nvPr/>
      </p:nvGrpSpPr>
      <p:grpSpPr>
        <a:xfrm>
          <a:off x="0" y="0"/>
          <a:ext cx="0" cy="0"/>
          <a:chOff x="0" y="0"/>
          <a:chExt cx="0" cy="0"/>
        </a:xfrm>
      </p:grpSpPr>
      <p:sp>
        <p:nvSpPr>
          <p:cNvPr id="4" name="3 CuadroTexto"/>
          <p:cNvSpPr txBox="1"/>
          <p:nvPr/>
        </p:nvSpPr>
        <p:spPr>
          <a:xfrm>
            <a:off x="684213" y="1412875"/>
            <a:ext cx="7488237" cy="4494213"/>
          </a:xfrm>
          <a:prstGeom prst="rect">
            <a:avLst/>
          </a:prstGeom>
          <a:noFill/>
        </p:spPr>
        <p:txBody>
          <a:bodyPr>
            <a:spAutoFit/>
          </a:bodyPr>
          <a:lstStyle/>
          <a:p>
            <a:pPr algn="ctr" fontAlgn="auto">
              <a:spcBef>
                <a:spcPts val="0"/>
              </a:spcBef>
              <a:spcAft>
                <a:spcPts val="0"/>
              </a:spcAft>
              <a:defRPr/>
            </a:pPr>
            <a:r>
              <a:rPr lang="es-ES" sz="2800" b="1" dirty="0">
                <a:solidFill>
                  <a:schemeClr val="bg1"/>
                </a:solidFill>
                <a:effectLst>
                  <a:outerShdw blurRad="38100" dist="38100" dir="2700000" algn="tl">
                    <a:srgbClr val="000000">
                      <a:alpha val="43137"/>
                    </a:srgbClr>
                  </a:outerShdw>
                </a:effectLst>
                <a:latin typeface="+mn-lt"/>
                <a:cs typeface="+mn-cs"/>
              </a:rPr>
              <a:t>Faro de cabo </a:t>
            </a:r>
            <a:r>
              <a:rPr lang="es-ES" sz="2800" b="1" dirty="0" err="1">
                <a:solidFill>
                  <a:schemeClr val="bg1"/>
                </a:solidFill>
                <a:effectLst>
                  <a:outerShdw blurRad="38100" dist="38100" dir="2700000" algn="tl">
                    <a:srgbClr val="000000">
                      <a:alpha val="43137"/>
                    </a:srgbClr>
                  </a:outerShdw>
                </a:effectLst>
                <a:latin typeface="+mn-lt"/>
                <a:cs typeface="+mn-cs"/>
              </a:rPr>
              <a:t>Roncudo</a:t>
            </a:r>
            <a:endParaRPr lang="es-ES" sz="2800" b="1" dirty="0">
              <a:solidFill>
                <a:schemeClr val="bg1"/>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s-ES"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Este faro está situado en el cabo </a:t>
            </a:r>
            <a:r>
              <a:rPr lang="es-ES" sz="2400" b="1" dirty="0" err="1">
                <a:solidFill>
                  <a:schemeClr val="bg1"/>
                </a:solidFill>
                <a:effectLst>
                  <a:outerShdw blurRad="38100" dist="38100" dir="2700000" algn="tl">
                    <a:srgbClr val="000000">
                      <a:alpha val="43137"/>
                    </a:srgbClr>
                  </a:outerShdw>
                </a:effectLst>
                <a:latin typeface="+mn-lt"/>
                <a:cs typeface="+mn-cs"/>
              </a:rPr>
              <a:t>Roncudo</a:t>
            </a:r>
            <a:r>
              <a:rPr lang="es-ES" sz="2400" b="1" dirty="0">
                <a:solidFill>
                  <a:schemeClr val="bg1"/>
                </a:solidFill>
                <a:effectLst>
                  <a:outerShdw blurRad="38100" dist="38100" dir="2700000" algn="tl">
                    <a:srgbClr val="000000">
                      <a:alpha val="43137"/>
                    </a:srgbClr>
                  </a:outerShdw>
                </a:effectLst>
                <a:latin typeface="+mn-lt"/>
                <a:cs typeface="+mn-cs"/>
              </a:rPr>
              <a:t>, llamado así por el </a:t>
            </a:r>
            <a:r>
              <a:rPr lang="es-ES" sz="2400" b="1" dirty="0" err="1">
                <a:solidFill>
                  <a:schemeClr val="bg1"/>
                </a:solidFill>
                <a:effectLst>
                  <a:outerShdw blurRad="38100" dist="38100" dir="2700000" algn="tl">
                    <a:srgbClr val="000000">
                      <a:alpha val="43137"/>
                    </a:srgbClr>
                  </a:outerShdw>
                </a:effectLst>
                <a:latin typeface="+mn-lt"/>
                <a:cs typeface="+mn-cs"/>
              </a:rPr>
              <a:t>ruído</a:t>
            </a:r>
            <a:r>
              <a:rPr lang="es-ES" sz="2400" b="1" dirty="0">
                <a:solidFill>
                  <a:schemeClr val="bg1"/>
                </a:solidFill>
                <a:effectLst>
                  <a:outerShdw blurRad="38100" dist="38100" dir="2700000" algn="tl">
                    <a:srgbClr val="000000">
                      <a:alpha val="43137"/>
                    </a:srgbClr>
                  </a:outerShdw>
                </a:effectLst>
                <a:latin typeface="+mn-lt"/>
                <a:cs typeface="+mn-cs"/>
              </a:rPr>
              <a:t> que hace la mar cuando rompe en sus acantilados. Se encuentra en la villa marinera de </a:t>
            </a:r>
            <a:r>
              <a:rPr lang="es-ES" sz="2400" b="1" dirty="0" err="1">
                <a:solidFill>
                  <a:schemeClr val="bg1"/>
                </a:solidFill>
                <a:effectLst>
                  <a:outerShdw blurRad="38100" dist="38100" dir="2700000" algn="tl">
                    <a:srgbClr val="000000">
                      <a:alpha val="43137"/>
                    </a:srgbClr>
                  </a:outerShdw>
                </a:effectLst>
                <a:latin typeface="+mn-lt"/>
                <a:cs typeface="+mn-cs"/>
              </a:rPr>
              <a:t>Corme</a:t>
            </a:r>
            <a:r>
              <a:rPr lang="es-ES" sz="2400" b="1" dirty="0">
                <a:solidFill>
                  <a:schemeClr val="bg1"/>
                </a:solidFill>
                <a:effectLst>
                  <a:outerShdw blurRad="38100" dist="38100" dir="2700000" algn="tl">
                    <a:srgbClr val="000000">
                      <a:alpha val="43137"/>
                    </a:srgbClr>
                  </a:outerShdw>
                </a:effectLst>
                <a:latin typeface="+mn-lt"/>
                <a:cs typeface="+mn-cs"/>
              </a:rPr>
              <a:t>, y como todos los faros, tiene como misión alertar a los barcos de la presencia de costa próxima. Pero por lo que es famoso este faro, a parte de por la belleza de su entorno natural, es por los famosos percebes del </a:t>
            </a:r>
            <a:r>
              <a:rPr lang="es-ES" sz="2400" b="1" dirty="0" err="1">
                <a:solidFill>
                  <a:schemeClr val="bg1"/>
                </a:solidFill>
                <a:effectLst>
                  <a:outerShdw blurRad="38100" dist="38100" dir="2700000" algn="tl">
                    <a:srgbClr val="000000">
                      <a:alpha val="43137"/>
                    </a:srgbClr>
                  </a:outerShdw>
                </a:effectLst>
                <a:latin typeface="+mn-lt"/>
                <a:cs typeface="+mn-cs"/>
              </a:rPr>
              <a:t>Roncudo</a:t>
            </a:r>
            <a:r>
              <a:rPr lang="es-ES" sz="2400" b="1" dirty="0">
                <a:solidFill>
                  <a:schemeClr val="bg1"/>
                </a:solidFill>
                <a:effectLst>
                  <a:outerShdw blurRad="38100" dist="38100" dir="2700000" algn="tl">
                    <a:srgbClr val="000000">
                      <a:alpha val="43137"/>
                    </a:srgbClr>
                  </a:outerShdw>
                </a:effectLst>
                <a:latin typeface="+mn-lt"/>
                <a:cs typeface="+mn-cs"/>
              </a:rPr>
              <a:t>. La fuerza de la mar en esta zona y las características de sus aguas hacen que el percebe aquí recogido sea considerado el más sabroso de Galicia.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endParaRPr lang="es-ES" smtClean="0"/>
          </a:p>
        </p:txBody>
      </p:sp>
      <p:pic>
        <p:nvPicPr>
          <p:cNvPr id="21507" name="3 Marcador de contenido" descr="09 roncudo 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endParaRPr lang="es-ES" smtClean="0"/>
          </a:p>
        </p:txBody>
      </p:sp>
      <p:pic>
        <p:nvPicPr>
          <p:cNvPr id="22531" name="3 Marcador de contenido" descr="10 roncudo 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endParaRPr lang="es-ES" smtClean="0"/>
          </a:p>
        </p:txBody>
      </p:sp>
      <p:pic>
        <p:nvPicPr>
          <p:cNvPr id="23555" name="3 Marcador de contenido" descr="11 roncudo 3.jpg"/>
          <p:cNvPicPr>
            <a:picLocks noGrp="1" noChangeAspect="1"/>
          </p:cNvPicPr>
          <p:nvPr>
            <p:ph idx="1"/>
          </p:nvPr>
        </p:nvPicPr>
        <p:blipFill>
          <a:blip r:embed="rId2"/>
          <a:srcRect/>
          <a:stretch>
            <a:fillRect/>
          </a:stretch>
        </p:blipFill>
        <p:spPr>
          <a:xfrm>
            <a:off x="1547813" y="0"/>
            <a:ext cx="5989637" cy="6858000"/>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endParaRPr lang="es-ES" smtClean="0"/>
          </a:p>
        </p:txBody>
      </p:sp>
      <p:pic>
        <p:nvPicPr>
          <p:cNvPr id="24579" name="3 Marcador de contenido" descr="12 corme.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23850" y="260350"/>
            <a:ext cx="1027113" cy="461963"/>
          </a:xfrm>
          <a:prstGeom prst="rect">
            <a:avLst/>
          </a:prstGeom>
          <a:noFill/>
        </p:spPr>
        <p:txBody>
          <a:bodyPr wrap="none">
            <a:spAutoFit/>
          </a:bodyPr>
          <a:lstStyle/>
          <a:p>
            <a:pPr fontAlgn="auto">
              <a:spcBef>
                <a:spcPts val="0"/>
              </a:spcBef>
              <a:spcAft>
                <a:spcPts val="0"/>
              </a:spcAft>
              <a:defRPr/>
            </a:pPr>
            <a:r>
              <a:rPr lang="es-ES" sz="2400" b="1" dirty="0" err="1">
                <a:solidFill>
                  <a:schemeClr val="bg1"/>
                </a:solidFill>
                <a:effectLst>
                  <a:outerShdw blurRad="38100" dist="38100" dir="2700000" algn="tl">
                    <a:srgbClr val="000000">
                      <a:alpha val="43137"/>
                    </a:srgbClr>
                  </a:outerShdw>
                </a:effectLst>
                <a:latin typeface="+mn-lt"/>
                <a:cs typeface="+mn-cs"/>
              </a:rPr>
              <a:t>Corme</a:t>
            </a:r>
            <a:endParaRPr lang="es-ES" sz="24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endParaRPr lang="es-ES" smtClean="0"/>
          </a:p>
        </p:txBody>
      </p:sp>
      <p:pic>
        <p:nvPicPr>
          <p:cNvPr id="25603" name="3 Marcador de contenido" descr="13 corme.jpg"/>
          <p:cNvPicPr>
            <a:picLocks noGrp="1" noChangeAspect="1"/>
          </p:cNvPicPr>
          <p:nvPr>
            <p:ph idx="1"/>
          </p:nvPr>
        </p:nvPicPr>
        <p:blipFill>
          <a:blip r:embed="rId2"/>
          <a:srcRect/>
          <a:stretch>
            <a:fillRect/>
          </a:stretch>
        </p:blipFill>
        <p:spPr>
          <a:xfrm>
            <a:off x="0" y="0"/>
            <a:ext cx="9144000" cy="6858000"/>
          </a:xfrm>
        </p:spPr>
      </p:pic>
      <p:sp>
        <p:nvSpPr>
          <p:cNvPr id="25604" name="4 CuadroTexto"/>
          <p:cNvSpPr txBox="1">
            <a:spLocks noChangeArrowheads="1"/>
          </p:cNvSpPr>
          <p:nvPr/>
        </p:nvSpPr>
        <p:spPr bwMode="auto">
          <a:xfrm>
            <a:off x="323850" y="188913"/>
            <a:ext cx="1439863" cy="461962"/>
          </a:xfrm>
          <a:prstGeom prst="rect">
            <a:avLst/>
          </a:prstGeom>
          <a:noFill/>
          <a:ln w="9525">
            <a:noFill/>
            <a:miter lim="800000"/>
            <a:headEnd/>
            <a:tailEnd/>
          </a:ln>
        </p:spPr>
        <p:txBody>
          <a:bodyPr>
            <a:spAutoFit/>
          </a:bodyPr>
          <a:lstStyle/>
          <a:p>
            <a:r>
              <a:rPr lang="es-ES" sz="2400" b="1">
                <a:latin typeface="Calibri" pitchFamily="34" charset="0"/>
              </a:rPr>
              <a:t>Corme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endParaRPr lang="es-ES" smtClean="0"/>
          </a:p>
        </p:txBody>
      </p:sp>
      <p:pic>
        <p:nvPicPr>
          <p:cNvPr id="26627" name="3 Marcador de contenido" descr="14 a laxe.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250825" y="188913"/>
            <a:ext cx="1081088" cy="461962"/>
          </a:xfrm>
          <a:prstGeom prst="rect">
            <a:avLst/>
          </a:prstGeom>
          <a:noFill/>
        </p:spPr>
        <p:txBody>
          <a:bodyPr>
            <a:spAutoFit/>
          </a:bodyPr>
          <a:lstStyle/>
          <a:p>
            <a:pPr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Laxe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endParaRPr lang="es-ES" smtClean="0"/>
          </a:p>
        </p:txBody>
      </p:sp>
      <p:pic>
        <p:nvPicPr>
          <p:cNvPr id="27651" name="3 Marcador de contenido" descr="14 b laxe.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250825" y="260350"/>
            <a:ext cx="754063" cy="461963"/>
          </a:xfrm>
          <a:prstGeom prst="rect">
            <a:avLst/>
          </a:prstGeom>
          <a:noFill/>
        </p:spPr>
        <p:txBody>
          <a:bodyPr wrap="none">
            <a:spAutoFit/>
          </a:bodyPr>
          <a:lstStyle/>
          <a:p>
            <a:pPr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Laxe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66FF"/>
        </a:solidFill>
        <a:effectLst/>
      </p:bgPr>
    </p:bg>
    <p:spTree>
      <p:nvGrpSpPr>
        <p:cNvPr id="1" name=""/>
        <p:cNvGrpSpPr/>
        <p:nvPr/>
      </p:nvGrpSpPr>
      <p:grpSpPr>
        <a:xfrm>
          <a:off x="0" y="0"/>
          <a:ext cx="0" cy="0"/>
          <a:chOff x="0" y="0"/>
          <a:chExt cx="0" cy="0"/>
        </a:xfrm>
      </p:grpSpPr>
      <p:sp>
        <p:nvSpPr>
          <p:cNvPr id="4" name="3 CuadroTexto"/>
          <p:cNvSpPr txBox="1"/>
          <p:nvPr/>
        </p:nvSpPr>
        <p:spPr>
          <a:xfrm>
            <a:off x="684213" y="1700213"/>
            <a:ext cx="7775575" cy="3386137"/>
          </a:xfrm>
          <a:prstGeom prst="rect">
            <a:avLst/>
          </a:prstGeom>
          <a:noFill/>
        </p:spPr>
        <p:txBody>
          <a:bodyPr>
            <a:spAutoFit/>
          </a:bodyPr>
          <a:lstStyle/>
          <a:p>
            <a:pPr algn="ctr" fontAlgn="auto">
              <a:spcBef>
                <a:spcPts val="0"/>
              </a:spcBef>
              <a:spcAft>
                <a:spcPts val="0"/>
              </a:spcAft>
              <a:defRPr/>
            </a:pPr>
            <a:r>
              <a:rPr lang="es-ES" sz="2800" b="1" dirty="0">
                <a:solidFill>
                  <a:schemeClr val="bg1"/>
                </a:solidFill>
                <a:effectLst>
                  <a:outerShdw blurRad="38100" dist="38100" dir="2700000" algn="tl">
                    <a:srgbClr val="000000">
                      <a:alpha val="43137"/>
                    </a:srgbClr>
                  </a:outerShdw>
                </a:effectLst>
                <a:latin typeface="+mn-lt"/>
                <a:cs typeface="+mn-cs"/>
              </a:rPr>
              <a:t>Faro de punta de Laxe  </a:t>
            </a:r>
          </a:p>
          <a:p>
            <a:pPr fontAlgn="auto">
              <a:spcBef>
                <a:spcPts val="0"/>
              </a:spcBef>
              <a:spcAft>
                <a:spcPts val="0"/>
              </a:spcAft>
              <a:defRPr/>
            </a:pPr>
            <a:endParaRPr lang="es-ES"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Este es un faro caracterizado por su austeridad. La construcción es un cilindro lacónico, prácticamente un tubo puesto en pie frente a las aguas, coronado de cables y de líneas metálicas alrededor de una linterna desnuda. Es austero y sencillo, con una pequeña y angosta puerta, la única señal de que lo que se ve es una máquina con algo en su interior. No hay ningún edificio a su alrededor.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endParaRPr lang="es-ES" smtClean="0"/>
          </a:p>
        </p:txBody>
      </p:sp>
      <p:pic>
        <p:nvPicPr>
          <p:cNvPr id="29699" name="3 Marcador de contenido" descr="15 laxe 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endParaRPr lang="es-ES" smtClean="0"/>
          </a:p>
        </p:txBody>
      </p:sp>
      <p:pic>
        <p:nvPicPr>
          <p:cNvPr id="30723" name="3 Marcador de contenido" descr="16 laxe 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endParaRPr lang="es-ES" smtClean="0"/>
          </a:p>
        </p:txBody>
      </p:sp>
      <p:pic>
        <p:nvPicPr>
          <p:cNvPr id="31747" name="3 Marcador de contenido" descr="17 laxe 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endParaRPr lang="es-ES" smtClean="0"/>
          </a:p>
        </p:txBody>
      </p:sp>
      <p:pic>
        <p:nvPicPr>
          <p:cNvPr id="32771" name="3 Marcador de contenido" descr="18 a camelle.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23850" y="333375"/>
            <a:ext cx="1211263" cy="460375"/>
          </a:xfrm>
          <a:prstGeom prst="rect">
            <a:avLst/>
          </a:prstGeom>
          <a:noFill/>
        </p:spPr>
        <p:txBody>
          <a:bodyPr wrap="none">
            <a:spAutoFit/>
          </a:bodyPr>
          <a:lstStyle/>
          <a:p>
            <a:pPr fontAlgn="auto">
              <a:spcBef>
                <a:spcPts val="0"/>
              </a:spcBef>
              <a:spcAft>
                <a:spcPts val="0"/>
              </a:spcAft>
              <a:defRPr/>
            </a:pPr>
            <a:r>
              <a:rPr lang="es-ES" sz="2400" b="1" dirty="0" err="1">
                <a:solidFill>
                  <a:schemeClr val="bg1"/>
                </a:solidFill>
                <a:effectLst>
                  <a:outerShdw blurRad="38100" dist="38100" dir="2700000" algn="tl">
                    <a:srgbClr val="000000">
                      <a:alpha val="43137"/>
                    </a:srgbClr>
                  </a:outerShdw>
                </a:effectLst>
                <a:latin typeface="+mn-lt"/>
                <a:cs typeface="+mn-cs"/>
              </a:rPr>
              <a:t>Camelle</a:t>
            </a:r>
            <a:endParaRPr lang="es-ES" sz="24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endParaRPr lang="es-ES" smtClean="0"/>
          </a:p>
        </p:txBody>
      </p:sp>
      <p:pic>
        <p:nvPicPr>
          <p:cNvPr id="33795" name="3 Marcador de contenido" descr="18 b arou.jpg"/>
          <p:cNvPicPr>
            <a:picLocks noGrp="1" noChangeAspect="1"/>
          </p:cNvPicPr>
          <p:nvPr>
            <p:ph idx="1"/>
          </p:nvPr>
        </p:nvPicPr>
        <p:blipFill>
          <a:blip r:embed="rId2"/>
          <a:srcRect/>
          <a:stretch>
            <a:fillRect/>
          </a:stretch>
        </p:blipFill>
        <p:spPr>
          <a:xfrm>
            <a:off x="0" y="0"/>
            <a:ext cx="9144000" cy="6858000"/>
          </a:xfrm>
        </p:spPr>
      </p:pic>
      <p:sp>
        <p:nvSpPr>
          <p:cNvPr id="33796" name="4 CuadroTexto"/>
          <p:cNvSpPr txBox="1">
            <a:spLocks noChangeArrowheads="1"/>
          </p:cNvSpPr>
          <p:nvPr/>
        </p:nvSpPr>
        <p:spPr bwMode="auto">
          <a:xfrm>
            <a:off x="250825" y="188913"/>
            <a:ext cx="806450" cy="461962"/>
          </a:xfrm>
          <a:prstGeom prst="rect">
            <a:avLst/>
          </a:prstGeom>
          <a:noFill/>
          <a:ln w="9525">
            <a:noFill/>
            <a:miter lim="800000"/>
            <a:headEnd/>
            <a:tailEnd/>
          </a:ln>
        </p:spPr>
        <p:txBody>
          <a:bodyPr wrap="none">
            <a:spAutoFit/>
          </a:bodyPr>
          <a:lstStyle/>
          <a:p>
            <a:r>
              <a:rPr lang="es-ES" sz="2400" b="1">
                <a:latin typeface="Calibri" pitchFamily="34" charset="0"/>
              </a:rPr>
              <a:t>Arou</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66FF"/>
        </a:solidFill>
        <a:effectLst/>
      </p:bgPr>
    </p:bg>
    <p:spTree>
      <p:nvGrpSpPr>
        <p:cNvPr id="1" name=""/>
        <p:cNvGrpSpPr/>
        <p:nvPr/>
      </p:nvGrpSpPr>
      <p:grpSpPr>
        <a:xfrm>
          <a:off x="0" y="0"/>
          <a:ext cx="0" cy="0"/>
          <a:chOff x="0" y="0"/>
          <a:chExt cx="0" cy="0"/>
        </a:xfrm>
      </p:grpSpPr>
      <p:sp>
        <p:nvSpPr>
          <p:cNvPr id="4" name="3 CuadroTexto"/>
          <p:cNvSpPr txBox="1"/>
          <p:nvPr/>
        </p:nvSpPr>
        <p:spPr>
          <a:xfrm>
            <a:off x="684213" y="1628775"/>
            <a:ext cx="7775575" cy="3846513"/>
          </a:xfrm>
          <a:prstGeom prst="rect">
            <a:avLst/>
          </a:prstGeom>
          <a:noFill/>
        </p:spPr>
        <p:txBody>
          <a:bodyPr>
            <a:spAutoFit/>
          </a:bodyPr>
          <a:lstStyle/>
          <a:p>
            <a:pPr algn="ctr" fontAlgn="auto">
              <a:spcBef>
                <a:spcPts val="0"/>
              </a:spcBef>
              <a:spcAft>
                <a:spcPts val="0"/>
              </a:spcAft>
              <a:defRPr/>
            </a:pPr>
            <a:r>
              <a:rPr lang="es-ES" sz="2800" b="1" dirty="0">
                <a:solidFill>
                  <a:schemeClr val="bg1"/>
                </a:solidFill>
                <a:effectLst>
                  <a:outerShdw blurRad="38100" dist="38100" dir="2700000" algn="tl">
                    <a:srgbClr val="000000">
                      <a:alpha val="43137"/>
                    </a:srgbClr>
                  </a:outerShdw>
                </a:effectLst>
                <a:latin typeface="+mn-lt"/>
                <a:cs typeface="+mn-cs"/>
              </a:rPr>
              <a:t>Faro de cabo </a:t>
            </a:r>
            <a:r>
              <a:rPr lang="es-ES" sz="2800" b="1" dirty="0" err="1">
                <a:solidFill>
                  <a:schemeClr val="bg1"/>
                </a:solidFill>
                <a:effectLst>
                  <a:outerShdw blurRad="38100" dist="38100" dir="2700000" algn="tl">
                    <a:srgbClr val="000000">
                      <a:alpha val="43137"/>
                    </a:srgbClr>
                  </a:outerShdw>
                </a:effectLst>
                <a:latin typeface="+mn-lt"/>
                <a:cs typeface="+mn-cs"/>
              </a:rPr>
              <a:t>Vilán</a:t>
            </a:r>
            <a:endParaRPr lang="es-ES" sz="28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endParaRPr lang="es-ES" sz="2400"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Visto de lejos, el faro de cabo </a:t>
            </a:r>
            <a:r>
              <a:rPr lang="es-ES" sz="2400" b="1" dirty="0" err="1">
                <a:solidFill>
                  <a:schemeClr val="bg1"/>
                </a:solidFill>
                <a:effectLst>
                  <a:outerShdw blurRad="38100" dist="38100" dir="2700000" algn="tl">
                    <a:srgbClr val="000000">
                      <a:alpha val="43137"/>
                    </a:srgbClr>
                  </a:outerShdw>
                </a:effectLst>
                <a:latin typeface="+mn-lt"/>
                <a:cs typeface="+mn-cs"/>
              </a:rPr>
              <a:t>Vilán</a:t>
            </a:r>
            <a:r>
              <a:rPr lang="es-ES" sz="2400" b="1" dirty="0">
                <a:solidFill>
                  <a:schemeClr val="bg1"/>
                </a:solidFill>
                <a:effectLst>
                  <a:outerShdw blurRad="38100" dist="38100" dir="2700000" algn="tl">
                    <a:srgbClr val="000000">
                      <a:alpha val="43137"/>
                    </a:srgbClr>
                  </a:outerShdw>
                </a:effectLst>
                <a:latin typeface="+mn-lt"/>
                <a:cs typeface="+mn-cs"/>
              </a:rPr>
              <a:t>, o Villano, tiene algo de minarete. Los 24 metros que mide la torre se </a:t>
            </a:r>
            <a:r>
              <a:rPr lang="es-ES" sz="2400" b="1" dirty="0" err="1">
                <a:solidFill>
                  <a:schemeClr val="bg1"/>
                </a:solidFill>
                <a:effectLst>
                  <a:outerShdw blurRad="38100" dist="38100" dir="2700000" algn="tl">
                    <a:srgbClr val="000000">
                      <a:alpha val="43137"/>
                    </a:srgbClr>
                  </a:outerShdw>
                </a:effectLst>
                <a:latin typeface="+mn-lt"/>
                <a:cs typeface="+mn-cs"/>
              </a:rPr>
              <a:t>sunan</a:t>
            </a:r>
            <a:r>
              <a:rPr lang="es-ES" sz="2400" b="1" dirty="0">
                <a:solidFill>
                  <a:schemeClr val="bg1"/>
                </a:solidFill>
                <a:effectLst>
                  <a:outerShdw blurRad="38100" dist="38100" dir="2700000" algn="tl">
                    <a:srgbClr val="000000">
                      <a:alpha val="43137"/>
                    </a:srgbClr>
                  </a:outerShdw>
                </a:effectLst>
                <a:latin typeface="+mn-lt"/>
                <a:cs typeface="+mn-cs"/>
              </a:rPr>
              <a:t> a los 80 en los que su base rocosa supera el nivel del mar, y así, su luz alumbra sobre las aguas que barre hasta una distancia de 80 millas. El fuste de la torre es octogonal y remata en la linterna de cúpula mallada y catavientos, cuya base se ve rodeada por una cornisa en voladizo con una barandilla que la convierte en mirador privilegiado.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Título"/>
          <p:cNvSpPr>
            <a:spLocks noGrp="1"/>
          </p:cNvSpPr>
          <p:nvPr>
            <p:ph type="title"/>
          </p:nvPr>
        </p:nvSpPr>
        <p:spPr/>
        <p:txBody>
          <a:bodyPr/>
          <a:lstStyle/>
          <a:p>
            <a:endParaRPr lang="es-ES" smtClean="0"/>
          </a:p>
        </p:txBody>
      </p:sp>
      <p:pic>
        <p:nvPicPr>
          <p:cNvPr id="35843" name="3 Marcador de contenido" descr="19 vilan 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Título"/>
          <p:cNvSpPr>
            <a:spLocks noGrp="1"/>
          </p:cNvSpPr>
          <p:nvPr>
            <p:ph type="title"/>
          </p:nvPr>
        </p:nvSpPr>
        <p:spPr/>
        <p:txBody>
          <a:bodyPr/>
          <a:lstStyle/>
          <a:p>
            <a:endParaRPr lang="es-ES" smtClean="0"/>
          </a:p>
        </p:txBody>
      </p:sp>
      <p:pic>
        <p:nvPicPr>
          <p:cNvPr id="36867" name="3 Marcador de contenido" descr="20 vilan 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title"/>
          </p:nvPr>
        </p:nvSpPr>
        <p:spPr/>
        <p:txBody>
          <a:bodyPr/>
          <a:lstStyle/>
          <a:p>
            <a:endParaRPr lang="es-ES" smtClean="0"/>
          </a:p>
        </p:txBody>
      </p:sp>
      <p:pic>
        <p:nvPicPr>
          <p:cNvPr id="37891" name="3 Marcador de contenido" descr="21 Vilan 4.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Título"/>
          <p:cNvSpPr>
            <a:spLocks noGrp="1"/>
          </p:cNvSpPr>
          <p:nvPr>
            <p:ph type="title"/>
          </p:nvPr>
        </p:nvSpPr>
        <p:spPr/>
        <p:txBody>
          <a:bodyPr/>
          <a:lstStyle/>
          <a:p>
            <a:endParaRPr lang="es-ES" smtClean="0"/>
          </a:p>
        </p:txBody>
      </p:sp>
      <p:pic>
        <p:nvPicPr>
          <p:cNvPr id="38915" name="3 Marcador de contenido" descr="22 Camarinas.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23850" y="260350"/>
            <a:ext cx="1527175" cy="461963"/>
          </a:xfrm>
          <a:prstGeom prst="rect">
            <a:avLst/>
          </a:prstGeom>
          <a:noFill/>
        </p:spPr>
        <p:txBody>
          <a:bodyPr wrap="none">
            <a:spAutoFit/>
          </a:bodyPr>
          <a:lstStyle/>
          <a:p>
            <a:pPr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Camariñas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Título"/>
          <p:cNvSpPr>
            <a:spLocks noGrp="1"/>
          </p:cNvSpPr>
          <p:nvPr>
            <p:ph type="title"/>
          </p:nvPr>
        </p:nvSpPr>
        <p:spPr/>
        <p:txBody>
          <a:bodyPr/>
          <a:lstStyle/>
          <a:p>
            <a:endParaRPr lang="es-ES" smtClean="0"/>
          </a:p>
        </p:txBody>
      </p:sp>
      <p:pic>
        <p:nvPicPr>
          <p:cNvPr id="39939" name="3 Marcador de contenido" descr="23 a muxia.jpg"/>
          <p:cNvPicPr>
            <a:picLocks noGrp="1" noChangeAspect="1"/>
          </p:cNvPicPr>
          <p:nvPr>
            <p:ph idx="1"/>
          </p:nvPr>
        </p:nvPicPr>
        <p:blipFill>
          <a:blip r:embed="rId2"/>
          <a:srcRect/>
          <a:stretch>
            <a:fillRect/>
          </a:stretch>
        </p:blipFill>
        <p:spPr>
          <a:xfrm>
            <a:off x="0" y="0"/>
            <a:ext cx="9144000" cy="6858000"/>
          </a:xfrm>
        </p:spPr>
      </p:pic>
      <p:sp>
        <p:nvSpPr>
          <p:cNvPr id="39940" name="4 CuadroTexto"/>
          <p:cNvSpPr txBox="1">
            <a:spLocks noChangeArrowheads="1"/>
          </p:cNvSpPr>
          <p:nvPr/>
        </p:nvSpPr>
        <p:spPr bwMode="auto">
          <a:xfrm>
            <a:off x="179388" y="188913"/>
            <a:ext cx="987425" cy="461962"/>
          </a:xfrm>
          <a:prstGeom prst="rect">
            <a:avLst/>
          </a:prstGeom>
          <a:noFill/>
          <a:ln w="9525">
            <a:noFill/>
            <a:miter lim="800000"/>
            <a:headEnd/>
            <a:tailEnd/>
          </a:ln>
        </p:spPr>
        <p:txBody>
          <a:bodyPr wrap="none">
            <a:spAutoFit/>
          </a:bodyPr>
          <a:lstStyle/>
          <a:p>
            <a:r>
              <a:rPr lang="es-ES" sz="2400" b="1">
                <a:latin typeface="Calibri" pitchFamily="34" charset="0"/>
              </a:rPr>
              <a:t>Muxía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66FF"/>
        </a:solidFill>
        <a:effectLst/>
      </p:bgPr>
    </p:bg>
    <p:spTree>
      <p:nvGrpSpPr>
        <p:cNvPr id="1" name=""/>
        <p:cNvGrpSpPr/>
        <p:nvPr/>
      </p:nvGrpSpPr>
      <p:grpSpPr>
        <a:xfrm>
          <a:off x="0" y="0"/>
          <a:ext cx="0" cy="0"/>
          <a:chOff x="0" y="0"/>
          <a:chExt cx="0" cy="0"/>
        </a:xfrm>
      </p:grpSpPr>
      <p:sp>
        <p:nvSpPr>
          <p:cNvPr id="4" name="3 CuadroTexto"/>
          <p:cNvSpPr txBox="1"/>
          <p:nvPr/>
        </p:nvSpPr>
        <p:spPr>
          <a:xfrm>
            <a:off x="755650" y="1844675"/>
            <a:ext cx="7632700" cy="3386138"/>
          </a:xfrm>
          <a:prstGeom prst="rect">
            <a:avLst/>
          </a:prstGeom>
          <a:noFill/>
        </p:spPr>
        <p:txBody>
          <a:bodyPr>
            <a:spAutoFit/>
          </a:bodyPr>
          <a:lstStyle/>
          <a:p>
            <a:pPr algn="ctr" fontAlgn="auto">
              <a:spcBef>
                <a:spcPts val="0"/>
              </a:spcBef>
              <a:spcAft>
                <a:spcPts val="0"/>
              </a:spcAft>
              <a:defRPr/>
            </a:pPr>
            <a:r>
              <a:rPr lang="es-ES" sz="2800" b="1" dirty="0">
                <a:solidFill>
                  <a:schemeClr val="bg1"/>
                </a:solidFill>
                <a:effectLst>
                  <a:outerShdw blurRad="38100" dist="38100" dir="2700000" algn="tl">
                    <a:srgbClr val="000000">
                      <a:alpha val="43137"/>
                    </a:srgbClr>
                  </a:outerShdw>
                </a:effectLst>
                <a:latin typeface="+mn-lt"/>
                <a:cs typeface="+mn-cs"/>
              </a:rPr>
              <a:t>Faro de punta da Barca</a:t>
            </a:r>
          </a:p>
          <a:p>
            <a:pPr fontAlgn="auto">
              <a:spcBef>
                <a:spcPts val="0"/>
              </a:spcBef>
              <a:spcAft>
                <a:spcPts val="0"/>
              </a:spcAft>
              <a:defRPr/>
            </a:pPr>
            <a:endParaRPr lang="es-ES"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El faro de punta da Barca, está situado en un lugar privilegiado, junto al santuario de la "</a:t>
            </a:r>
            <a:r>
              <a:rPr lang="es-ES" sz="2400" b="1" dirty="0" err="1">
                <a:solidFill>
                  <a:schemeClr val="bg1"/>
                </a:solidFill>
                <a:effectLst>
                  <a:outerShdw blurRad="38100" dist="38100" dir="2700000" algn="tl">
                    <a:srgbClr val="000000">
                      <a:alpha val="43137"/>
                    </a:srgbClr>
                  </a:outerShdw>
                </a:effectLst>
                <a:latin typeface="+mn-lt"/>
                <a:cs typeface="+mn-cs"/>
              </a:rPr>
              <a:t>Virxe</a:t>
            </a:r>
            <a:r>
              <a:rPr lang="es-ES" sz="2400" b="1" dirty="0">
                <a:solidFill>
                  <a:schemeClr val="bg1"/>
                </a:solidFill>
                <a:effectLst>
                  <a:outerShdw blurRad="38100" dist="38100" dir="2700000" algn="tl">
                    <a:srgbClr val="000000">
                      <a:alpha val="43137"/>
                    </a:srgbClr>
                  </a:outerShdw>
                </a:effectLst>
                <a:latin typeface="+mn-lt"/>
                <a:cs typeface="+mn-cs"/>
              </a:rPr>
              <a:t> da Barca" y de sus dos famosas y legendarias piedras, la “</a:t>
            </a:r>
            <a:r>
              <a:rPr lang="es-ES" sz="2400" b="1" dirty="0" err="1">
                <a:solidFill>
                  <a:schemeClr val="bg1"/>
                </a:solidFill>
                <a:effectLst>
                  <a:outerShdw blurRad="38100" dist="38100" dir="2700000" algn="tl">
                    <a:srgbClr val="000000">
                      <a:alpha val="43137"/>
                    </a:srgbClr>
                  </a:outerShdw>
                </a:effectLst>
                <a:latin typeface="+mn-lt"/>
                <a:cs typeface="+mn-cs"/>
              </a:rPr>
              <a:t>Pedra</a:t>
            </a:r>
            <a:r>
              <a:rPr lang="es-ES" sz="2400" b="1" dirty="0">
                <a:solidFill>
                  <a:schemeClr val="bg1"/>
                </a:solidFill>
                <a:effectLst>
                  <a:outerShdw blurRad="38100" dist="38100" dir="2700000" algn="tl">
                    <a:srgbClr val="000000">
                      <a:alpha val="43137"/>
                    </a:srgbClr>
                  </a:outerShdw>
                </a:effectLst>
                <a:latin typeface="+mn-lt"/>
                <a:cs typeface="+mn-cs"/>
              </a:rPr>
              <a:t> de Abalar", con propiedades adivinatorias, y la "</a:t>
            </a:r>
            <a:r>
              <a:rPr lang="es-ES" sz="2400" b="1" dirty="0" err="1">
                <a:solidFill>
                  <a:schemeClr val="bg1"/>
                </a:solidFill>
                <a:effectLst>
                  <a:outerShdw blurRad="38100" dist="38100" dir="2700000" algn="tl">
                    <a:srgbClr val="000000">
                      <a:alpha val="43137"/>
                    </a:srgbClr>
                  </a:outerShdw>
                </a:effectLst>
                <a:latin typeface="+mn-lt"/>
                <a:cs typeface="+mn-cs"/>
              </a:rPr>
              <a:t>Pedra</a:t>
            </a:r>
            <a:r>
              <a:rPr lang="es-ES" sz="2400" b="1" dirty="0">
                <a:solidFill>
                  <a:schemeClr val="bg1"/>
                </a:solidFill>
                <a:effectLst>
                  <a:outerShdw blurRad="38100" dist="38100" dir="2700000" algn="tl">
                    <a:srgbClr val="000000">
                      <a:alpha val="43137"/>
                    </a:srgbClr>
                  </a:outerShdw>
                </a:effectLst>
                <a:latin typeface="+mn-lt"/>
                <a:cs typeface="+mn-cs"/>
              </a:rPr>
              <a:t> dos </a:t>
            </a:r>
            <a:r>
              <a:rPr lang="es-ES" sz="2400" b="1" dirty="0" err="1">
                <a:solidFill>
                  <a:schemeClr val="bg1"/>
                </a:solidFill>
                <a:effectLst>
                  <a:outerShdw blurRad="38100" dist="38100" dir="2700000" algn="tl">
                    <a:srgbClr val="000000">
                      <a:alpha val="43137"/>
                    </a:srgbClr>
                  </a:outerShdw>
                </a:effectLst>
                <a:latin typeface="+mn-lt"/>
                <a:cs typeface="+mn-cs"/>
              </a:rPr>
              <a:t>Cadrís</a:t>
            </a:r>
            <a:r>
              <a:rPr lang="es-ES" sz="2400" b="1" dirty="0">
                <a:solidFill>
                  <a:schemeClr val="bg1"/>
                </a:solidFill>
                <a:effectLst>
                  <a:outerShdw blurRad="38100" dist="38100" dir="2700000" algn="tl">
                    <a:srgbClr val="000000">
                      <a:alpha val="43137"/>
                    </a:srgbClr>
                  </a:outerShdw>
                </a:effectLst>
                <a:latin typeface="+mn-lt"/>
                <a:cs typeface="+mn-cs"/>
              </a:rPr>
              <a:t>”, con propiedades curativas. Enfrentado al potente y coloso cabo </a:t>
            </a:r>
            <a:r>
              <a:rPr lang="es-ES" sz="2400" b="1" dirty="0" err="1">
                <a:solidFill>
                  <a:schemeClr val="bg1"/>
                </a:solidFill>
                <a:effectLst>
                  <a:outerShdw blurRad="38100" dist="38100" dir="2700000" algn="tl">
                    <a:srgbClr val="000000">
                      <a:alpha val="43137"/>
                    </a:srgbClr>
                  </a:outerShdw>
                </a:effectLst>
                <a:latin typeface="+mn-lt"/>
                <a:cs typeface="+mn-cs"/>
              </a:rPr>
              <a:t>Vilán</a:t>
            </a:r>
            <a:r>
              <a:rPr lang="es-ES" sz="2400" b="1" dirty="0">
                <a:solidFill>
                  <a:schemeClr val="bg1"/>
                </a:solidFill>
                <a:effectLst>
                  <a:outerShdw blurRad="38100" dist="38100" dir="2700000" algn="tl">
                    <a:srgbClr val="000000">
                      <a:alpha val="43137"/>
                    </a:srgbClr>
                  </a:outerShdw>
                </a:effectLst>
                <a:latin typeface="+mn-lt"/>
                <a:cs typeface="+mn-cs"/>
              </a:rPr>
              <a:t> por el S, son ambos fieles cancerberos en los límites de la ría de Camariñas.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Título"/>
          <p:cNvSpPr>
            <a:spLocks noGrp="1"/>
          </p:cNvSpPr>
          <p:nvPr>
            <p:ph type="title"/>
          </p:nvPr>
        </p:nvSpPr>
        <p:spPr/>
        <p:txBody>
          <a:bodyPr/>
          <a:lstStyle/>
          <a:p>
            <a:endParaRPr lang="es-ES" smtClean="0"/>
          </a:p>
        </p:txBody>
      </p:sp>
      <p:pic>
        <p:nvPicPr>
          <p:cNvPr id="41987" name="3 Marcador de contenido" descr="2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Título"/>
          <p:cNvSpPr>
            <a:spLocks noGrp="1"/>
          </p:cNvSpPr>
          <p:nvPr>
            <p:ph type="title"/>
          </p:nvPr>
        </p:nvSpPr>
        <p:spPr/>
        <p:txBody>
          <a:bodyPr/>
          <a:lstStyle/>
          <a:p>
            <a:endParaRPr lang="es-ES" smtClean="0"/>
          </a:p>
        </p:txBody>
      </p:sp>
      <p:pic>
        <p:nvPicPr>
          <p:cNvPr id="43011" name="3 Marcador de contenido" descr="23 c pta barca 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Título"/>
          <p:cNvSpPr>
            <a:spLocks noGrp="1"/>
          </p:cNvSpPr>
          <p:nvPr>
            <p:ph type="title"/>
          </p:nvPr>
        </p:nvSpPr>
        <p:spPr/>
        <p:txBody>
          <a:bodyPr/>
          <a:lstStyle/>
          <a:p>
            <a:endParaRPr lang="es-ES" smtClean="0"/>
          </a:p>
        </p:txBody>
      </p:sp>
      <p:pic>
        <p:nvPicPr>
          <p:cNvPr id="44035" name="3 Marcador de contenido" descr="23 b pta barca.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66FF"/>
        </a:solidFill>
        <a:effectLst/>
      </p:bgPr>
    </p:bg>
    <p:spTree>
      <p:nvGrpSpPr>
        <p:cNvPr id="1" name=""/>
        <p:cNvGrpSpPr/>
        <p:nvPr/>
      </p:nvGrpSpPr>
      <p:grpSpPr>
        <a:xfrm>
          <a:off x="0" y="0"/>
          <a:ext cx="0" cy="0"/>
          <a:chOff x="0" y="0"/>
          <a:chExt cx="0" cy="0"/>
        </a:xfrm>
      </p:grpSpPr>
      <p:sp>
        <p:nvSpPr>
          <p:cNvPr id="4" name="3 CuadroTexto"/>
          <p:cNvSpPr txBox="1"/>
          <p:nvPr/>
        </p:nvSpPr>
        <p:spPr>
          <a:xfrm>
            <a:off x="755650" y="1773238"/>
            <a:ext cx="7632700" cy="3384550"/>
          </a:xfrm>
          <a:prstGeom prst="rect">
            <a:avLst/>
          </a:prstGeom>
          <a:noFill/>
        </p:spPr>
        <p:txBody>
          <a:bodyPr>
            <a:spAutoFit/>
          </a:bodyPr>
          <a:lstStyle/>
          <a:p>
            <a:pPr algn="ctr" fontAlgn="auto">
              <a:spcBef>
                <a:spcPts val="0"/>
              </a:spcBef>
              <a:spcAft>
                <a:spcPts val="0"/>
              </a:spcAft>
              <a:defRPr/>
            </a:pPr>
            <a:r>
              <a:rPr lang="es-ES" sz="2800" b="1" dirty="0">
                <a:solidFill>
                  <a:schemeClr val="bg1"/>
                </a:solidFill>
                <a:effectLst>
                  <a:outerShdw blurRad="38100" dist="38100" dir="2700000" algn="tl">
                    <a:srgbClr val="000000">
                      <a:alpha val="43137"/>
                    </a:srgbClr>
                  </a:outerShdw>
                </a:effectLst>
                <a:latin typeface="+mn-lt"/>
                <a:cs typeface="+mn-cs"/>
              </a:rPr>
              <a:t>Faro de cabo </a:t>
            </a:r>
            <a:r>
              <a:rPr lang="es-ES" sz="2800" b="1" dirty="0" err="1">
                <a:solidFill>
                  <a:schemeClr val="bg1"/>
                </a:solidFill>
                <a:effectLst>
                  <a:outerShdw blurRad="38100" dist="38100" dir="2700000" algn="tl">
                    <a:srgbClr val="000000">
                      <a:alpha val="43137"/>
                    </a:srgbClr>
                  </a:outerShdw>
                </a:effectLst>
                <a:latin typeface="+mn-lt"/>
                <a:cs typeface="+mn-cs"/>
              </a:rPr>
              <a:t>Touriñan</a:t>
            </a:r>
            <a:endParaRPr lang="es-ES" sz="2800" b="1" dirty="0">
              <a:solidFill>
                <a:schemeClr val="bg1"/>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s-ES"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err="1">
                <a:solidFill>
                  <a:schemeClr val="bg1"/>
                </a:solidFill>
                <a:effectLst>
                  <a:outerShdw blurRad="38100" dist="38100" dir="2700000" algn="tl">
                    <a:srgbClr val="000000">
                      <a:alpha val="43137"/>
                    </a:srgbClr>
                  </a:outerShdw>
                </a:effectLst>
                <a:latin typeface="+mn-lt"/>
                <a:cs typeface="+mn-cs"/>
              </a:rPr>
              <a:t>Touriñán</a:t>
            </a:r>
            <a:r>
              <a:rPr lang="es-ES" sz="2400" b="1" dirty="0">
                <a:solidFill>
                  <a:schemeClr val="bg1"/>
                </a:solidFill>
                <a:effectLst>
                  <a:outerShdw blurRad="38100" dist="38100" dir="2700000" algn="tl">
                    <a:srgbClr val="000000">
                      <a:alpha val="43137"/>
                    </a:srgbClr>
                  </a:outerShdw>
                </a:effectLst>
                <a:latin typeface="+mn-lt"/>
                <a:cs typeface="+mn-cs"/>
              </a:rPr>
              <a:t> ha sido testigo de innumerables naufragios, algunos con historias curiosas, como el del buque alemán "Madeleine </a:t>
            </a:r>
            <a:r>
              <a:rPr lang="es-ES" sz="2400" b="1" dirty="0" err="1">
                <a:solidFill>
                  <a:schemeClr val="bg1"/>
                </a:solidFill>
                <a:effectLst>
                  <a:outerShdw blurRad="38100" dist="38100" dir="2700000" algn="tl">
                    <a:srgbClr val="000000">
                      <a:alpha val="43137"/>
                    </a:srgbClr>
                  </a:outerShdw>
                </a:effectLst>
                <a:latin typeface="+mn-lt"/>
                <a:cs typeface="+mn-cs"/>
              </a:rPr>
              <a:t>Reig</a:t>
            </a:r>
            <a:r>
              <a:rPr lang="es-ES" sz="2400" b="1" dirty="0">
                <a:solidFill>
                  <a:schemeClr val="bg1"/>
                </a:solidFill>
                <a:effectLst>
                  <a:outerShdw blurRad="38100" dist="38100" dir="2700000" algn="tl">
                    <a:srgbClr val="000000">
                      <a:alpha val="43137"/>
                    </a:srgbClr>
                  </a:outerShdw>
                </a:effectLst>
                <a:latin typeface="+mn-lt"/>
                <a:cs typeface="+mn-cs"/>
              </a:rPr>
              <a:t>", que en 1935 partió en dos al gallego "Ocho hermanos". Dicen que el asesino siempre vuelve al lugar del crimen, y 22 años más tarde, en 1957, el "Madeleine </a:t>
            </a:r>
            <a:r>
              <a:rPr lang="es-ES" sz="2400" b="1" dirty="0" err="1">
                <a:solidFill>
                  <a:schemeClr val="bg1"/>
                </a:solidFill>
                <a:effectLst>
                  <a:outerShdw blurRad="38100" dist="38100" dir="2700000" algn="tl">
                    <a:srgbClr val="000000">
                      <a:alpha val="43137"/>
                    </a:srgbClr>
                  </a:outerShdw>
                </a:effectLst>
                <a:latin typeface="+mn-lt"/>
                <a:cs typeface="+mn-cs"/>
              </a:rPr>
              <a:t>Reig</a:t>
            </a:r>
            <a:r>
              <a:rPr lang="es-ES" sz="2400" b="1" dirty="0">
                <a:solidFill>
                  <a:schemeClr val="bg1"/>
                </a:solidFill>
                <a:effectLst>
                  <a:outerShdw blurRad="38100" dist="38100" dir="2700000" algn="tl">
                    <a:srgbClr val="000000">
                      <a:alpha val="43137"/>
                    </a:srgbClr>
                  </a:outerShdw>
                </a:effectLst>
                <a:latin typeface="+mn-lt"/>
                <a:cs typeface="+mn-cs"/>
              </a:rPr>
              <a:t>" se hundió casi en el mismo lugar donde había abordado al pesquero gallego.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Título"/>
          <p:cNvSpPr>
            <a:spLocks noGrp="1"/>
          </p:cNvSpPr>
          <p:nvPr>
            <p:ph type="title"/>
          </p:nvPr>
        </p:nvSpPr>
        <p:spPr/>
        <p:txBody>
          <a:bodyPr/>
          <a:lstStyle/>
          <a:p>
            <a:endParaRPr lang="es-ES" smtClean="0"/>
          </a:p>
        </p:txBody>
      </p:sp>
      <p:pic>
        <p:nvPicPr>
          <p:cNvPr id="46083" name="3 Marcador de contenido" descr="24 touriñan 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Título"/>
          <p:cNvSpPr>
            <a:spLocks noGrp="1"/>
          </p:cNvSpPr>
          <p:nvPr>
            <p:ph type="title"/>
          </p:nvPr>
        </p:nvSpPr>
        <p:spPr/>
        <p:txBody>
          <a:bodyPr/>
          <a:lstStyle/>
          <a:p>
            <a:endParaRPr lang="es-ES" smtClean="0"/>
          </a:p>
        </p:txBody>
      </p:sp>
      <p:pic>
        <p:nvPicPr>
          <p:cNvPr id="47107" name="3 Marcador de contenido" descr="25 touriñan 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Título"/>
          <p:cNvSpPr>
            <a:spLocks noGrp="1"/>
          </p:cNvSpPr>
          <p:nvPr>
            <p:ph type="title"/>
          </p:nvPr>
        </p:nvSpPr>
        <p:spPr/>
        <p:txBody>
          <a:bodyPr/>
          <a:lstStyle/>
          <a:p>
            <a:endParaRPr lang="es-ES" smtClean="0"/>
          </a:p>
        </p:txBody>
      </p:sp>
      <p:pic>
        <p:nvPicPr>
          <p:cNvPr id="48131" name="3 Marcador de contenido" descr="26 touriñan 3.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66FF"/>
        </a:solidFill>
        <a:effectLst/>
      </p:bgPr>
    </p:bg>
    <p:spTree>
      <p:nvGrpSpPr>
        <p:cNvPr id="1" name=""/>
        <p:cNvGrpSpPr/>
        <p:nvPr/>
      </p:nvGrpSpPr>
      <p:grpSpPr>
        <a:xfrm>
          <a:off x="0" y="0"/>
          <a:ext cx="0" cy="0"/>
          <a:chOff x="0" y="0"/>
          <a:chExt cx="0" cy="0"/>
        </a:xfrm>
      </p:grpSpPr>
      <p:sp>
        <p:nvSpPr>
          <p:cNvPr id="4" name="3 CuadroTexto"/>
          <p:cNvSpPr txBox="1"/>
          <p:nvPr/>
        </p:nvSpPr>
        <p:spPr>
          <a:xfrm>
            <a:off x="684213" y="1557338"/>
            <a:ext cx="7775575" cy="4124325"/>
          </a:xfrm>
          <a:prstGeom prst="rect">
            <a:avLst/>
          </a:prstGeom>
          <a:noFill/>
        </p:spPr>
        <p:txBody>
          <a:bodyPr>
            <a:spAutoFit/>
          </a:bodyPr>
          <a:lstStyle/>
          <a:p>
            <a:pPr algn="ctr" fontAlgn="auto">
              <a:spcBef>
                <a:spcPts val="0"/>
              </a:spcBef>
              <a:spcAft>
                <a:spcPts val="0"/>
              </a:spcAft>
              <a:defRPr/>
            </a:pPr>
            <a:r>
              <a:rPr lang="es-ES" sz="2800" b="1" dirty="0">
                <a:solidFill>
                  <a:schemeClr val="bg1"/>
                </a:solidFill>
                <a:effectLst>
                  <a:outerShdw blurRad="38100" dist="38100" dir="2700000" algn="tl">
                    <a:srgbClr val="000000">
                      <a:alpha val="43137"/>
                    </a:srgbClr>
                  </a:outerShdw>
                </a:effectLst>
                <a:latin typeface="+mn-lt"/>
                <a:cs typeface="+mn-cs"/>
              </a:rPr>
              <a:t>Faro de </a:t>
            </a:r>
            <a:r>
              <a:rPr lang="es-ES" sz="2800" b="1" dirty="0" err="1">
                <a:solidFill>
                  <a:schemeClr val="bg1"/>
                </a:solidFill>
                <a:effectLst>
                  <a:outerShdw blurRad="38100" dist="38100" dir="2700000" algn="tl">
                    <a:srgbClr val="000000">
                      <a:alpha val="43137"/>
                    </a:srgbClr>
                  </a:outerShdw>
                </a:effectLst>
                <a:latin typeface="+mn-lt"/>
                <a:cs typeface="+mn-cs"/>
              </a:rPr>
              <a:t>Finisterre</a:t>
            </a:r>
            <a:endParaRPr lang="es-ES" sz="2800" b="1" dirty="0">
              <a:solidFill>
                <a:schemeClr val="bg1"/>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es-ES" b="1" dirty="0">
              <a:solidFill>
                <a:schemeClr val="bg1"/>
              </a:solidFill>
              <a:effectLst>
                <a:outerShdw blurRad="38100" dist="38100" dir="2700000" algn="tl">
                  <a:srgbClr val="000000">
                    <a:alpha val="43137"/>
                  </a:srgbClr>
                </a:outerShdw>
              </a:effectLst>
              <a:latin typeface="+mn-lt"/>
              <a:cs typeface="+mn-cs"/>
            </a:endParaRPr>
          </a:p>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mn-lt"/>
                <a:cs typeface="+mn-cs"/>
              </a:rPr>
              <a:t>Aquí llegaron los romanos para darse cuenta de que habían dejado el mundo entero a sus espaldas y de que más le habría valido a Roma tener los buenos marinos que nunca tuvo. Los celtas, que llegaron antes, vieron esta punta del mundo como el principio del Más Allá, la madre de todos los comienzos. Nada tendría de extraño, en este emporio de las maravillas, que la primera luz que guiara a los barcos desde los 241 metros del monte Facho fuera una chispa del mismísimo Astro Rey.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Título"/>
          <p:cNvSpPr>
            <a:spLocks noGrp="1"/>
          </p:cNvSpPr>
          <p:nvPr>
            <p:ph type="title"/>
          </p:nvPr>
        </p:nvSpPr>
        <p:spPr/>
        <p:txBody>
          <a:bodyPr/>
          <a:lstStyle/>
          <a:p>
            <a:endParaRPr lang="es-ES" smtClean="0"/>
          </a:p>
        </p:txBody>
      </p:sp>
      <p:pic>
        <p:nvPicPr>
          <p:cNvPr id="50179" name="3 Marcador de contenido" descr="04 faro-finisterre--644x36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Título"/>
          <p:cNvSpPr>
            <a:spLocks noGrp="1"/>
          </p:cNvSpPr>
          <p:nvPr>
            <p:ph type="title"/>
          </p:nvPr>
        </p:nvSpPr>
        <p:spPr/>
        <p:txBody>
          <a:bodyPr/>
          <a:lstStyle/>
          <a:p>
            <a:endParaRPr lang="es-ES" smtClean="0"/>
          </a:p>
        </p:txBody>
      </p:sp>
      <p:pic>
        <p:nvPicPr>
          <p:cNvPr id="51203" name="3 Marcador de contenido" descr="28 finis 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Título"/>
          <p:cNvSpPr>
            <a:spLocks noGrp="1"/>
          </p:cNvSpPr>
          <p:nvPr>
            <p:ph type="title"/>
          </p:nvPr>
        </p:nvSpPr>
        <p:spPr/>
        <p:txBody>
          <a:bodyPr/>
          <a:lstStyle/>
          <a:p>
            <a:endParaRPr lang="es-ES" smtClean="0"/>
          </a:p>
        </p:txBody>
      </p:sp>
      <p:pic>
        <p:nvPicPr>
          <p:cNvPr id="52227" name="3 Marcador de contenido" descr="27 finis 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66FF"/>
        </a:solidFill>
        <a:effectLst/>
      </p:bgPr>
    </p:bg>
    <p:spTree>
      <p:nvGrpSpPr>
        <p:cNvPr id="1" name=""/>
        <p:cNvGrpSpPr/>
        <p:nvPr/>
      </p:nvGrpSpPr>
      <p:grpSpPr>
        <a:xfrm>
          <a:off x="0" y="0"/>
          <a:ext cx="0" cy="0"/>
          <a:chOff x="0" y="0"/>
          <a:chExt cx="0" cy="0"/>
        </a:xfrm>
      </p:grpSpPr>
      <p:sp>
        <p:nvSpPr>
          <p:cNvPr id="4" name="3 CuadroTexto"/>
          <p:cNvSpPr txBox="1"/>
          <p:nvPr/>
        </p:nvSpPr>
        <p:spPr>
          <a:xfrm>
            <a:off x="0" y="3213100"/>
            <a:ext cx="9144000" cy="523875"/>
          </a:xfrm>
          <a:prstGeom prst="rect">
            <a:avLst/>
          </a:prstGeom>
          <a:noFill/>
        </p:spPr>
        <p:txBody>
          <a:bodyPr>
            <a:spAutoFit/>
          </a:bodyPr>
          <a:lstStyle/>
          <a:p>
            <a:pPr algn="ctr" fontAlgn="auto">
              <a:spcBef>
                <a:spcPts val="0"/>
              </a:spcBef>
              <a:spcAft>
                <a:spcPts val="0"/>
              </a:spcAft>
              <a:defRPr/>
            </a:pPr>
            <a:r>
              <a:rPr lang="es-ES" sz="2800" b="1" dirty="0">
                <a:solidFill>
                  <a:schemeClr val="bg1"/>
                </a:solidFill>
                <a:effectLst>
                  <a:outerShdw blurRad="38100" dist="38100" dir="2700000" algn="tl">
                    <a:srgbClr val="000000">
                      <a:alpha val="43137"/>
                    </a:srgbClr>
                  </a:outerShdw>
                </a:effectLst>
                <a:latin typeface="+mn-lt"/>
                <a:cs typeface="+mn-cs"/>
              </a:rPr>
              <a:t>ESCENAS DE LA COSTA DE LA MUERTE</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Título"/>
          <p:cNvSpPr>
            <a:spLocks noGrp="1"/>
          </p:cNvSpPr>
          <p:nvPr>
            <p:ph type="title"/>
          </p:nvPr>
        </p:nvSpPr>
        <p:spPr/>
        <p:txBody>
          <a:bodyPr/>
          <a:lstStyle/>
          <a:p>
            <a:endParaRPr lang="es-ES" smtClean="0"/>
          </a:p>
        </p:txBody>
      </p:sp>
      <p:pic>
        <p:nvPicPr>
          <p:cNvPr id="54275" name="3 Marcador de contenido" descr="za camelle_AAF9229.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Título"/>
          <p:cNvSpPr>
            <a:spLocks noGrp="1"/>
          </p:cNvSpPr>
          <p:nvPr>
            <p:ph type="title"/>
          </p:nvPr>
        </p:nvSpPr>
        <p:spPr/>
        <p:txBody>
          <a:bodyPr/>
          <a:lstStyle/>
          <a:p>
            <a:endParaRPr lang="es-ES" smtClean="0"/>
          </a:p>
        </p:txBody>
      </p:sp>
      <p:pic>
        <p:nvPicPr>
          <p:cNvPr id="55299" name="3 Marcador de contenido" descr="ze ola muxia2.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Título"/>
          <p:cNvSpPr>
            <a:spLocks noGrp="1"/>
          </p:cNvSpPr>
          <p:nvPr>
            <p:ph type="title"/>
          </p:nvPr>
        </p:nvSpPr>
        <p:spPr/>
        <p:txBody>
          <a:bodyPr/>
          <a:lstStyle/>
          <a:p>
            <a:endParaRPr lang="es-ES" smtClean="0"/>
          </a:p>
        </p:txBody>
      </p:sp>
      <p:pic>
        <p:nvPicPr>
          <p:cNvPr id="56323" name="3 Marcador de contenido" descr="zf.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Título"/>
          <p:cNvSpPr>
            <a:spLocks noGrp="1"/>
          </p:cNvSpPr>
          <p:nvPr>
            <p:ph type="title"/>
          </p:nvPr>
        </p:nvSpPr>
        <p:spPr/>
        <p:txBody>
          <a:bodyPr/>
          <a:lstStyle/>
          <a:p>
            <a:endParaRPr lang="es-ES" smtClean="0"/>
          </a:p>
        </p:txBody>
      </p:sp>
      <p:pic>
        <p:nvPicPr>
          <p:cNvPr id="57347" name="3 Marcador de contenido" descr="zh.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Título"/>
          <p:cNvSpPr>
            <a:spLocks noGrp="1"/>
          </p:cNvSpPr>
          <p:nvPr>
            <p:ph type="title"/>
          </p:nvPr>
        </p:nvSpPr>
        <p:spPr/>
        <p:txBody>
          <a:bodyPr/>
          <a:lstStyle/>
          <a:p>
            <a:endParaRPr lang="es-ES" smtClean="0"/>
          </a:p>
        </p:txBody>
      </p:sp>
      <p:pic>
        <p:nvPicPr>
          <p:cNvPr id="58371" name="3 Marcador de contenido" descr="zj ariete.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Título"/>
          <p:cNvSpPr>
            <a:spLocks noGrp="1"/>
          </p:cNvSpPr>
          <p:nvPr>
            <p:ph type="title"/>
          </p:nvPr>
        </p:nvSpPr>
        <p:spPr/>
        <p:txBody>
          <a:bodyPr/>
          <a:lstStyle/>
          <a:p>
            <a:endParaRPr lang="es-ES" smtClean="0"/>
          </a:p>
        </p:txBody>
      </p:sp>
      <p:pic>
        <p:nvPicPr>
          <p:cNvPr id="59395" name="5 Marcador de contenido" descr="zo.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Título"/>
          <p:cNvSpPr>
            <a:spLocks noGrp="1"/>
          </p:cNvSpPr>
          <p:nvPr>
            <p:ph type="title"/>
          </p:nvPr>
        </p:nvSpPr>
        <p:spPr/>
        <p:txBody>
          <a:bodyPr/>
          <a:lstStyle/>
          <a:p>
            <a:endParaRPr lang="es-ES" smtClean="0"/>
          </a:p>
        </p:txBody>
      </p:sp>
      <p:pic>
        <p:nvPicPr>
          <p:cNvPr id="60419" name="3 Marcador de contenido" descr="zp.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Título"/>
          <p:cNvSpPr>
            <a:spLocks noGrp="1"/>
          </p:cNvSpPr>
          <p:nvPr>
            <p:ph type="title"/>
          </p:nvPr>
        </p:nvSpPr>
        <p:spPr/>
        <p:txBody>
          <a:bodyPr/>
          <a:lstStyle/>
          <a:p>
            <a:endParaRPr lang="es-ES" smtClean="0"/>
          </a:p>
        </p:txBody>
      </p:sp>
      <p:pic>
        <p:nvPicPr>
          <p:cNvPr id="61443" name="3 Marcador de contenido" descr="zr.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Título"/>
          <p:cNvSpPr>
            <a:spLocks noGrp="1"/>
          </p:cNvSpPr>
          <p:nvPr>
            <p:ph type="title"/>
          </p:nvPr>
        </p:nvSpPr>
        <p:spPr/>
        <p:txBody>
          <a:bodyPr/>
          <a:lstStyle/>
          <a:p>
            <a:endParaRPr lang="es-ES" smtClean="0"/>
          </a:p>
        </p:txBody>
      </p:sp>
      <p:pic>
        <p:nvPicPr>
          <p:cNvPr id="62467" name="3 Marcador de contenido" descr="zs.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Título"/>
          <p:cNvSpPr>
            <a:spLocks noGrp="1"/>
          </p:cNvSpPr>
          <p:nvPr>
            <p:ph type="title"/>
          </p:nvPr>
        </p:nvSpPr>
        <p:spPr/>
        <p:txBody>
          <a:bodyPr/>
          <a:lstStyle/>
          <a:p>
            <a:endParaRPr lang="es-ES" smtClean="0"/>
          </a:p>
        </p:txBody>
      </p:sp>
      <p:pic>
        <p:nvPicPr>
          <p:cNvPr id="63491" name="3 Marcador de contenido" descr="zt.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Título"/>
          <p:cNvSpPr>
            <a:spLocks noGrp="1"/>
          </p:cNvSpPr>
          <p:nvPr>
            <p:ph type="title"/>
          </p:nvPr>
        </p:nvSpPr>
        <p:spPr/>
        <p:txBody>
          <a:bodyPr/>
          <a:lstStyle/>
          <a:p>
            <a:endParaRPr lang="es-ES" smtClean="0"/>
          </a:p>
        </p:txBody>
      </p:sp>
      <p:pic>
        <p:nvPicPr>
          <p:cNvPr id="64515" name="3 Marcador de contenido" descr="yy.jpg"/>
          <p:cNvPicPr>
            <a:picLocks noGrp="1" noChangeAspect="1"/>
          </p:cNvPicPr>
          <p:nvPr>
            <p:ph idx="1"/>
          </p:nvPr>
        </p:nvPicPr>
        <p:blipFill>
          <a:blip r:embed="rId2"/>
          <a:srcRect/>
          <a:stretch>
            <a:fillRect/>
          </a:stretch>
        </p:blipFill>
        <p:spPr>
          <a:xfrm>
            <a:off x="0" y="0"/>
            <a:ext cx="9144000" cy="6858000"/>
          </a:xfrm>
        </p:spPr>
      </p:pic>
      <p:sp>
        <p:nvSpPr>
          <p:cNvPr id="5" name="4 Rectángulo"/>
          <p:cNvSpPr/>
          <p:nvPr/>
        </p:nvSpPr>
        <p:spPr>
          <a:xfrm>
            <a:off x="3825642" y="3140967"/>
            <a:ext cx="1492716" cy="923330"/>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s-ES" sz="5400" b="1" dirty="0">
                <a:ln w="11430"/>
                <a:solidFill>
                  <a:schemeClr val="accent5">
                    <a:lumMod val="20000"/>
                    <a:lumOff val="80000"/>
                  </a:schemeClr>
                </a:solidFill>
                <a:effectLst>
                  <a:outerShdw blurRad="50800" dist="39000" dir="5460000" algn="tl">
                    <a:srgbClr val="000000">
                      <a:alpha val="38000"/>
                    </a:srgbClr>
                  </a:outerShdw>
                </a:effectLst>
                <a:latin typeface="Arial Black" pitchFamily="34" charset="0"/>
                <a:cs typeface="+mn-cs"/>
              </a:rPr>
              <a:t>FIN</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Faros de la Costa de la Muer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Faros de la Costa de la Muerte</Template>
  <TotalTime>5</TotalTime>
  <Words>1009</Words>
  <Application>Microsoft Office PowerPoint</Application>
  <PresentationFormat>Presentación en pantalla (4:3)</PresentationFormat>
  <Paragraphs>53</Paragraphs>
  <Slides>63</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63</vt:i4>
      </vt:variant>
    </vt:vector>
  </HeadingPairs>
  <TitlesOfParts>
    <vt:vector size="67" baseType="lpstr">
      <vt:lpstr>Calibri</vt:lpstr>
      <vt:lpstr>Arial</vt:lpstr>
      <vt:lpstr>Faros de la Costa de la Muerte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6</cp:revision>
  <dcterms:created xsi:type="dcterms:W3CDTF">2017-04-04T08:16:42Z</dcterms:created>
  <dcterms:modified xsi:type="dcterms:W3CDTF">2017-04-04T08:22:08Z</dcterms:modified>
</cp:coreProperties>
</file>