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7" r:id="rId3"/>
    <p:sldId id="256" r:id="rId4"/>
    <p:sldId id="257" r:id="rId5"/>
    <p:sldId id="258" r:id="rId6"/>
    <p:sldId id="260" r:id="rId7"/>
    <p:sldId id="261" r:id="rId8"/>
    <p:sldId id="268" r:id="rId9"/>
    <p:sldId id="278" r:id="rId10"/>
    <p:sldId id="275" r:id="rId11"/>
    <p:sldId id="274" r:id="rId12"/>
    <p:sldId id="263" r:id="rId13"/>
    <p:sldId id="277" r:id="rId14"/>
    <p:sldId id="264" r:id="rId15"/>
    <p:sldId id="265" r:id="rId16"/>
    <p:sldId id="276" r:id="rId17"/>
    <p:sldId id="273" r:id="rId18"/>
    <p:sldId id="279" r:id="rId19"/>
    <p:sldId id="266" r:id="rId20"/>
    <p:sldId id="270" r:id="rId21"/>
    <p:sldId id="271" r:id="rId22"/>
    <p:sldId id="272" r:id="rId23"/>
    <p:sldId id="280" r:id="rId24"/>
    <p:sldId id="281" r:id="rId25"/>
    <p:sldId id="282" r:id="rId2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syFJcPB6UKfcHd6f6htjRQ" hashData="Cmj1SkGhlqeF5NyhmRup3J6QSP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90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901BDB-F4D1-4789-924D-C2D95209842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8EEF00-B484-4AF2-B413-EC23E9C959A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4AA565-359C-4271-80A7-FC4CF6B8673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3D41FC-C6A6-4DE1-B045-2D428536559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D4AA19-1668-4B71-AB80-A38C05F67B6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5B087D-DB8A-49C2-B86C-EA8A6533897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EBD6B7-0891-4866-B89D-BCD1F98F73C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1DDCD-B915-4980-8116-EC6BF6BBD64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937E63-2710-436B-83B5-D351FA85D30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A36244-E55B-432F-B75C-AD7492892C6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60C7A2-A089-4CA0-943A-D0D0E891F2E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EFA0DE2-239D-4162-B096-53BBDA89CA9D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0.png"/><Relationship Id="rId10" Type="http://schemas.openxmlformats.org/officeDocument/2006/relationships/image" Target="../media/image3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468313" y="4649788"/>
            <a:ext cx="8207375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es-ES" sz="2400" b="1" i="1">
                <a:solidFill>
                  <a:schemeClr val="bg1"/>
                </a:solidFill>
                <a:latin typeface="Constantia" pitchFamily="18" charset="0"/>
              </a:rPr>
              <a:t>Estas obras de arte te hacen pensar: </a:t>
            </a:r>
          </a:p>
          <a:p>
            <a:pPr algn="ctr"/>
            <a:r>
              <a:rPr lang="es-ES" sz="2400" b="1" i="1">
                <a:solidFill>
                  <a:schemeClr val="bg1"/>
                </a:solidFill>
                <a:latin typeface="Constantia" pitchFamily="18" charset="0"/>
              </a:rPr>
              <a:t>¿La piedra se convirtió en hombre</a:t>
            </a:r>
          </a:p>
          <a:p>
            <a:pPr algn="ctr"/>
            <a:r>
              <a:rPr lang="es-ES" sz="2400" b="1" i="1">
                <a:solidFill>
                  <a:schemeClr val="bg1"/>
                </a:solidFill>
                <a:latin typeface="Constantia" pitchFamily="18" charset="0"/>
              </a:rPr>
              <a:t> o el hombre en piedra?</a:t>
            </a:r>
          </a:p>
          <a:p>
            <a:pPr algn="ctr"/>
            <a:r>
              <a:rPr lang="es-ES" sz="2400" b="1" i="1">
                <a:solidFill>
                  <a:schemeClr val="bg1"/>
                </a:solidFill>
                <a:latin typeface="Constantia" pitchFamily="18" charset="0"/>
              </a:rPr>
              <a:t>La perfección creada por la mano humana. </a:t>
            </a:r>
          </a:p>
        </p:txBody>
      </p:sp>
      <p:sp>
        <p:nvSpPr>
          <p:cNvPr id="13318" name="Rectangle 6"/>
          <p:cNvSpPr>
            <a:spLocks noChangeArrowheads="1"/>
          </p:cNvSpPr>
          <p:nvPr/>
        </p:nvSpPr>
        <p:spPr bwMode="auto">
          <a:xfrm>
            <a:off x="1928794" y="2786058"/>
            <a:ext cx="5384616" cy="1846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ctr"/>
            <a:r>
              <a:rPr lang="es-ES" sz="4000" b="1" i="1" dirty="0">
                <a:solidFill>
                  <a:schemeClr val="bg1"/>
                </a:solidFill>
                <a:latin typeface="Constantia" pitchFamily="18" charset="0"/>
              </a:rPr>
              <a:t>Esculturas </a:t>
            </a:r>
            <a:r>
              <a:rPr lang="es-ES" sz="4000" b="1" i="1" dirty="0" smtClean="0">
                <a:solidFill>
                  <a:schemeClr val="bg1"/>
                </a:solidFill>
                <a:latin typeface="Constantia" pitchFamily="18" charset="0"/>
              </a:rPr>
              <a:t>de mármol </a:t>
            </a:r>
          </a:p>
          <a:p>
            <a:pPr algn="ctr"/>
            <a:r>
              <a:rPr lang="es-ES" sz="4000" b="1" i="1" dirty="0" smtClean="0">
                <a:solidFill>
                  <a:schemeClr val="bg1"/>
                </a:solidFill>
                <a:latin typeface="Constantia" pitchFamily="18" charset="0"/>
              </a:rPr>
              <a:t>sorprendentes </a:t>
            </a:r>
            <a:endParaRPr lang="es-ES" sz="4000" b="1" i="1" dirty="0">
              <a:solidFill>
                <a:schemeClr val="bg1"/>
              </a:solidFill>
              <a:latin typeface="Constantia" pitchFamily="18" charset="0"/>
            </a:endParaRPr>
          </a:p>
          <a:p>
            <a:pPr eaLnBrk="0" hangingPunct="0"/>
            <a:endParaRPr lang="es-ES" sz="4000" i="1" dirty="0">
              <a:solidFill>
                <a:schemeClr val="bg1"/>
              </a:solidFill>
              <a:latin typeface="Constantia" pitchFamily="18" charset="0"/>
            </a:endParaRPr>
          </a:p>
        </p:txBody>
      </p:sp>
    </p:spTree>
  </p:cSld>
  <p:clrMapOvr>
    <a:masterClrMapping/>
  </p:clrMapOvr>
  <p:transition>
    <p:sndAc>
      <p:stSnd loop="1">
        <p:snd r:embed="rId2" name="Baby-Einstein-Pachebel-Canon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V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56125" y="168275"/>
            <a:ext cx="4337050" cy="6500813"/>
          </a:xfrm>
          <a:prstGeom prst="rect">
            <a:avLst/>
          </a:prstGeom>
          <a:noFill/>
        </p:spPr>
      </p:pic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179388" y="4797425"/>
            <a:ext cx="4248150" cy="177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es-ES" sz="2000" b="1" i="1">
                <a:solidFill>
                  <a:schemeClr val="bg1"/>
                </a:solidFill>
                <a:latin typeface="Constantia" pitchFamily="18" charset="0"/>
              </a:rPr>
              <a:t>“Virgen con velo” </a:t>
            </a:r>
          </a:p>
          <a:p>
            <a:pPr algn="ctr"/>
            <a:r>
              <a:rPr lang="es-ES" b="1" i="1">
                <a:solidFill>
                  <a:schemeClr val="bg1"/>
                </a:solidFill>
                <a:latin typeface="Constantia" pitchFamily="18" charset="0"/>
              </a:rPr>
              <a:t> </a:t>
            </a:r>
          </a:p>
          <a:p>
            <a:pPr algn="ctr"/>
            <a:r>
              <a:rPr lang="es-ES" b="1" i="1">
                <a:solidFill>
                  <a:schemeClr val="bg1"/>
                </a:solidFill>
                <a:latin typeface="Constantia" pitchFamily="18" charset="0"/>
              </a:rPr>
              <a:t>Giovanni Strazza, 1833</a:t>
            </a:r>
          </a:p>
          <a:p>
            <a:pPr algn="ctr"/>
            <a:r>
              <a:rPr lang="es-ES" b="1" i="1">
                <a:solidFill>
                  <a:schemeClr val="bg1"/>
                </a:solidFill>
                <a:latin typeface="Constantia" pitchFamily="18" charset="0"/>
              </a:rPr>
              <a:t>Es una de las imágenes más impresionantes que jamás se vieron, nótese el efecto de transparencia.                    </a:t>
            </a:r>
          </a:p>
        </p:txBody>
      </p:sp>
      <p:pic>
        <p:nvPicPr>
          <p:cNvPr id="2055" name="Picture 7" descr="V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125538"/>
            <a:ext cx="4179888" cy="30464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V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1788" y="284163"/>
            <a:ext cx="4240212" cy="6384925"/>
          </a:xfrm>
          <a:prstGeom prst="rect">
            <a:avLst/>
          </a:prstGeom>
          <a:noFill/>
        </p:spPr>
      </p:pic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4859338" y="1782763"/>
            <a:ext cx="4032250" cy="3662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es-ES" b="1" i="1">
                <a:solidFill>
                  <a:schemeClr val="bg1"/>
                </a:solidFill>
                <a:latin typeface="Constantia" pitchFamily="18" charset="0"/>
              </a:rPr>
              <a:t>Piensa en lo difícil que resulta modelar un velo sobre un rostro           en un material que está entre                  los más duros del planeta,                         el mármol (mineral de dureza 3  escala de Friedrich Mohs).                      Otro problema es que el mármol          no permite la adición.                                 Es una escultura 100% hecha por sustracción. Por eso es que dicen que para esculpir una figura, simplemente hay que remover           todo lo que a la figura le sobra.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V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333375"/>
            <a:ext cx="8208962" cy="5440363"/>
          </a:xfrm>
          <a:prstGeom prst="rect">
            <a:avLst/>
          </a:prstGeom>
          <a:noFill/>
        </p:spPr>
      </p:pic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2679700" y="6022975"/>
            <a:ext cx="41243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65000"/>
              </a:lnSpc>
            </a:pPr>
            <a:r>
              <a:rPr lang="es-VE" sz="2000" b="1" i="1">
                <a:solidFill>
                  <a:schemeClr val="bg1"/>
                </a:solidFill>
                <a:latin typeface="Constantia" pitchFamily="18" charset="0"/>
              </a:rPr>
              <a:t>“Hermanas de la Misericordia”</a:t>
            </a:r>
          </a:p>
          <a:p>
            <a:pPr algn="ctr">
              <a:lnSpc>
                <a:spcPct val="65000"/>
              </a:lnSpc>
            </a:pPr>
            <a:r>
              <a:rPr lang="es-VE" b="1" i="1">
                <a:solidFill>
                  <a:schemeClr val="bg1"/>
                </a:solidFill>
                <a:latin typeface="Constantia" pitchFamily="18" charset="0"/>
              </a:rPr>
              <a:t>                                                                              Raffaele Monti</a:t>
            </a:r>
            <a:endParaRPr lang="es-ES" b="1" i="1">
              <a:solidFill>
                <a:schemeClr val="bg1"/>
              </a:solidFill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V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1800" y="392113"/>
            <a:ext cx="4543425" cy="6061075"/>
          </a:xfrm>
          <a:prstGeom prst="rect">
            <a:avLst/>
          </a:prstGeom>
          <a:noFill/>
        </p:spPr>
      </p:pic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5370513" y="5284788"/>
            <a:ext cx="3378200" cy="128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s-ES" sz="2000" b="1" i="1">
                <a:solidFill>
                  <a:schemeClr val="bg1"/>
                </a:solidFill>
                <a:latin typeface="Constantia" pitchFamily="18" charset="0"/>
              </a:rPr>
              <a:t>“Vestal con Velo” </a:t>
            </a:r>
          </a:p>
          <a:p>
            <a:pPr algn="ctr">
              <a:lnSpc>
                <a:spcPct val="130000"/>
              </a:lnSpc>
            </a:pPr>
            <a:r>
              <a:rPr lang="es-ES" b="1" i="1">
                <a:solidFill>
                  <a:schemeClr val="bg1"/>
                </a:solidFill>
                <a:latin typeface="Constantia" pitchFamily="18" charset="0"/>
              </a:rPr>
              <a:t>Raffaele Monti, 1861</a:t>
            </a:r>
            <a:r>
              <a:rPr lang="es-ES" sz="2000" b="1" i="1">
                <a:solidFill>
                  <a:schemeClr val="bg1"/>
                </a:solidFill>
                <a:latin typeface="Constantia" pitchFamily="18" charset="0"/>
              </a:rPr>
              <a:t> </a:t>
            </a:r>
            <a:br>
              <a:rPr lang="es-ES" sz="2000" b="1" i="1">
                <a:solidFill>
                  <a:schemeClr val="bg1"/>
                </a:solidFill>
                <a:latin typeface="Constantia" pitchFamily="18" charset="0"/>
              </a:rPr>
            </a:br>
            <a:endParaRPr lang="es-ES" sz="2000" b="1" i="1">
              <a:solidFill>
                <a:schemeClr val="bg1"/>
              </a:solidFill>
              <a:latin typeface="Constantia" pitchFamily="18" charset="0"/>
            </a:endParaRPr>
          </a:p>
        </p:txBody>
      </p:sp>
      <p:pic>
        <p:nvPicPr>
          <p:cNvPr id="6150" name="Picture 6" descr="V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72100" y="476250"/>
            <a:ext cx="3232150" cy="4308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V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90963" y="144463"/>
            <a:ext cx="4945062" cy="6597650"/>
          </a:xfrm>
          <a:prstGeom prst="rect">
            <a:avLst/>
          </a:prstGeom>
          <a:noFill/>
        </p:spPr>
      </p:pic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252413" y="5149850"/>
            <a:ext cx="3455987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es-ES" sz="2000" b="1" i="1">
                <a:solidFill>
                  <a:schemeClr val="bg1"/>
                </a:solidFill>
                <a:latin typeface="Constantia" pitchFamily="18" charset="0"/>
              </a:rPr>
              <a:t>“Modestia"</a:t>
            </a:r>
            <a:r>
              <a:rPr lang="es-ES" b="1" i="1">
                <a:solidFill>
                  <a:schemeClr val="bg1"/>
                </a:solidFill>
                <a:latin typeface="Constantia" pitchFamily="18" charset="0"/>
              </a:rPr>
              <a:t> </a:t>
            </a:r>
          </a:p>
          <a:p>
            <a:pPr algn="ctr"/>
            <a:endParaRPr lang="es-ES" b="1" i="1">
              <a:solidFill>
                <a:schemeClr val="bg1"/>
              </a:solidFill>
              <a:latin typeface="Constantia" pitchFamily="18" charset="0"/>
            </a:endParaRPr>
          </a:p>
          <a:p>
            <a:pPr algn="ctr"/>
            <a:r>
              <a:rPr lang="es-ES" b="1" i="1">
                <a:solidFill>
                  <a:schemeClr val="bg1"/>
                </a:solidFill>
                <a:latin typeface="Constantia" pitchFamily="18" charset="0"/>
              </a:rPr>
              <a:t>Antonio Corradini, 1752.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V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6463" y="476250"/>
            <a:ext cx="4254500" cy="5327650"/>
          </a:xfrm>
          <a:prstGeom prst="rect">
            <a:avLst/>
          </a:prstGeom>
          <a:noFill/>
        </p:spPr>
      </p:pic>
      <p:pic>
        <p:nvPicPr>
          <p:cNvPr id="14341" name="Picture 5" descr="V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476250"/>
            <a:ext cx="4249738" cy="5257800"/>
          </a:xfrm>
          <a:prstGeom prst="rect">
            <a:avLst/>
          </a:prstGeom>
          <a:noFill/>
        </p:spPr>
      </p:pic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2268538" y="6021388"/>
            <a:ext cx="4572000" cy="604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60000"/>
              </a:lnSpc>
            </a:pPr>
            <a:r>
              <a:rPr lang="es-ES" sz="2000" b="1" i="1">
                <a:solidFill>
                  <a:schemeClr val="bg1"/>
                </a:solidFill>
                <a:latin typeface="Constantia" pitchFamily="18" charset="0"/>
              </a:rPr>
              <a:t>“Modestia“ - </a:t>
            </a:r>
            <a:r>
              <a:rPr lang="es-ES" b="1" i="1">
                <a:solidFill>
                  <a:schemeClr val="bg1"/>
                </a:solidFill>
                <a:latin typeface="Constantia" pitchFamily="18" charset="0"/>
              </a:rPr>
              <a:t>Detalles</a:t>
            </a:r>
          </a:p>
          <a:p>
            <a:pPr algn="ctr">
              <a:lnSpc>
                <a:spcPct val="60000"/>
              </a:lnSpc>
            </a:pPr>
            <a:endParaRPr lang="es-ES" b="1" i="1">
              <a:solidFill>
                <a:schemeClr val="bg1"/>
              </a:solidFill>
              <a:latin typeface="Constantia" pitchFamily="18" charset="0"/>
            </a:endParaRPr>
          </a:p>
          <a:p>
            <a:pPr algn="ctr">
              <a:lnSpc>
                <a:spcPct val="60000"/>
              </a:lnSpc>
            </a:pPr>
            <a:r>
              <a:rPr lang="es-ES" b="1" i="1">
                <a:solidFill>
                  <a:schemeClr val="bg1"/>
                </a:solidFill>
                <a:latin typeface="Constantia" pitchFamily="18" charset="0"/>
              </a:rPr>
              <a:t>Antonio Corradini, 1752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V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674688"/>
            <a:ext cx="5649913" cy="7532688"/>
          </a:xfrm>
          <a:prstGeom prst="rect">
            <a:avLst/>
          </a:prstGeom>
          <a:noFill/>
        </p:spPr>
      </p:pic>
      <p:sp>
        <p:nvSpPr>
          <p:cNvPr id="25605" name="Rectangle 5"/>
          <p:cNvSpPr>
            <a:spLocks noChangeArrowheads="1"/>
          </p:cNvSpPr>
          <p:nvPr/>
        </p:nvSpPr>
        <p:spPr bwMode="auto">
          <a:xfrm>
            <a:off x="6149975" y="5037138"/>
            <a:ext cx="2454275" cy="128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" sz="2000" b="1" i="1">
                <a:solidFill>
                  <a:schemeClr val="bg1"/>
                </a:solidFill>
                <a:latin typeface="Constantia" pitchFamily="18" charset="0"/>
              </a:rPr>
              <a:t>“Duerme el dolor</a:t>
            </a:r>
          </a:p>
          <a:p>
            <a:pPr algn="ctr"/>
            <a:r>
              <a:rPr lang="es-ES" sz="2000" b="1" i="1">
                <a:solidFill>
                  <a:schemeClr val="bg1"/>
                </a:solidFill>
                <a:latin typeface="Constantia" pitchFamily="18" charset="0"/>
              </a:rPr>
              <a:t> y sueña la Alegría”</a:t>
            </a:r>
          </a:p>
          <a:p>
            <a:pPr algn="ctr"/>
            <a:endParaRPr lang="es-ES" sz="2000" b="1" i="1">
              <a:solidFill>
                <a:schemeClr val="bg1"/>
              </a:solidFill>
              <a:latin typeface="Constantia" pitchFamily="18" charset="0"/>
            </a:endParaRPr>
          </a:p>
          <a:p>
            <a:pPr algn="ctr"/>
            <a:r>
              <a:rPr lang="es-ES" b="1" i="1">
                <a:solidFill>
                  <a:schemeClr val="bg1"/>
                </a:solidFill>
                <a:latin typeface="Constantia" pitchFamily="18" charset="0"/>
              </a:rPr>
              <a:t>Raffaele Monti, 1861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V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414338"/>
            <a:ext cx="6048375" cy="6038850"/>
          </a:xfrm>
          <a:prstGeom prst="rect">
            <a:avLst/>
          </a:prstGeom>
          <a:noFill/>
        </p:spPr>
      </p:pic>
      <p:sp>
        <p:nvSpPr>
          <p:cNvPr id="22534" name="Rectangle 6"/>
          <p:cNvSpPr>
            <a:spLocks noChangeArrowheads="1"/>
          </p:cNvSpPr>
          <p:nvPr/>
        </p:nvSpPr>
        <p:spPr bwMode="auto">
          <a:xfrm>
            <a:off x="5868988" y="4843463"/>
            <a:ext cx="3816350" cy="1525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2000">
                <a:solidFill>
                  <a:schemeClr val="bg1"/>
                </a:solidFill>
              </a:rPr>
              <a:t>“</a:t>
            </a:r>
            <a:r>
              <a:rPr lang="es-ES" sz="2000" b="1" i="1">
                <a:solidFill>
                  <a:schemeClr val="bg1"/>
                </a:solidFill>
                <a:latin typeface="Constantia" pitchFamily="18" charset="0"/>
              </a:rPr>
              <a:t>Duerme el dolor</a:t>
            </a:r>
          </a:p>
          <a:p>
            <a:pPr algn="ctr"/>
            <a:r>
              <a:rPr lang="es-ES" sz="2000" b="1" i="1">
                <a:solidFill>
                  <a:schemeClr val="bg1"/>
                </a:solidFill>
                <a:latin typeface="Constantia" pitchFamily="18" charset="0"/>
              </a:rPr>
              <a:t> y sueña la Alegría”</a:t>
            </a:r>
            <a:r>
              <a:rPr lang="es-ES" b="1" i="1">
                <a:solidFill>
                  <a:schemeClr val="bg1"/>
                </a:solidFill>
                <a:latin typeface="Constantia" pitchFamily="18" charset="0"/>
              </a:rPr>
              <a:t>  </a:t>
            </a:r>
          </a:p>
          <a:p>
            <a:pPr algn="ctr"/>
            <a:r>
              <a:rPr lang="es-ES" b="1" i="1">
                <a:solidFill>
                  <a:schemeClr val="bg1"/>
                </a:solidFill>
                <a:latin typeface="Constantia" pitchFamily="18" charset="0"/>
              </a:rPr>
              <a:t>Detalle</a:t>
            </a:r>
          </a:p>
          <a:p>
            <a:pPr algn="ctr"/>
            <a:endParaRPr lang="es-ES" b="1" i="1">
              <a:solidFill>
                <a:schemeClr val="bg1"/>
              </a:solidFill>
              <a:latin typeface="Constantia" pitchFamily="18" charset="0"/>
            </a:endParaRPr>
          </a:p>
          <a:p>
            <a:pPr algn="ctr"/>
            <a:r>
              <a:rPr lang="es-ES" b="1" i="1">
                <a:solidFill>
                  <a:schemeClr val="bg1"/>
                </a:solidFill>
                <a:latin typeface="Constantia" pitchFamily="18" charset="0"/>
              </a:rPr>
              <a:t>Raffaele Monti, 1861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V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760413"/>
            <a:ext cx="8964613" cy="4108450"/>
          </a:xfrm>
          <a:prstGeom prst="rect">
            <a:avLst/>
          </a:prstGeom>
          <a:noFill/>
        </p:spPr>
      </p:pic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395288" y="5216525"/>
            <a:ext cx="8424862" cy="152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es-ES">
                <a:solidFill>
                  <a:schemeClr val="bg1"/>
                </a:solidFill>
              </a:rPr>
              <a:t/>
            </a:r>
            <a:br>
              <a:rPr lang="es-ES">
                <a:solidFill>
                  <a:schemeClr val="bg1"/>
                </a:solidFill>
              </a:rPr>
            </a:br>
            <a:r>
              <a:rPr lang="es-ES" sz="2000" b="1" i="1">
                <a:solidFill>
                  <a:schemeClr val="bg1"/>
                </a:solidFill>
                <a:latin typeface="Constantia" pitchFamily="18" charset="0"/>
              </a:rPr>
              <a:t>Joven doncella bajo un velo </a:t>
            </a:r>
          </a:p>
          <a:p>
            <a:pPr algn="ctr"/>
            <a:endParaRPr lang="es-ES" sz="2000" b="1" i="1">
              <a:solidFill>
                <a:schemeClr val="bg1"/>
              </a:solidFill>
              <a:latin typeface="Constantia" pitchFamily="18" charset="0"/>
            </a:endParaRPr>
          </a:p>
          <a:p>
            <a:pPr algn="ctr"/>
            <a:r>
              <a:rPr lang="es-ES" b="1" i="1">
                <a:solidFill>
                  <a:schemeClr val="bg1"/>
                </a:solidFill>
                <a:latin typeface="Constantia" pitchFamily="18" charset="0"/>
              </a:rPr>
              <a:t>Raffaele Monti, 1853</a:t>
            </a:r>
            <a:br>
              <a:rPr lang="es-ES" b="1" i="1">
                <a:solidFill>
                  <a:schemeClr val="bg1"/>
                </a:solidFill>
                <a:latin typeface="Constantia" pitchFamily="18" charset="0"/>
              </a:rPr>
            </a:br>
            <a:endParaRPr lang="es-ES" b="1" i="1">
              <a:solidFill>
                <a:schemeClr val="bg1"/>
              </a:solidFill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V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0688" y="207963"/>
            <a:ext cx="5761037" cy="4876800"/>
          </a:xfrm>
          <a:prstGeom prst="rect">
            <a:avLst/>
          </a:prstGeom>
          <a:noFill/>
        </p:spPr>
      </p:pic>
      <p:sp>
        <p:nvSpPr>
          <p:cNvPr id="9222" name="Rectangle 6"/>
          <p:cNvSpPr>
            <a:spLocks noChangeArrowheads="1"/>
          </p:cNvSpPr>
          <p:nvPr/>
        </p:nvSpPr>
        <p:spPr bwMode="auto">
          <a:xfrm>
            <a:off x="250825" y="5214938"/>
            <a:ext cx="8713788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es-ES" sz="2000" b="1" i="1">
                <a:solidFill>
                  <a:schemeClr val="bg1"/>
                </a:solidFill>
                <a:latin typeface="Constantia" pitchFamily="18" charset="0"/>
              </a:rPr>
              <a:t>“La Libertad del Cautivo”</a:t>
            </a:r>
            <a:r>
              <a:rPr lang="es-ES" b="1" i="1">
                <a:solidFill>
                  <a:schemeClr val="bg1"/>
                </a:solidFill>
                <a:latin typeface="Constantia" pitchFamily="18" charset="0"/>
              </a:rPr>
              <a:t> de Franschesko Kvirolo (después de 1757) es la más famosa de sus obras, por la habilidad en hacer esta red. Hecha en una única pieza de mármol y piedra pómez, Kvirolo fue el único maestro escultor napolitano que aceptó el desafío que otros escultores rechazaron,                         sosteniendo que la red se iba a quebrar en pedazos.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V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212725"/>
            <a:ext cx="4549775" cy="6456363"/>
          </a:xfrm>
          <a:prstGeom prst="rect">
            <a:avLst/>
          </a:prstGeom>
          <a:noFill/>
        </p:spPr>
      </p:pic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5003800" y="5448300"/>
            <a:ext cx="4032250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2000" b="1" i="1">
                <a:solidFill>
                  <a:schemeClr val="bg1"/>
                </a:solidFill>
                <a:latin typeface="Constantia" pitchFamily="18" charset="0"/>
              </a:rPr>
              <a:t>"El rapto de Proserpina".</a:t>
            </a:r>
          </a:p>
          <a:p>
            <a:pPr algn="ctr"/>
            <a:endParaRPr lang="es-ES" b="1" i="1">
              <a:solidFill>
                <a:schemeClr val="bg1"/>
              </a:solidFill>
              <a:latin typeface="Constantia" pitchFamily="18" charset="0"/>
            </a:endParaRPr>
          </a:p>
          <a:p>
            <a:pPr algn="ctr"/>
            <a:r>
              <a:rPr lang="es-ES" b="1" i="1">
                <a:solidFill>
                  <a:schemeClr val="bg1"/>
                </a:solidFill>
                <a:latin typeface="Constantia" pitchFamily="18" charset="0"/>
              </a:rPr>
              <a:t>Lorenzo Bernini, 1621 </a:t>
            </a:r>
          </a:p>
          <a:p>
            <a:pPr algn="ctr"/>
            <a:endParaRPr lang="es-ES" b="1" i="1">
              <a:solidFill>
                <a:schemeClr val="bg1"/>
              </a:solidFill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V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00" y="404813"/>
            <a:ext cx="5300663" cy="6084887"/>
          </a:xfrm>
          <a:prstGeom prst="rect">
            <a:avLst/>
          </a:prstGeom>
          <a:noFill/>
        </p:spPr>
      </p:pic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-36513" y="5202238"/>
            <a:ext cx="3529013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es-ES" sz="2000" b="1" i="1">
                <a:solidFill>
                  <a:schemeClr val="bg1"/>
                </a:solidFill>
                <a:latin typeface="Constantia" pitchFamily="18" charset="0"/>
              </a:rPr>
              <a:t>"El rapto de Proserpina". </a:t>
            </a:r>
            <a:r>
              <a:rPr lang="es-ES" b="1" i="1">
                <a:solidFill>
                  <a:schemeClr val="bg1"/>
                </a:solidFill>
                <a:latin typeface="Constantia" pitchFamily="18" charset="0"/>
              </a:rPr>
              <a:t>Detalle</a:t>
            </a:r>
          </a:p>
          <a:p>
            <a:pPr algn="ctr"/>
            <a:endParaRPr lang="es-ES" b="1" i="1">
              <a:solidFill>
                <a:schemeClr val="bg1"/>
              </a:solidFill>
              <a:latin typeface="Constantia" pitchFamily="18" charset="0"/>
            </a:endParaRPr>
          </a:p>
          <a:p>
            <a:pPr algn="ctr"/>
            <a:r>
              <a:rPr lang="es-VE" b="1" i="1">
                <a:solidFill>
                  <a:schemeClr val="bg1"/>
                </a:solidFill>
                <a:latin typeface="Constantia" pitchFamily="18" charset="0"/>
              </a:rPr>
              <a:t>Lorenzo Bernini, 1621</a:t>
            </a:r>
            <a:endParaRPr lang="es-ES" b="1" i="1">
              <a:solidFill>
                <a:schemeClr val="bg1"/>
              </a:solidFill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0" name="Rectangle 6"/>
          <p:cNvSpPr>
            <a:spLocks noChangeArrowheads="1"/>
          </p:cNvSpPr>
          <p:nvPr/>
        </p:nvSpPr>
        <p:spPr bwMode="auto">
          <a:xfrm>
            <a:off x="1258888" y="6375400"/>
            <a:ext cx="6867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b="1" i="1">
                <a:solidFill>
                  <a:schemeClr val="bg1"/>
                </a:solidFill>
                <a:latin typeface="Constantia" pitchFamily="18" charset="0"/>
              </a:rPr>
              <a:t>Aprecien la textura y la presión de los dedos sobre la piel.</a:t>
            </a:r>
            <a:r>
              <a:rPr lang="es-ES" b="1" i="1">
                <a:latin typeface="Constantia" pitchFamily="18" charset="0"/>
              </a:rPr>
              <a:t> </a:t>
            </a:r>
          </a:p>
        </p:txBody>
      </p:sp>
      <p:pic>
        <p:nvPicPr>
          <p:cNvPr id="11271" name="Picture 7" descr="V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908050"/>
            <a:ext cx="4392613" cy="3060700"/>
          </a:xfrm>
          <a:prstGeom prst="rect">
            <a:avLst/>
          </a:prstGeom>
          <a:noFill/>
        </p:spPr>
      </p:pic>
      <p:pic>
        <p:nvPicPr>
          <p:cNvPr id="11272" name="Picture 8" descr="V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67288" y="404813"/>
            <a:ext cx="3997325" cy="5761037"/>
          </a:xfrm>
          <a:prstGeom prst="rect">
            <a:avLst/>
          </a:prstGeom>
          <a:noFill/>
        </p:spPr>
      </p:pic>
      <p:sp>
        <p:nvSpPr>
          <p:cNvPr id="11273" name="Rectangle 9"/>
          <p:cNvSpPr>
            <a:spLocks noChangeArrowheads="1"/>
          </p:cNvSpPr>
          <p:nvPr/>
        </p:nvSpPr>
        <p:spPr bwMode="auto">
          <a:xfrm>
            <a:off x="179388" y="4581525"/>
            <a:ext cx="4572000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2000" b="1" i="1">
                <a:solidFill>
                  <a:schemeClr val="bg1"/>
                </a:solidFill>
                <a:latin typeface="Constantia" pitchFamily="18" charset="0"/>
              </a:rPr>
              <a:t>"El rapto de Proserpina". </a:t>
            </a:r>
          </a:p>
          <a:p>
            <a:pPr algn="ctr"/>
            <a:r>
              <a:rPr lang="es-ES" b="1" i="1">
                <a:solidFill>
                  <a:schemeClr val="bg1"/>
                </a:solidFill>
                <a:latin typeface="Constantia" pitchFamily="18" charset="0"/>
              </a:rPr>
              <a:t>Detalle</a:t>
            </a:r>
          </a:p>
          <a:p>
            <a:pPr algn="ctr"/>
            <a:endParaRPr lang="es-ES" b="1" i="1">
              <a:solidFill>
                <a:schemeClr val="bg1"/>
              </a:solidFill>
              <a:latin typeface="Constantia" pitchFamily="18" charset="0"/>
            </a:endParaRPr>
          </a:p>
          <a:p>
            <a:pPr algn="ctr"/>
            <a:r>
              <a:rPr lang="es-VE" b="1" i="1">
                <a:solidFill>
                  <a:schemeClr val="bg1"/>
                </a:solidFill>
                <a:latin typeface="Constantia" pitchFamily="18" charset="0"/>
              </a:rPr>
              <a:t>Lorenzo Bernini, 1621</a:t>
            </a:r>
            <a:endParaRPr lang="es-ES" b="1" i="1">
              <a:solidFill>
                <a:schemeClr val="bg1"/>
              </a:solidFill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V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88913"/>
            <a:ext cx="3657600" cy="4876800"/>
          </a:xfrm>
          <a:prstGeom prst="rect">
            <a:avLst/>
          </a:prstGeom>
          <a:noFill/>
        </p:spPr>
      </p:pic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2555875" y="5445125"/>
            <a:ext cx="4140200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2000" b="1" i="1">
                <a:solidFill>
                  <a:schemeClr val="bg1"/>
                </a:solidFill>
                <a:latin typeface="Constantia" pitchFamily="18" charset="0"/>
              </a:rPr>
              <a:t>“David”</a:t>
            </a:r>
          </a:p>
          <a:p>
            <a:pPr algn="ctr"/>
            <a:endParaRPr lang="es-ES" b="1" i="1">
              <a:solidFill>
                <a:schemeClr val="bg1"/>
              </a:solidFill>
              <a:latin typeface="Constantia" pitchFamily="18" charset="0"/>
            </a:endParaRPr>
          </a:p>
          <a:p>
            <a:pPr algn="ctr"/>
            <a:r>
              <a:rPr lang="es-ES" b="1" i="1">
                <a:solidFill>
                  <a:schemeClr val="bg1"/>
                </a:solidFill>
                <a:latin typeface="Constantia" pitchFamily="18" charset="0"/>
              </a:rPr>
              <a:t>Miguel Ángel Buonarroti </a:t>
            </a:r>
          </a:p>
          <a:p>
            <a:pPr algn="ctr"/>
            <a:r>
              <a:rPr lang="es-ES" b="1" i="1">
                <a:solidFill>
                  <a:schemeClr val="bg1"/>
                </a:solidFill>
                <a:latin typeface="Constantia" pitchFamily="18" charset="0"/>
              </a:rPr>
              <a:t>1501 - 1504 </a:t>
            </a:r>
          </a:p>
        </p:txBody>
      </p:sp>
      <p:pic>
        <p:nvPicPr>
          <p:cNvPr id="23558" name="Picture 6" descr="V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94338" y="188913"/>
            <a:ext cx="3325812" cy="4895850"/>
          </a:xfrm>
          <a:prstGeom prst="rect">
            <a:avLst/>
          </a:prstGeom>
          <a:noFill/>
        </p:spPr>
      </p:pic>
      <p:pic>
        <p:nvPicPr>
          <p:cNvPr id="23559" name="Picture 7" descr="V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92500" y="1844675"/>
            <a:ext cx="2319338" cy="34115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V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95825" y="692150"/>
            <a:ext cx="4448175" cy="5089525"/>
          </a:xfrm>
          <a:prstGeom prst="rect">
            <a:avLst/>
          </a:prstGeom>
          <a:noFill/>
        </p:spPr>
      </p:pic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1116013" y="5983288"/>
            <a:ext cx="6913562" cy="1042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lnSpc>
                <a:spcPct val="65000"/>
              </a:lnSpc>
            </a:pPr>
            <a:r>
              <a:rPr lang="es-ES" sz="2000" b="1" i="1">
                <a:solidFill>
                  <a:schemeClr val="bg1"/>
                </a:solidFill>
                <a:latin typeface="Constantia" pitchFamily="18" charset="0"/>
              </a:rPr>
              <a:t>La Piedad</a:t>
            </a:r>
          </a:p>
          <a:p>
            <a:pPr algn="ctr">
              <a:lnSpc>
                <a:spcPct val="65000"/>
              </a:lnSpc>
            </a:pPr>
            <a:endParaRPr lang="es-ES" b="1" i="1">
              <a:solidFill>
                <a:schemeClr val="bg1"/>
              </a:solidFill>
              <a:latin typeface="Constantia" pitchFamily="18" charset="0"/>
            </a:endParaRPr>
          </a:p>
          <a:p>
            <a:pPr algn="ctr">
              <a:lnSpc>
                <a:spcPct val="65000"/>
              </a:lnSpc>
            </a:pPr>
            <a:r>
              <a:rPr lang="es-ES" b="1" i="1">
                <a:solidFill>
                  <a:schemeClr val="bg1"/>
                </a:solidFill>
                <a:latin typeface="Constantia" pitchFamily="18" charset="0"/>
              </a:rPr>
              <a:t>Miguel Ángel Buonarroti, 1499 </a:t>
            </a:r>
          </a:p>
          <a:p>
            <a:pPr algn="ctr">
              <a:lnSpc>
                <a:spcPct val="65000"/>
              </a:lnSpc>
            </a:pPr>
            <a:r>
              <a:rPr lang="es-ES" sz="2000" b="1" i="1">
                <a:solidFill>
                  <a:schemeClr val="bg1"/>
                </a:solidFill>
                <a:latin typeface="Constantia" pitchFamily="18" charset="0"/>
              </a:rPr>
              <a:t/>
            </a:r>
            <a:br>
              <a:rPr lang="es-ES" sz="2000" b="1" i="1">
                <a:solidFill>
                  <a:schemeClr val="bg1"/>
                </a:solidFill>
                <a:latin typeface="Constantia" pitchFamily="18" charset="0"/>
              </a:rPr>
            </a:br>
            <a:endParaRPr lang="es-ES" sz="2000" b="1" i="1">
              <a:solidFill>
                <a:schemeClr val="bg1"/>
              </a:solidFill>
              <a:latin typeface="Constantia" pitchFamily="18" charset="0"/>
            </a:endParaRPr>
          </a:p>
        </p:txBody>
      </p:sp>
      <p:pic>
        <p:nvPicPr>
          <p:cNvPr id="19462" name="Picture 6" descr="V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5900" y="1196975"/>
            <a:ext cx="4356100" cy="4286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V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333375"/>
            <a:ext cx="6065838" cy="6264275"/>
          </a:xfrm>
          <a:prstGeom prst="rect">
            <a:avLst/>
          </a:prstGeom>
          <a:noFill/>
        </p:spPr>
      </p:pic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5472113" y="5187950"/>
            <a:ext cx="4572000" cy="177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2000" b="1" i="1">
                <a:solidFill>
                  <a:schemeClr val="bg1"/>
                </a:solidFill>
                <a:latin typeface="Constantia" pitchFamily="18" charset="0"/>
              </a:rPr>
              <a:t>“Cupido y Psique</a:t>
            </a:r>
            <a:r>
              <a:rPr lang="es-ES" b="1" i="1">
                <a:solidFill>
                  <a:schemeClr val="bg1"/>
                </a:solidFill>
                <a:latin typeface="Constantia" pitchFamily="18" charset="0"/>
              </a:rPr>
              <a:t>”</a:t>
            </a:r>
          </a:p>
          <a:p>
            <a:pPr algn="ctr"/>
            <a:endParaRPr lang="es-ES" b="1" i="1">
              <a:solidFill>
                <a:schemeClr val="bg1"/>
              </a:solidFill>
              <a:latin typeface="Constantia" pitchFamily="18" charset="0"/>
            </a:endParaRPr>
          </a:p>
          <a:p>
            <a:pPr algn="ctr"/>
            <a:r>
              <a:rPr lang="es-ES" b="1" i="1">
                <a:solidFill>
                  <a:schemeClr val="bg1"/>
                </a:solidFill>
                <a:latin typeface="Constantia" pitchFamily="18" charset="0"/>
              </a:rPr>
              <a:t>Antonio Canova </a:t>
            </a:r>
          </a:p>
          <a:p>
            <a:pPr algn="ctr"/>
            <a:r>
              <a:rPr lang="es-ES" b="1" i="1">
                <a:solidFill>
                  <a:schemeClr val="bg1"/>
                </a:solidFill>
                <a:latin typeface="Constantia" pitchFamily="18" charset="0"/>
              </a:rPr>
              <a:t>(1800-1803)</a:t>
            </a:r>
          </a:p>
          <a:p>
            <a:pPr algn="ctr"/>
            <a:r>
              <a:rPr lang="es-ES" b="1" i="1">
                <a:solidFill>
                  <a:schemeClr val="bg1"/>
                </a:solidFill>
                <a:latin typeface="Constantia" pitchFamily="18" charset="0"/>
              </a:rPr>
              <a:t/>
            </a:r>
            <a:br>
              <a:rPr lang="es-ES" b="1" i="1">
                <a:solidFill>
                  <a:schemeClr val="bg1"/>
                </a:solidFill>
                <a:latin typeface="Constantia" pitchFamily="18" charset="0"/>
              </a:rPr>
            </a:br>
            <a:endParaRPr lang="es-ES" b="1" i="1">
              <a:solidFill>
                <a:schemeClr val="bg1"/>
              </a:solidFill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 descr="V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333375"/>
            <a:ext cx="7704138" cy="5121275"/>
          </a:xfrm>
          <a:prstGeom prst="rect">
            <a:avLst/>
          </a:prstGeom>
          <a:noFill/>
        </p:spPr>
      </p:pic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395288" y="5749925"/>
            <a:ext cx="8424862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es-ES" sz="2000" b="1" i="1">
                <a:solidFill>
                  <a:schemeClr val="bg1"/>
                </a:solidFill>
                <a:latin typeface="Constantia" pitchFamily="18" charset="0"/>
              </a:rPr>
              <a:t>“Cupido y Psique”</a:t>
            </a:r>
            <a:r>
              <a:rPr lang="es-ES" b="1" i="1">
                <a:solidFill>
                  <a:schemeClr val="bg1"/>
                </a:solidFill>
                <a:latin typeface="Constantia" pitchFamily="18" charset="0"/>
              </a:rPr>
              <a:t> - Detalle</a:t>
            </a:r>
          </a:p>
          <a:p>
            <a:pPr algn="ctr"/>
            <a:endParaRPr lang="es-ES" b="1" i="1">
              <a:solidFill>
                <a:schemeClr val="bg1"/>
              </a:solidFill>
              <a:latin typeface="Constantia" pitchFamily="18" charset="0"/>
            </a:endParaRPr>
          </a:p>
          <a:p>
            <a:pPr algn="ctr"/>
            <a:r>
              <a:rPr lang="es-ES" b="1" i="1">
                <a:solidFill>
                  <a:schemeClr val="bg1"/>
                </a:solidFill>
                <a:latin typeface="Constantia" pitchFamily="18" charset="0"/>
              </a:rPr>
              <a:t>Antonio Canova (1800-1803)</a:t>
            </a:r>
          </a:p>
          <a:p>
            <a:pPr algn="ctr"/>
            <a:r>
              <a:rPr lang="es-ES">
                <a:solidFill>
                  <a:schemeClr val="bg1"/>
                </a:solidFill>
              </a:rPr>
              <a:t/>
            </a:r>
            <a:br>
              <a:rPr lang="es-ES">
                <a:solidFill>
                  <a:schemeClr val="bg1"/>
                </a:solidFill>
              </a:rPr>
            </a:br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V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922338"/>
            <a:ext cx="8893175" cy="4090987"/>
          </a:xfrm>
          <a:prstGeom prst="rect">
            <a:avLst/>
          </a:prstGeom>
          <a:noFill/>
        </p:spPr>
      </p:pic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755650" y="5516563"/>
            <a:ext cx="7704138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es-ES" sz="2000" b="1" i="1">
                <a:solidFill>
                  <a:schemeClr val="bg1"/>
                </a:solidFill>
                <a:latin typeface="Constantia" pitchFamily="18" charset="0"/>
              </a:rPr>
              <a:t>“El Éxtasis de la Beata Ludovica Albertoni”</a:t>
            </a:r>
          </a:p>
          <a:p>
            <a:pPr algn="ctr"/>
            <a:endParaRPr lang="es-ES" sz="2000" b="1" i="1">
              <a:solidFill>
                <a:schemeClr val="bg1"/>
              </a:solidFill>
              <a:latin typeface="Constantia" pitchFamily="18" charset="0"/>
            </a:endParaRPr>
          </a:p>
          <a:p>
            <a:pPr algn="ctr"/>
            <a:r>
              <a:rPr lang="es-ES" sz="2000" b="1" i="1">
                <a:solidFill>
                  <a:schemeClr val="bg1"/>
                </a:solidFill>
                <a:latin typeface="Constantia" pitchFamily="18" charset="0"/>
              </a:rPr>
              <a:t> </a:t>
            </a:r>
            <a:r>
              <a:rPr lang="es-ES" b="1" i="1">
                <a:solidFill>
                  <a:schemeClr val="bg1"/>
                </a:solidFill>
                <a:latin typeface="Constantia" pitchFamily="18" charset="0"/>
              </a:rPr>
              <a:t>Lorenzo Bernini (1671 - 1674).</a:t>
            </a:r>
            <a:r>
              <a:rPr lang="es-ES" sz="2000" b="1" i="1">
                <a:solidFill>
                  <a:schemeClr val="bg1"/>
                </a:solidFill>
                <a:latin typeface="Constantia" pitchFamily="18" charset="0"/>
              </a:rPr>
              <a:t> </a:t>
            </a:r>
          </a:p>
          <a:p>
            <a:pPr algn="ctr"/>
            <a:r>
              <a:rPr lang="es-ES" sz="2000" b="1" i="1">
                <a:solidFill>
                  <a:schemeClr val="bg1"/>
                </a:solidFill>
                <a:latin typeface="Constantia" pitchFamily="18" charset="0"/>
              </a:rPr>
              <a:t/>
            </a:r>
            <a:br>
              <a:rPr lang="es-ES" sz="2000" b="1" i="1">
                <a:solidFill>
                  <a:schemeClr val="bg1"/>
                </a:solidFill>
                <a:latin typeface="Constantia" pitchFamily="18" charset="0"/>
              </a:rPr>
            </a:br>
            <a:endParaRPr lang="es-ES" sz="2000" b="1" i="1">
              <a:solidFill>
                <a:schemeClr val="bg1"/>
              </a:solidFill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V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37000" y="0"/>
            <a:ext cx="5207000" cy="6935788"/>
          </a:xfrm>
          <a:prstGeom prst="rect">
            <a:avLst/>
          </a:prstGeom>
          <a:noFill/>
        </p:spPr>
      </p:pic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468313" y="5476875"/>
            <a:ext cx="3024187" cy="97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es-ES" sz="2000" b="1" i="1">
                <a:solidFill>
                  <a:schemeClr val="bg1"/>
                </a:solidFill>
                <a:latin typeface="Constantia" pitchFamily="18" charset="0"/>
              </a:rPr>
              <a:t>"Desesperación“</a:t>
            </a:r>
          </a:p>
          <a:p>
            <a:pPr algn="ctr"/>
            <a:endParaRPr lang="es-ES" sz="2000" b="1" i="1">
              <a:solidFill>
                <a:schemeClr val="bg1"/>
              </a:solidFill>
              <a:latin typeface="Constantia" pitchFamily="18" charset="0"/>
            </a:endParaRPr>
          </a:p>
          <a:p>
            <a:pPr algn="ctr"/>
            <a:r>
              <a:rPr lang="es-ES" b="1" i="1">
                <a:solidFill>
                  <a:schemeClr val="bg1"/>
                </a:solidFill>
                <a:latin typeface="Constantia" pitchFamily="18" charset="0"/>
              </a:rPr>
              <a:t>Jean-Joseph Perrot, 1868.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V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4063" y="0"/>
            <a:ext cx="4681537" cy="6858000"/>
          </a:xfrm>
          <a:prstGeom prst="rect">
            <a:avLst/>
          </a:prstGeom>
          <a:noFill/>
        </p:spPr>
      </p:pic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5795963" y="5332413"/>
            <a:ext cx="3097212" cy="97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es-ES"/>
              <a:t>"</a:t>
            </a:r>
            <a:r>
              <a:rPr lang="es-ES" sz="2000" b="1" i="1">
                <a:solidFill>
                  <a:schemeClr val="bg1"/>
                </a:solidFill>
                <a:latin typeface="Constantia" pitchFamily="18" charset="0"/>
              </a:rPr>
              <a:t>Las Tres Gracias" </a:t>
            </a:r>
          </a:p>
          <a:p>
            <a:pPr algn="ctr"/>
            <a:endParaRPr lang="es-ES" sz="2000" b="1" i="1">
              <a:solidFill>
                <a:schemeClr val="bg1"/>
              </a:solidFill>
              <a:latin typeface="Constantia" pitchFamily="18" charset="0"/>
            </a:endParaRPr>
          </a:p>
          <a:p>
            <a:pPr algn="ctr"/>
            <a:r>
              <a:rPr lang="es-ES" b="1" i="1">
                <a:solidFill>
                  <a:schemeClr val="bg1"/>
                </a:solidFill>
                <a:latin typeface="Constantia" pitchFamily="18" charset="0"/>
              </a:rPr>
              <a:t>Antonio Canova, 1813-1816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V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90663" y="117475"/>
            <a:ext cx="6176962" cy="4632325"/>
          </a:xfrm>
          <a:prstGeom prst="rect">
            <a:avLst/>
          </a:prstGeom>
          <a:noFill/>
        </p:spPr>
      </p:pic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971550" y="5033963"/>
            <a:ext cx="7561263" cy="170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2218" tIns="0" rIns="22218" bIns="0" anchor="ctr">
            <a:spAutoFit/>
          </a:bodyPr>
          <a:lstStyle/>
          <a:p>
            <a:pPr algn="ctr"/>
            <a:r>
              <a:rPr lang="es-ES" sz="2000" b="1" i="1">
                <a:solidFill>
                  <a:schemeClr val="bg1"/>
                </a:solidFill>
                <a:latin typeface="Constantia" pitchFamily="18" charset="0"/>
              </a:rPr>
              <a:t>“Hermafrodita durmiendo”</a:t>
            </a:r>
          </a:p>
          <a:p>
            <a:pPr algn="ctr"/>
            <a:r>
              <a:rPr lang="es-ES" sz="2000" b="1" i="1">
                <a:solidFill>
                  <a:schemeClr val="bg1"/>
                </a:solidFill>
                <a:latin typeface="Constantia" pitchFamily="18" charset="0"/>
              </a:rPr>
              <a:t>  </a:t>
            </a:r>
          </a:p>
          <a:p>
            <a:pPr algn="ctr"/>
            <a:r>
              <a:rPr lang="es-ES" b="1" i="1">
                <a:solidFill>
                  <a:schemeClr val="bg1"/>
                </a:solidFill>
                <a:latin typeface="Constantia" pitchFamily="18" charset="0"/>
              </a:rPr>
              <a:t>Data del siglo II después de Cristo y fue descubierta en Roma                   en las termas de Diocleciano. </a:t>
            </a:r>
          </a:p>
          <a:p>
            <a:pPr algn="ctr"/>
            <a:r>
              <a:rPr lang="es-ES" b="1" i="1">
                <a:solidFill>
                  <a:schemeClr val="bg1"/>
                </a:solidFill>
                <a:latin typeface="Constantia" pitchFamily="18" charset="0"/>
              </a:rPr>
              <a:t>Como curiosidad, el colchón sobre el que descansa Hermafrodita                fue esculpido por Lorenzo Bernini en 1619.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468313" y="2497138"/>
            <a:ext cx="8280400" cy="2227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es-ES" sz="2800" b="1" i="1">
                <a:solidFill>
                  <a:schemeClr val="bg1"/>
                </a:solidFill>
                <a:latin typeface="Constantia" pitchFamily="18" charset="0"/>
              </a:rPr>
              <a:t>“Todo lo que la mano del escultor puede hacer          es romper el hechizo y liberar las figuras dormidas en la piedra”</a:t>
            </a:r>
            <a:br>
              <a:rPr lang="es-ES" sz="2800" b="1" i="1">
                <a:solidFill>
                  <a:schemeClr val="bg1"/>
                </a:solidFill>
                <a:latin typeface="Constantia" pitchFamily="18" charset="0"/>
              </a:rPr>
            </a:br>
            <a:endParaRPr lang="es-ES" sz="2800" b="1" i="1">
              <a:solidFill>
                <a:schemeClr val="bg1"/>
              </a:solidFill>
              <a:latin typeface="Constantia" pitchFamily="18" charset="0"/>
            </a:endParaRPr>
          </a:p>
          <a:p>
            <a:pPr algn="ctr"/>
            <a:r>
              <a:rPr lang="es-ES" sz="2800" b="1" i="1">
                <a:solidFill>
                  <a:schemeClr val="bg1"/>
                </a:solidFill>
                <a:latin typeface="Constantia" pitchFamily="18" charset="0"/>
              </a:rPr>
              <a:t>Miguel Ángel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culturas de marmol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Esculturas de marmol</Template>
  <TotalTime>1</TotalTime>
  <Words>471</Words>
  <Application>Microsoft Office PowerPoint</Application>
  <PresentationFormat>Presentación en pantalla (4:3)</PresentationFormat>
  <Paragraphs>80</Paragraphs>
  <Slides>24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8" baseType="lpstr">
      <vt:lpstr>Arial</vt:lpstr>
      <vt:lpstr>Constantia</vt:lpstr>
      <vt:lpstr>Esculturas de marmol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2016-01-21T09:34:21Z</dcterms:created>
  <dcterms:modified xsi:type="dcterms:W3CDTF">2016-01-21T09:36:12Z</dcterms:modified>
</cp:coreProperties>
</file>