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8" r:id="rId4"/>
    <p:sldId id="276" r:id="rId5"/>
    <p:sldId id="262" r:id="rId6"/>
    <p:sldId id="261" r:id="rId7"/>
    <p:sldId id="271" r:id="rId8"/>
    <p:sldId id="257" r:id="rId9"/>
    <p:sldId id="272" r:id="rId10"/>
    <p:sldId id="267" r:id="rId11"/>
    <p:sldId id="273" r:id="rId12"/>
    <p:sldId id="263" r:id="rId13"/>
    <p:sldId id="274" r:id="rId14"/>
    <p:sldId id="277" r:id="rId1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FyxuAzYcajkTRIwRmuSJg" hashData="Hs/d/pyrGYBOZ2EMXn2gLjGRP3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800000"/>
    <a:srgbClr val="FF33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2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00968-4F36-42A0-AFF2-E8FA8B163CF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EFF39-E4C2-4B7A-996B-2C0EFFB7BC1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13837-4875-4931-B2BA-E90F3BA39EC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CC5BC-6F7D-48B2-B87B-5C0639F85FB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BFAE2-89CD-41FE-B53E-D6A4DF2D577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9455E-7E81-457E-B9EE-542F549167B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9FB3E-913D-432B-9E31-0368D42922A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3A3C-5B0F-4FD8-BE0F-316F8578CB8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50C7F-DCC5-4AB7-AEF3-BFF59CE5373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0F323-2AAB-46FE-95C2-395503392EF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7F8C5-1D97-4A8F-A737-D7FC45F6F5C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D0CD7-8864-4BE8-81AE-29CF5858DE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27F7DE8-1555-4A64-BDA2-36BAE80CD50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4A9CFD-E351-46ED-9CD5-76248288B3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1773238"/>
            <a:ext cx="91440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Aquí tienes dos botellas de Ariel Color vistas de frente.</a:t>
            </a: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A la izquierda, la NUEVA y a la derecha, la VIEJA.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971550" y="188913"/>
            <a:ext cx="7272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dirty="0">
                <a:solidFill>
                  <a:srgbClr val="800000"/>
                </a:solidFill>
                <a:latin typeface="Comic Sans MS" pitchFamily="66" charset="0"/>
              </a:rPr>
              <a:t>El milagro de las matemáticas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971550" y="1484313"/>
            <a:ext cx="7272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116013" y="908050"/>
            <a:ext cx="6911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>
                <a:solidFill>
                  <a:srgbClr val="660066"/>
                </a:solidFill>
                <a:latin typeface="Comic Sans MS" pitchFamily="66" charset="0"/>
              </a:rPr>
              <a:t>Que nos toman por gilipollas</a:t>
            </a:r>
          </a:p>
        </p:txBody>
      </p:sp>
      <p:sp>
        <p:nvSpPr>
          <p:cNvPr id="2055" name="Text Box 2"/>
          <p:cNvSpPr txBox="1">
            <a:spLocks noChangeArrowheads="1"/>
          </p:cNvSpPr>
          <p:nvPr/>
        </p:nvSpPr>
        <p:spPr bwMode="auto">
          <a:xfrm>
            <a:off x="0" y="5661025"/>
            <a:ext cx="9144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La forma de la botella y la etiqueta son distintas.</a:t>
            </a: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Pero el producto y el precio son iguales !</a:t>
            </a:r>
          </a:p>
        </p:txBody>
      </p:sp>
      <p:pic>
        <p:nvPicPr>
          <p:cNvPr id="2057" name="Picture 9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852738"/>
            <a:ext cx="3671887" cy="2754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6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6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/>
      <p:bldP spid="2054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00_59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20713"/>
            <a:ext cx="7958137" cy="596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2771775" y="0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3200">
                <a:solidFill>
                  <a:srgbClr val="660066"/>
                </a:solidFill>
                <a:latin typeface="Comic Sans MS" pitchFamily="66" charset="0"/>
              </a:rPr>
              <a:t>La botella  VIEJA</a:t>
            </a:r>
            <a:r>
              <a:rPr lang="de-DE" sz="2400">
                <a:solidFill>
                  <a:srgbClr val="FF3300"/>
                </a:solidFill>
                <a:latin typeface="Alfredo's Dance" pitchFamily="2" charset="0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100_59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765175"/>
            <a:ext cx="7599363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2195513" y="188913"/>
            <a:ext cx="4537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3200">
                <a:solidFill>
                  <a:srgbClr val="FF3300"/>
                </a:solidFill>
                <a:latin typeface="Comic Sans MS" pitchFamily="66" charset="0"/>
              </a:rPr>
              <a:t>.....y la NUEVA botella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00_59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74688"/>
            <a:ext cx="7272337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713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Pero...Fíjate bien... Hay unas PEQUEÑAS diferencias.</a:t>
            </a:r>
          </a:p>
        </p:txBody>
      </p:sp>
      <p:sp>
        <p:nvSpPr>
          <p:cNvPr id="7173" name="Text Box 2"/>
          <p:cNvSpPr txBox="1">
            <a:spLocks noChangeArrowheads="1"/>
          </p:cNvSpPr>
          <p:nvPr/>
        </p:nvSpPr>
        <p:spPr bwMode="auto">
          <a:xfrm>
            <a:off x="0" y="62372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la VIEJA botella estaba recomendada para 20 lavados.</a:t>
            </a:r>
          </a:p>
        </p:txBody>
      </p:sp>
      <p:sp>
        <p:nvSpPr>
          <p:cNvPr id="7175" name="Oval 3"/>
          <p:cNvSpPr>
            <a:spLocks noChangeArrowheads="1"/>
          </p:cNvSpPr>
          <p:nvPr/>
        </p:nvSpPr>
        <p:spPr bwMode="auto">
          <a:xfrm>
            <a:off x="5867400" y="3141663"/>
            <a:ext cx="1728788" cy="12239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2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2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6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2025" y="900113"/>
            <a:ext cx="7219950" cy="5057775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95288" y="188913"/>
            <a:ext cx="8424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Mientras que la NUEVA botella nos informa de que....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827088" y="6165850"/>
            <a:ext cx="7345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...nos permite efectuar 18 + 2 lavados...</a:t>
            </a:r>
          </a:p>
        </p:txBody>
      </p:sp>
      <p:sp>
        <p:nvSpPr>
          <p:cNvPr id="9222" name="Oval 3"/>
          <p:cNvSpPr>
            <a:spLocks noChangeArrowheads="1"/>
          </p:cNvSpPr>
          <p:nvPr/>
        </p:nvSpPr>
        <p:spPr bwMode="auto">
          <a:xfrm>
            <a:off x="5795963" y="3716338"/>
            <a:ext cx="1728787" cy="12239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0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4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7920037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de-DE" sz="2400" b="1">
              <a:solidFill>
                <a:srgbClr val="006600"/>
              </a:solidFill>
              <a:latin typeface="Stencil" pitchFamily="82" charset="0"/>
            </a:endParaRP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… Creo que decir 18 + 2</a:t>
            </a:r>
          </a:p>
          <a:p>
            <a:pPr algn="ctr">
              <a:spcBef>
                <a:spcPct val="50000"/>
              </a:spcBef>
            </a:pPr>
            <a:endParaRPr lang="de-DE" sz="2400" b="1">
              <a:solidFill>
                <a:srgbClr val="0066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....es lo mismo que decir 20....</a:t>
            </a: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/>
            </a:r>
            <a:br>
              <a:rPr lang="de-DE" sz="2400" b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/>
            </a:r>
            <a:br>
              <a:rPr lang="de-DE" sz="2400" b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....pero no lo criticare porque a lo mejor en algunas culturas no saben contar hasta 20</a:t>
            </a:r>
          </a:p>
          <a:p>
            <a:pPr algn="ctr">
              <a:spcBef>
                <a:spcPct val="50000"/>
              </a:spcBef>
            </a:pPr>
            <a:endParaRPr lang="de-DE" sz="2400" b="1">
              <a:solidFill>
                <a:srgbClr val="0066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FF3300"/>
                </a:solidFill>
                <a:latin typeface="Comic Sans MS" pitchFamily="66" charset="0"/>
              </a:rPr>
              <a:t>Volvamos a nuestra NUEVA botella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341438"/>
            <a:ext cx="7832725" cy="4076700"/>
          </a:xfrm>
          <a:prstGeom prst="rect">
            <a:avLst/>
          </a:prstGeom>
          <a:noFill/>
        </p:spPr>
      </p:pic>
      <p:sp>
        <p:nvSpPr>
          <p:cNvPr id="4103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713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En este NUEVO envase, la etiqueta nos precisa que... </a:t>
            </a:r>
            <a:r>
              <a:rPr lang="de-DE" sz="2400" b="1">
                <a:solidFill>
                  <a:srgbClr val="FF3300"/>
                </a:solidFill>
                <a:latin typeface="Comic Sans MS" pitchFamily="66" charset="0"/>
              </a:rPr>
              <a:t>hay un 10% más de producto...</a:t>
            </a:r>
          </a:p>
        </p:txBody>
      </p:sp>
      <p:sp>
        <p:nvSpPr>
          <p:cNvPr id="4104" name="Oval 3"/>
          <p:cNvSpPr>
            <a:spLocks noChangeArrowheads="1"/>
          </p:cNvSpPr>
          <p:nvPr/>
        </p:nvSpPr>
        <p:spPr bwMode="auto">
          <a:xfrm>
            <a:off x="2771775" y="2492375"/>
            <a:ext cx="1728788" cy="1223963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6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6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55650" y="765175"/>
            <a:ext cx="7920038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de-DE" sz="2400" b="1">
              <a:solidFill>
                <a:srgbClr val="006600"/>
              </a:solidFill>
              <a:latin typeface="Stencil" pitchFamily="82" charset="0"/>
            </a:endParaRP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Si hay un 10% de producto más, deberíamos poder hacer un 10% más de lavados, ¿¿no ??</a:t>
            </a:r>
          </a:p>
          <a:p>
            <a:pPr algn="ctr">
              <a:spcBef>
                <a:spcPct val="50000"/>
              </a:spcBef>
            </a:pPr>
            <a:endParaRPr lang="de-DE" sz="2400" b="1">
              <a:solidFill>
                <a:srgbClr val="0066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O sea: (cogemos la calculadora por si acaso)...</a:t>
            </a:r>
          </a:p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20 + 10%... Igual a 22, ¿no?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84213" y="5084763"/>
            <a:ext cx="81359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rgbClr val="FF3300"/>
                </a:solidFill>
                <a:latin typeface="Comic Sans MS" pitchFamily="66" charset="0"/>
              </a:rPr>
              <a:t>Ni 20,   ni 18 + 2,   sino 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4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260350"/>
            <a:ext cx="91440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AHORA VEAMOS LA PARTE POSTERIOR DE LOS ENVASES</a:t>
            </a:r>
          </a:p>
          <a:p>
            <a:pPr algn="ctr">
              <a:spcBef>
                <a:spcPct val="50000"/>
              </a:spcBef>
            </a:pPr>
            <a:endParaRPr lang="de-DE" sz="900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r>
              <a:rPr lang="de-DE" b="1">
                <a:solidFill>
                  <a:srgbClr val="006600"/>
                </a:solidFill>
                <a:latin typeface="Comic Sans MS" pitchFamily="66" charset="0"/>
              </a:rPr>
              <a:t>A la izquierda, el NUEVO              A la derecha , el VIEJO.</a:t>
            </a: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sz="2400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endParaRPr lang="de-DE" sz="2400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La forma del envase y la etiqueta son distintos.</a:t>
            </a:r>
          </a:p>
          <a:p>
            <a:pPr algn="ctr"/>
            <a:endParaRPr lang="de-DE" sz="900" b="1">
              <a:solidFill>
                <a:srgbClr val="006600"/>
              </a:solidFill>
              <a:latin typeface="Comic Sans MS" pitchFamily="66" charset="0"/>
            </a:endParaRPr>
          </a:p>
          <a:p>
            <a:pPr algn="ctr"/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Pero el producto y el precio son los mismos !</a:t>
            </a:r>
          </a:p>
        </p:txBody>
      </p:sp>
      <p:pic>
        <p:nvPicPr>
          <p:cNvPr id="13318" name="Picture 6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484313"/>
            <a:ext cx="4675188" cy="3795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006600"/>
                </a:solidFill>
                <a:latin typeface="Comic Sans MS" pitchFamily="66" charset="0"/>
              </a:rPr>
              <a:t>Si el envase VIEJO tiene 1,5 litros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58775" y="5805488"/>
            <a:ext cx="8785225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660066"/>
                </a:solidFill>
                <a:latin typeface="Comic Sans MS" pitchFamily="66" charset="0"/>
              </a:rPr>
              <a:t>y el NUEVO tiene un 10% de contenido adicional......</a:t>
            </a:r>
          </a:p>
          <a:p>
            <a:pPr>
              <a:spcBef>
                <a:spcPct val="50000"/>
              </a:spcBef>
            </a:pPr>
            <a:r>
              <a:rPr lang="es-ES" sz="2200" b="1">
                <a:solidFill>
                  <a:srgbClr val="FF3300"/>
                </a:solidFill>
                <a:latin typeface="Comic Sans MS" pitchFamily="66" charset="0"/>
              </a:rPr>
              <a:t>el NUEVO debería tener  1’5 + 10% = 1,65 Litros.  ¿Verdad?</a:t>
            </a:r>
          </a:p>
        </p:txBody>
      </p:sp>
      <p:pic>
        <p:nvPicPr>
          <p:cNvPr id="15365" name="Picture 5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7242175" cy="4873625"/>
          </a:xfrm>
          <a:prstGeom prst="rect">
            <a:avLst/>
          </a:prstGeom>
          <a:noFill/>
        </p:spPr>
      </p:pic>
      <p:sp>
        <p:nvSpPr>
          <p:cNvPr id="15366" name="Oval 4"/>
          <p:cNvSpPr>
            <a:spLocks noChangeArrowheads="1"/>
          </p:cNvSpPr>
          <p:nvPr/>
        </p:nvSpPr>
        <p:spPr bwMode="auto">
          <a:xfrm>
            <a:off x="5651500" y="3573463"/>
            <a:ext cx="1728788" cy="12239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  <p:bldP spid="1536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Sin títul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341438"/>
            <a:ext cx="8067675" cy="5076825"/>
          </a:xfrm>
          <a:prstGeom prst="rect">
            <a:avLst/>
          </a:prstGeom>
          <a:noFill/>
        </p:spPr>
      </p:pic>
      <p:sp>
        <p:nvSpPr>
          <p:cNvPr id="17411" name="Oval 3"/>
          <p:cNvSpPr>
            <a:spLocks noChangeArrowheads="1"/>
          </p:cNvSpPr>
          <p:nvPr/>
        </p:nvSpPr>
        <p:spPr bwMode="auto">
          <a:xfrm>
            <a:off x="3779838" y="2205038"/>
            <a:ext cx="1728787" cy="12239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50825" y="188913"/>
            <a:ext cx="8569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>
                <a:solidFill>
                  <a:srgbClr val="006600"/>
                </a:solidFill>
                <a:latin typeface="Comic Sans MS" pitchFamily="66" charset="0"/>
              </a:rPr>
              <a:t>Pues no. En el NUEVO envase el 10% de mas, </a:t>
            </a:r>
            <a:br>
              <a:rPr lang="es-ES" sz="2400" b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es-ES" sz="2400" b="1">
                <a:solidFill>
                  <a:srgbClr val="006600"/>
                </a:solidFill>
                <a:latin typeface="Comic Sans MS" pitchFamily="66" charset="0"/>
              </a:rPr>
              <a:t>se ha convertido en un 7% menos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15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 b="1">
                <a:solidFill>
                  <a:srgbClr val="FF3300"/>
                </a:solidFill>
                <a:latin typeface="Comic Sans MS" pitchFamily="66" charset="0"/>
              </a:rPr>
              <a:t>Por tanto:</a:t>
            </a: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FF3300"/>
                </a:solidFill>
                <a:latin typeface="Comic Sans MS" pitchFamily="66" charset="0"/>
              </a:rPr>
              <a:t/>
            </a:r>
            <a:br>
              <a:rPr lang="de-DE" sz="2200" b="1">
                <a:solidFill>
                  <a:srgbClr val="FF3300"/>
                </a:solidFill>
                <a:latin typeface="Comic Sans MS" pitchFamily="66" charset="0"/>
              </a:rPr>
            </a:b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ARIEL (del grupo multinacional Procter &amp; Gamble) </a:t>
            </a:r>
            <a:br>
              <a:rPr lang="de-DE" sz="2200" b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acaba de inventar un nuevo principio matemático :</a:t>
            </a:r>
          </a:p>
          <a:p>
            <a:pPr algn="ctr">
              <a:spcBef>
                <a:spcPct val="50000"/>
              </a:spcBef>
            </a:pPr>
            <a:endParaRPr lang="de-DE" sz="2200" b="1">
              <a:solidFill>
                <a:srgbClr val="0066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Considerando una situación determinada</a:t>
            </a:r>
            <a:br>
              <a:rPr lang="de-DE" sz="2200" b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 en la que la variable precio es constante</a:t>
            </a:r>
            <a: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  <a:t>, </a:t>
            </a:r>
            <a:b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  <a:t>si aumentamos gratuitamente  en un 10% la variable producto,</a:t>
            </a:r>
          </a:p>
          <a:p>
            <a:pPr algn="ctr">
              <a:spcBef>
                <a:spcPct val="50000"/>
              </a:spcBef>
            </a:pPr>
            <a: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  <a:t> se obtiene que el volumen de producto disminuye un 7%</a:t>
            </a:r>
            <a:b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</a:br>
            <a:r>
              <a:rPr lang="de-DE" sz="2200" b="1" i="1">
                <a:solidFill>
                  <a:srgbClr val="006600"/>
                </a:solidFill>
                <a:latin typeface="Comic Sans MS" pitchFamily="66" charset="0"/>
              </a:rPr>
              <a:t>  y el número de lavados aumenta de 20   a   18+2.</a:t>
            </a:r>
            <a:endParaRPr lang="de-DE" sz="2200" b="1">
              <a:solidFill>
                <a:srgbClr val="006600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006600"/>
                </a:solidFill>
                <a:latin typeface="Comic Sans MS" pitchFamily="66" charset="0"/>
              </a:rPr>
              <a:t>...</a:t>
            </a: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660066"/>
                </a:solidFill>
                <a:latin typeface="Comic Sans MS" pitchFamily="66" charset="0"/>
              </a:rPr>
              <a:t>Pregunta: ¿Qué es lo que ha aumentado realmente un 10%?</a:t>
            </a: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660066"/>
                </a:solidFill>
                <a:latin typeface="Comic Sans MS" pitchFamily="66" charset="0"/>
              </a:rPr>
              <a:t>¿Los beneficios de procter &amp; gamble? o</a:t>
            </a:r>
          </a:p>
          <a:p>
            <a:pPr algn="ctr">
              <a:spcBef>
                <a:spcPct val="50000"/>
              </a:spcBef>
            </a:pPr>
            <a:r>
              <a:rPr lang="de-DE" sz="2200" b="1">
                <a:solidFill>
                  <a:srgbClr val="660066"/>
                </a:solidFill>
                <a:latin typeface="Comic Sans MS" pitchFamily="66" charset="0"/>
              </a:rPr>
              <a:t> ¿¿La impresión que tengo de que me toman por </a:t>
            </a:r>
            <a:r>
              <a:rPr lang="de-DE" sz="2200" b="1">
                <a:solidFill>
                  <a:srgbClr val="FF3300"/>
                </a:solidFill>
                <a:latin typeface="Comic Sans MS" pitchFamily="66" charset="0"/>
              </a:rPr>
              <a:t>gilipollas</a:t>
            </a:r>
            <a:r>
              <a:rPr lang="de-DE" sz="2200" b="1">
                <a:solidFill>
                  <a:srgbClr val="660066"/>
                </a:solidFill>
                <a:latin typeface="Comic Sans MS" pitchFamily="66" charset="0"/>
              </a:rPr>
              <a:t> ??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_milagro_de_las_matematicas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El_milagro_de_las_matematicas</Template>
  <TotalTime>1</TotalTime>
  <Words>339</Words>
  <Application>Microsoft Office PowerPoint</Application>
  <PresentationFormat>Presentación en pantalla (4:3)</PresentationFormat>
  <Paragraphs>89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Comic Sans MS</vt:lpstr>
      <vt:lpstr>Alfredo's Dance</vt:lpstr>
      <vt:lpstr>Stencil</vt:lpstr>
      <vt:lpstr>El_milagro_de_las_matematicas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2014-05-12T20:55:12Z</dcterms:created>
  <dcterms:modified xsi:type="dcterms:W3CDTF">2014-05-12T20:56:57Z</dcterms:modified>
</cp:coreProperties>
</file>