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theme/theme4.xml" ContentType="application/vnd.openxmlformats-officedocument.them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6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C18211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07" autoAdjust="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8FC4A-51D2-4458-9BA9-6E4118FFC59F}" type="slidenum">
              <a:rPr lang="en-US">
                <a:solidFill>
                  <a:srgbClr val="FFFFFF"/>
                </a:solidFill>
              </a:rPr>
              <a:pPr/>
              <a:t>‹Nº›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8FC4A-51D2-4458-9BA9-6E4118FFC59F}" type="slidenum">
              <a:rPr lang="en-US">
                <a:solidFill>
                  <a:srgbClr val="FFFFFF"/>
                </a:solidFill>
              </a:rPr>
              <a:pPr/>
              <a:t>‹Nº›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D6D27-03BA-4B4F-9022-9229784833A2}" type="slidenum">
              <a:rPr lang="en-US">
                <a:solidFill>
                  <a:srgbClr val="FFFFFF"/>
                </a:solidFill>
              </a:rPr>
              <a:pPr/>
              <a:t>‹Nº›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F7176B-D84F-4C64-A864-612374694051}" type="slidenum">
              <a:rPr lang="en-US">
                <a:solidFill>
                  <a:srgbClr val="FFFFFF"/>
                </a:solidFill>
              </a:rPr>
              <a:pPr/>
              <a:t>‹Nº›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F547B52-3710-4BC0-AA63-2C25EA69F779}" type="slidenum">
              <a:rPr lang="en-US">
                <a:solidFill>
                  <a:srgbClr val="FFFFFF"/>
                </a:solidFill>
              </a:rPr>
              <a:pPr/>
              <a:t>‹Nº›</a:t>
            </a:fld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6142C-C66D-4B91-BF7F-919D060197D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.jpe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A887B3-69A9-42D7-8133-4963D68AFE26}" type="slidenum">
              <a:rPr lang="en-US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smtClean="0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A887B3-69A9-42D7-8133-4963D68AFE26}" type="slidenum">
              <a:rPr lang="en-US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smtClean="0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04DA0E-AEC0-4107-999C-273EE224BE13}" type="slidenum">
              <a:rPr lang="en-US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smtClean="0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49C5524-5030-4CEE-AFC9-B0E2DA53613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mar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1556792"/>
            <a:ext cx="759708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" sz="5400" b="1" cap="none" spc="0" dirty="0" smtClean="0">
              <a:ln w="11430">
                <a:solidFill>
                  <a:srgbClr val="FFC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  <a:p>
            <a:pPr algn="ctr"/>
            <a:r>
              <a:rPr lang="es-ES" sz="5400" b="1" cap="none" spc="0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EL GRAN </a:t>
            </a:r>
          </a:p>
          <a:p>
            <a:pPr algn="ctr"/>
            <a:r>
              <a:rPr lang="es-ES" sz="5400" b="1" cap="none" spc="0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ACONTECIMIENTO</a:t>
            </a:r>
          </a:p>
          <a:p>
            <a:pPr algn="ctr"/>
            <a:r>
              <a:rPr lang="es-ES" sz="5400" b="1" dirty="0" smtClean="0">
                <a:ln w="11430"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DEL PLANETA MARTE</a:t>
            </a:r>
            <a:endParaRPr lang="es-ES" sz="5400" b="1" cap="none" spc="0" dirty="0">
              <a:ln w="11430">
                <a:solidFill>
                  <a:srgbClr val="FFC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ransition spd="slow" advTm="15000">
    <p:split orient="vert"/>
    <p:sndAc>
      <p:stSnd loop="1">
        <p:snd r:embed="rId2" name="Langou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mart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</p:spPr>
      </p:pic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7315200" y="-533400"/>
            <a:ext cx="1828800" cy="13716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716016" y="620688"/>
            <a:ext cx="36471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chemeClr val="accent4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Miren esto</a:t>
            </a:r>
            <a:endParaRPr lang="es-ES" sz="5400" b="1" cap="none" spc="0" dirty="0">
              <a:ln w="11430"/>
              <a:solidFill>
                <a:schemeClr val="accent4">
                  <a:lumMod val="1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E801C"/>
                                      </p:to>
                                    </p:animClr>
                                    <p:animClr clrSpc="rgb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E801C"/>
                                      </p:to>
                                    </p:animClr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350"/>
            <a:ext cx="7500095" cy="6851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0" y="0"/>
            <a:ext cx="9525000" cy="7620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25605" name="Picture 5" descr="ma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7620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26630" name="Picture 6" descr="planeta-mart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767" y="0"/>
            <a:ext cx="7527183" cy="631503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6021288"/>
            <a:ext cx="8496944" cy="83671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172400" y="0"/>
            <a:ext cx="9716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27652" name="Picture 4" descr="MA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2059" name="Picture 11" descr="ma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0"/>
            <a:ext cx="5641975" cy="6858000"/>
          </a:xfrm>
          <a:prstGeom prst="rect">
            <a:avLst/>
          </a:prstGeom>
          <a:noFill/>
        </p:spPr>
      </p:pic>
      <p:sp>
        <p:nvSpPr>
          <p:cNvPr id="2056" name="Rectangle 8"/>
          <p:cNvSpPr>
            <a:spLocks noGrp="1" noRot="1" noChangeArrowheads="1"/>
          </p:cNvSpPr>
          <p:nvPr>
            <p:ph type="title"/>
          </p:nvPr>
        </p:nvSpPr>
        <p:spPr>
          <a:xfrm>
            <a:off x="251520" y="0"/>
            <a:ext cx="2736304" cy="6858000"/>
          </a:xfrm>
        </p:spPr>
        <p:txBody>
          <a:bodyPr/>
          <a:lstStyle/>
          <a:p>
            <a:pPr algn="l"/>
            <a:r>
              <a:rPr lang="en-US" sz="3200" b="1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Miren</a:t>
            </a:r>
            <a:r>
              <a:rPr lang="en-US" sz="3200" b="1" dirty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 </a:t>
            </a:r>
            <a:r>
              <a:rPr lang="en-US" sz="3200" b="1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esto</a:t>
            </a:r>
            <a:r>
              <a:rPr lang="en-US" sz="3200" b="1" dirty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, </a:t>
            </a:r>
            <a:r>
              <a:rPr lang="en-US" sz="3200" b="1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creo</a:t>
            </a:r>
            <a:r>
              <a:rPr lang="en-US" sz="3200" b="1" dirty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 </a:t>
            </a:r>
            <a:r>
              <a:rPr lang="en-US" sz="3200" b="1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que</a:t>
            </a:r>
            <a:r>
              <a:rPr lang="en-US" sz="3200" b="1" dirty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 </a:t>
            </a:r>
            <a:r>
              <a:rPr lang="en-US" sz="3200" b="1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muchos</a:t>
            </a:r>
            <a:r>
              <a:rPr lang="en-US" sz="3200" b="1" dirty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 no van a </a:t>
            </a:r>
            <a:r>
              <a:rPr lang="en-US" sz="3200" b="1" dirty="0" err="1" smtClean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dormir</a:t>
            </a:r>
            <a:r>
              <a:rPr lang="en-US" sz="3200" b="1" dirty="0" smtClean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 </a:t>
            </a:r>
            <a:r>
              <a:rPr lang="en-US" sz="3200" b="1" dirty="0" err="1" smtClean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demasiado</a:t>
            </a:r>
            <a:r>
              <a:rPr lang="en-US" sz="3200" b="1" dirty="0" smtClean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 </a:t>
            </a:r>
            <a:r>
              <a:rPr lang="en-US" sz="3200" b="1" dirty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en </a:t>
            </a:r>
            <a:r>
              <a:rPr lang="en-US" sz="3200" b="1" dirty="0" err="1" smtClean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agosto</a:t>
            </a:r>
            <a:r>
              <a:rPr lang="en-US" sz="3200" b="1" dirty="0">
                <a:blipFill dpi="0" rotWithShape="1">
                  <a:blip r:embed="rId3"/>
                  <a:srcRect/>
                  <a:tile tx="0" ty="0" sx="100000" sy="100000" flip="none" algn="tl"/>
                </a:blipFill>
                <a:effectLst/>
              </a:rPr>
              <a:t>.</a:t>
            </a:r>
            <a:r>
              <a:rPr lang="en-US" sz="2400" dirty="0">
                <a:blipFill dpi="0" rotWithShape="1">
                  <a:blip r:embed="rId3"/>
                  <a:srcRect/>
                  <a:tile tx="0" ty="0" sx="100000" sy="100000" flip="none" algn="tl"/>
                </a:blipFill>
              </a:rPr>
              <a:t>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6"/>
          <p:cNvSpPr>
            <a:spLocks noGrp="1" noRot="1" noChangeArrowheads="1"/>
          </p:cNvSpPr>
          <p:nvPr>
            <p:ph type="subTitle" idx="1"/>
          </p:nvPr>
        </p:nvSpPr>
        <p:spPr>
          <a:xfrm>
            <a:off x="685800" y="1981200"/>
            <a:ext cx="7772400" cy="3124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600" b="1" dirty="0">
                <a:solidFill>
                  <a:srgbClr val="FFFF00"/>
                </a:solidFill>
                <a:effectLst/>
              </a:rPr>
              <a:t>En los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meses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de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Junio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y Julio la Tierra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tendrá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el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encuentro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más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cercano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con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Marte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,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esto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culminará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en el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acercamiento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más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grande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de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que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se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tenga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referencia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en la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historia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, entre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éstos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 dos </a:t>
            </a:r>
            <a:r>
              <a:rPr lang="en-US" sz="3600" b="1" dirty="0" err="1">
                <a:solidFill>
                  <a:srgbClr val="FFFF00"/>
                </a:solidFill>
                <a:effectLst/>
              </a:rPr>
              <a:t>planetas</a:t>
            </a:r>
            <a:r>
              <a:rPr lang="en-US" sz="3600" b="1" dirty="0">
                <a:solidFill>
                  <a:srgbClr val="FFFF00"/>
                </a:solidFill>
                <a:effectLst/>
              </a:rPr>
              <a:t>.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1000" fill="hold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7" dur="1000" fill="hold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31751" name="Picture 7" descr="Marte-terraform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24400" cy="4724400"/>
          </a:xfrm>
          <a:prstGeom prst="rect">
            <a:avLst/>
          </a:prstGeom>
          <a:noFill/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6300" y="2362200"/>
            <a:ext cx="4457700" cy="4495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solidFill>
                <a:srgbClr val="FFFF00"/>
              </a:solidFill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solidFill>
                <a:srgbClr val="FFFF00"/>
              </a:solidFill>
              <a:effectLst/>
            </a:endParaRPr>
          </a:p>
          <a:p>
            <a:pPr>
              <a:lnSpc>
                <a:spcPct val="80000"/>
              </a:lnSpc>
            </a:pPr>
            <a:endParaRPr lang="en-US" sz="2400" b="1" dirty="0">
              <a:solidFill>
                <a:srgbClr val="66FF33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b="1" dirty="0" smtClean="0">
                <a:solidFill>
                  <a:srgbClr val="FFFF00"/>
                </a:solidFill>
                <a:effectLst/>
              </a:rPr>
              <a:t>La </a:t>
            </a:r>
            <a:r>
              <a:rPr lang="en-US" b="1" dirty="0" err="1" smtClean="0">
                <a:solidFill>
                  <a:srgbClr val="FFFF00"/>
                </a:solidFill>
                <a:effectLst/>
              </a:rPr>
              <a:t>siguiente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effectLst/>
              </a:rPr>
              <a:t>vez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effectLst/>
              </a:rPr>
              <a:t>que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effectLst/>
              </a:rPr>
              <a:t>Marte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effectLst/>
              </a:rPr>
              <a:t>estará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tan</a:t>
            </a:r>
          </a:p>
          <a:p>
            <a:pPr algn="ctr">
              <a:lnSpc>
                <a:spcPct val="80000"/>
              </a:lnSpc>
              <a:buNone/>
            </a:pPr>
            <a:r>
              <a:rPr lang="en-US" b="1" dirty="0" err="1" smtClean="0">
                <a:solidFill>
                  <a:srgbClr val="FFFF00"/>
                </a:solidFill>
                <a:effectLst/>
              </a:rPr>
              <a:t>Cerca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de la Tierra </a:t>
            </a:r>
            <a:r>
              <a:rPr lang="en-US" b="1" dirty="0" err="1" smtClean="0">
                <a:solidFill>
                  <a:srgbClr val="FFFF00"/>
                </a:solidFill>
                <a:effectLst/>
              </a:rPr>
              <a:t>será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en el </a:t>
            </a:r>
            <a:r>
              <a:rPr lang="en-US" b="1" dirty="0" err="1" smtClean="0">
                <a:solidFill>
                  <a:srgbClr val="FFFF00"/>
                </a:solidFill>
                <a:effectLst/>
              </a:rPr>
              <a:t>año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2.287</a:t>
            </a:r>
          </a:p>
          <a:p>
            <a:pPr algn="ctr">
              <a:lnSpc>
                <a:spcPct val="80000"/>
              </a:lnSpc>
              <a:buNone/>
            </a:pPr>
            <a:r>
              <a:rPr lang="en-US" b="1" dirty="0" err="1" smtClean="0">
                <a:solidFill>
                  <a:srgbClr val="FFFF00"/>
                </a:solidFill>
                <a:effectLst/>
              </a:rPr>
              <a:t>Esto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es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debido</a:t>
            </a:r>
            <a:r>
              <a:rPr lang="en-US" b="1" dirty="0">
                <a:solidFill>
                  <a:srgbClr val="FFFF00"/>
                </a:solidFill>
                <a:effectLst/>
              </a:rPr>
              <a:t> a la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gravedad</a:t>
            </a:r>
            <a:r>
              <a:rPr lang="en-US" b="1" dirty="0">
                <a:solidFill>
                  <a:srgbClr val="FFFF00"/>
                </a:solidFill>
                <a:effectLst/>
              </a:rPr>
              <a:t> de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Júpiter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endParaRPr lang="en-US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b="1" dirty="0" err="1" smtClean="0">
                <a:solidFill>
                  <a:srgbClr val="FFFF00"/>
                </a:solidFill>
                <a:effectLst/>
              </a:rPr>
              <a:t>que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afectará</a:t>
            </a:r>
            <a:r>
              <a:rPr lang="en-US" b="1" dirty="0">
                <a:solidFill>
                  <a:srgbClr val="FFFF00"/>
                </a:solidFill>
                <a:effectLst/>
              </a:rPr>
              <a:t> la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órbita</a:t>
            </a:r>
            <a:r>
              <a:rPr lang="en-US" b="1" dirty="0">
                <a:solidFill>
                  <a:srgbClr val="FFFF00"/>
                </a:solidFill>
                <a:effectLst/>
              </a:rPr>
              <a:t> de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Marte</a:t>
            </a:r>
            <a:r>
              <a:rPr lang="en-US" b="1" dirty="0">
                <a:solidFill>
                  <a:srgbClr val="FFFF00"/>
                </a:solidFill>
                <a:effectLst/>
              </a:rPr>
              <a:t>. </a:t>
            </a:r>
            <a:endParaRPr lang="en-US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b="1" dirty="0" smtClean="0">
                <a:solidFill>
                  <a:srgbClr val="FFFF00"/>
                </a:solidFill>
                <a:effectLst/>
              </a:rPr>
              <a:t>Los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astrónomos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están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seguros</a:t>
            </a:r>
            <a:r>
              <a:rPr lang="en-US" b="1" dirty="0">
                <a:solidFill>
                  <a:srgbClr val="FFFF00"/>
                </a:solidFill>
                <a:effectLst/>
              </a:rPr>
              <a:t> de 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que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endParaRPr lang="en-US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b="1" dirty="0" err="1" smtClean="0">
                <a:solidFill>
                  <a:srgbClr val="FFFF00"/>
                </a:solidFill>
                <a:effectLst/>
              </a:rPr>
              <a:t>esto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es</a:t>
            </a:r>
            <a:r>
              <a:rPr lang="en-US" b="1" dirty="0">
                <a:solidFill>
                  <a:srgbClr val="FFFF00"/>
                </a:solidFill>
                <a:effectLst/>
              </a:rPr>
              <a:t> lo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que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hará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que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Marte</a:t>
            </a:r>
            <a:r>
              <a:rPr lang="en-US" b="1" dirty="0">
                <a:solidFill>
                  <a:srgbClr val="FFFF00"/>
                </a:solidFill>
                <a:effectLst/>
              </a:rPr>
              <a:t> se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acerque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endParaRPr lang="en-US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b="1" dirty="0" smtClean="0">
                <a:solidFill>
                  <a:srgbClr val="FFFF00"/>
                </a:solidFill>
                <a:effectLst/>
              </a:rPr>
              <a:t>a </a:t>
            </a:r>
            <a:r>
              <a:rPr lang="en-US" b="1" dirty="0">
                <a:solidFill>
                  <a:srgbClr val="FFFF00"/>
                </a:solidFill>
                <a:effectLst/>
              </a:rPr>
              <a:t>la 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Tierra,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cosa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que</a:t>
            </a:r>
            <a:r>
              <a:rPr lang="en-US" b="1" dirty="0">
                <a:solidFill>
                  <a:srgbClr val="FFFF00"/>
                </a:solidFill>
                <a:effectLst/>
              </a:rPr>
              <a:t> no ha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sucedido</a:t>
            </a:r>
            <a:r>
              <a:rPr lang="en-US" b="1" dirty="0">
                <a:solidFill>
                  <a:srgbClr val="FFFF00"/>
                </a:solidFill>
                <a:effectLst/>
              </a:rPr>
              <a:t> en </a:t>
            </a:r>
            <a:endParaRPr lang="en-US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b="1" dirty="0" smtClean="0">
                <a:solidFill>
                  <a:srgbClr val="FFFF00"/>
                </a:solidFill>
                <a:effectLst/>
              </a:rPr>
              <a:t>los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últimos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cinco</a:t>
            </a:r>
            <a:r>
              <a:rPr lang="en-US" b="1" dirty="0">
                <a:solidFill>
                  <a:srgbClr val="FFFF00"/>
                </a:solidFill>
                <a:effectLst/>
              </a:rPr>
              <a:t> mil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años</a:t>
            </a:r>
            <a:r>
              <a:rPr lang="en-US" b="1" dirty="0">
                <a:solidFill>
                  <a:srgbClr val="FFFF00"/>
                </a:solidFill>
                <a:effectLst/>
              </a:rPr>
              <a:t>. Y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pueden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endParaRPr lang="en-US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b="1" dirty="0" err="1" smtClean="0">
                <a:solidFill>
                  <a:srgbClr val="FFFF00"/>
                </a:solidFill>
                <a:effectLst/>
              </a:rPr>
              <a:t>pasar</a:t>
            </a:r>
            <a:r>
              <a:rPr lang="en-US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b="1" dirty="0">
                <a:solidFill>
                  <a:srgbClr val="FFFF00"/>
                </a:solidFill>
                <a:effectLst/>
              </a:rPr>
              <a:t>60,000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años</a:t>
            </a:r>
            <a:r>
              <a:rPr lang="en-US" b="1" dirty="0">
                <a:solidFill>
                  <a:srgbClr val="FFFF00"/>
                </a:solidFill>
                <a:effectLst/>
              </a:rPr>
              <a:t> antes de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que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suceda</a:t>
            </a:r>
            <a:r>
              <a:rPr lang="en-US" b="1" dirty="0">
                <a:solidFill>
                  <a:srgbClr val="FFFF00"/>
                </a:solidFill>
                <a:effectLst/>
              </a:rPr>
              <a:t> </a:t>
            </a:r>
            <a:endParaRPr lang="en-US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b="1" dirty="0" smtClean="0">
                <a:solidFill>
                  <a:srgbClr val="FFFF00"/>
                </a:solidFill>
                <a:effectLst/>
              </a:rPr>
              <a:t>de </a:t>
            </a:r>
            <a:r>
              <a:rPr lang="en-US" b="1" dirty="0" err="1">
                <a:solidFill>
                  <a:srgbClr val="FFFF00"/>
                </a:solidFill>
                <a:effectLst/>
              </a:rPr>
              <a:t>nuevo</a:t>
            </a:r>
            <a:r>
              <a:rPr lang="en-US" b="1" dirty="0">
                <a:solidFill>
                  <a:srgbClr val="FFFF00"/>
                </a:solidFill>
                <a:effectLst/>
              </a:rPr>
              <a:t>. </a:t>
            </a:r>
            <a:br>
              <a:rPr lang="en-US" b="1" dirty="0">
                <a:solidFill>
                  <a:srgbClr val="FFFF00"/>
                </a:solidFill>
                <a:effectLst/>
              </a:rPr>
            </a:br>
            <a:r>
              <a:rPr lang="en-US" sz="2400" b="1" dirty="0">
                <a:effectLst/>
              </a:rPr>
              <a:t/>
            </a:r>
            <a:br>
              <a:rPr lang="en-US" sz="2400" b="1" dirty="0">
                <a:effectLst/>
              </a:rPr>
            </a:br>
            <a:endParaRPr lang="en-US" sz="1800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7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13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19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25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0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31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6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37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2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43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8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49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4" dur="1000" fill="hold"/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55" dur="1000" fill="hold"/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56" dur="1000" fill="hold"/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1000" fill="hold"/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59" dur="1000" fill="hold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60" dur="1000" fill="hold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61" dur="1000" fill="hold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1000" fill="hold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solidFill>
                <a:srgbClr val="FFFF00"/>
              </a:solidFill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2400" b="1" dirty="0">
                <a:effectLst/>
              </a:rPr>
              <a:t/>
            </a:r>
            <a:br>
              <a:rPr lang="en-US" sz="2400" b="1" dirty="0">
                <a:effectLst/>
              </a:rPr>
            </a:br>
            <a:r>
              <a:rPr lang="en-US" sz="2400" b="1" dirty="0">
                <a:effectLst/>
              </a:rPr>
              <a:t/>
            </a:r>
            <a:br>
              <a:rPr lang="en-US" sz="2400" b="1" dirty="0">
                <a:effectLst/>
              </a:rPr>
            </a:br>
            <a:r>
              <a:rPr lang="en-US" sz="2800" b="1" dirty="0" smtClean="0">
                <a:solidFill>
                  <a:srgbClr val="FFFF00"/>
                </a:solidFill>
                <a:effectLst/>
              </a:rPr>
              <a:t>El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encuentro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culmirará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el 27 de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agosto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,</a:t>
            </a: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Cuando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Marte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se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acercrá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a la Tierra a </a:t>
            </a: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Una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distancia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de 34.649.589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millones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de</a:t>
            </a: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Kilómetros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.</a:t>
            </a: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Estará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cercano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a la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luna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y se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verá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como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</a:t>
            </a:r>
            <a:endParaRPr lang="en-US" sz="2800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>
                <a:solidFill>
                  <a:srgbClr val="FFFF00"/>
                </a:solidFill>
                <a:effectLst/>
              </a:rPr>
              <a:t>u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n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objeto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sumamente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brillante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en el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cielo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, </a:t>
            </a:r>
            <a:endParaRPr lang="en-US" sz="2800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aún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más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que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la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luna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. Los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planetas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se </a:t>
            </a:r>
            <a:endParaRPr lang="en-US" sz="2800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atraerán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a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una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magnitud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de -2.9 y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aparecerá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</a:t>
            </a:r>
            <a:endParaRPr lang="en-US" sz="2800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 smtClean="0">
                <a:solidFill>
                  <a:srgbClr val="FFFF00"/>
                </a:solidFill>
                <a:effectLst/>
              </a:rPr>
              <a:t>con 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un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arco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de </a:t>
            </a:r>
            <a:r>
              <a:rPr lang="en-US" sz="2800" b="1" dirty="0" err="1" smtClean="0">
                <a:solidFill>
                  <a:srgbClr val="FFFF00"/>
                </a:solidFill>
                <a:effectLst/>
              </a:rPr>
              <a:t>magnitud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25.11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segundos</a:t>
            </a:r>
            <a:r>
              <a:rPr lang="en-US" sz="2800" b="1" dirty="0" smtClean="0">
                <a:solidFill>
                  <a:srgbClr val="FFFF00"/>
                </a:solidFill>
                <a:effectLst/>
              </a:rPr>
              <a:t>.</a:t>
            </a:r>
            <a:endParaRPr lang="en-US" sz="2800" b="1" dirty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>
                <a:solidFill>
                  <a:srgbClr val="FFFF00"/>
                </a:solidFill>
                <a:effectLst/>
              </a:rPr>
              <a:t>Con un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modesto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poder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 de 75&gt; </a:t>
            </a:r>
            <a:endParaRPr lang="en-US" sz="2800" b="1" dirty="0" smtClean="0">
              <a:solidFill>
                <a:srgbClr val="FFFF00"/>
              </a:solidFill>
              <a:effectLst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2800" b="1" dirty="0" smtClean="0">
                <a:solidFill>
                  <a:srgbClr val="FFFF00"/>
                </a:solidFill>
                <a:effectLst/>
              </a:rPr>
              <a:t>de </a:t>
            </a:r>
            <a:r>
              <a:rPr lang="en-US" sz="2800" b="1" dirty="0" err="1">
                <a:solidFill>
                  <a:srgbClr val="FFFF00"/>
                </a:solidFill>
                <a:effectLst/>
              </a:rPr>
              <a:t>magnificación</a:t>
            </a:r>
            <a:r>
              <a:rPr lang="en-US" sz="2800" b="1" dirty="0">
                <a:solidFill>
                  <a:srgbClr val="FFFF00"/>
                </a:solidFill>
                <a:effectLst/>
              </a:rPr>
              <a:t>.</a:t>
            </a:r>
            <a:r>
              <a:rPr lang="en-US" sz="2000" dirty="0">
                <a:solidFill>
                  <a:srgbClr val="FFFF00"/>
                </a:solidFill>
              </a:rPr>
              <a:t>              </a:t>
            </a:r>
            <a:r>
              <a:rPr lang="en-US" sz="2400" dirty="0">
                <a:solidFill>
                  <a:srgbClr val="00B0F0"/>
                </a:solidFill>
              </a:rPr>
              <a:t/>
            </a:r>
            <a:br>
              <a:rPr lang="en-US" sz="2400" dirty="0">
                <a:solidFill>
                  <a:srgbClr val="00B0F0"/>
                </a:solidFill>
              </a:rPr>
            </a:br>
            <a:endParaRPr lang="en-US" sz="24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7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1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12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6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17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1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22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6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27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31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32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36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37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41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42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46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47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48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51" dur="1000" fill="hold"/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52" dur="1000" fill="hold"/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30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56" dur="1000" fill="hold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57" dur="1000" fill="hold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58" dur="1000" fill="hold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1000" fill="hold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0" y="0"/>
            <a:ext cx="9144000" cy="69342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sp>
        <p:nvSpPr>
          <p:cNvPr id="9227" name="Rectangle 11"/>
          <p:cNvSpPr>
            <a:spLocks noGrp="1" noRot="1" noChangeArrowheads="1"/>
          </p:cNvSpPr>
          <p:nvPr>
            <p:ph type="ctrTitle"/>
          </p:nvPr>
        </p:nvSpPr>
        <p:spPr>
          <a:xfrm>
            <a:off x="609600" y="5006975"/>
            <a:ext cx="7772400" cy="1470025"/>
          </a:xfrm>
        </p:spPr>
        <p:txBody>
          <a:bodyPr/>
          <a:lstStyle/>
          <a:p>
            <a:r>
              <a:rPr lang="en-US" sz="2800" b="1" dirty="0" err="1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Marte</a:t>
            </a:r>
            <a:r>
              <a:rPr lang="en-US" sz="2800" b="1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 se </a:t>
            </a:r>
            <a:r>
              <a:rPr lang="en-US" sz="2800" b="1" dirty="0" err="1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verá</a:t>
            </a:r>
            <a:r>
              <a:rPr lang="en-US" sz="2800" b="1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 del </a:t>
            </a:r>
            <a:r>
              <a:rPr lang="en-US" sz="2800" b="1" dirty="0" err="1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mismo</a:t>
            </a:r>
            <a:r>
              <a:rPr lang="en-US" sz="2800" b="1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 </a:t>
            </a:r>
            <a:r>
              <a:rPr lang="en-US" sz="2800" b="1" dirty="0" err="1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tamaño</a:t>
            </a:r>
            <a:r>
              <a:rPr lang="en-US" sz="2800" b="1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 </a:t>
            </a:r>
            <a:r>
              <a:rPr lang="en-US" sz="2800" b="1" dirty="0" err="1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que</a:t>
            </a:r>
            <a:r>
              <a:rPr lang="en-US" sz="2800" b="1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 la </a:t>
            </a:r>
            <a:r>
              <a:rPr lang="en-US" sz="2800" b="1" dirty="0" err="1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luna</a:t>
            </a:r>
            <a:r>
              <a:rPr lang="en-US" sz="2800" b="1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 y </a:t>
            </a:r>
            <a:r>
              <a:rPr lang="en-US" sz="2800" b="1" dirty="0" err="1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podrá</a:t>
            </a:r>
            <a:r>
              <a:rPr lang="en-US" sz="2800" b="1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 ser </a:t>
            </a:r>
            <a:r>
              <a:rPr lang="en-US" sz="2800" b="1" dirty="0" err="1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visto</a:t>
            </a:r>
            <a:r>
              <a:rPr lang="en-US" sz="2800" b="1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/>
              </a:rPr>
              <a:t> a simple vista.</a:t>
            </a:r>
          </a:p>
        </p:txBody>
      </p:sp>
      <p:pic>
        <p:nvPicPr>
          <p:cNvPr id="9221" name="Picture 5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4572000" cy="4572000"/>
          </a:xfrm>
        </p:spPr>
      </p:pic>
      <p:pic>
        <p:nvPicPr>
          <p:cNvPr id="9226" name="Picture 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0"/>
            <a:ext cx="4495800" cy="4495800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-440531"/>
            <a:ext cx="9144000" cy="738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9933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9933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9933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993300"/>
              </a:solidFill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99CC">
                    <a:lumMod val="20000"/>
                    <a:lumOff val="80000"/>
                  </a:srgbClr>
                </a:solidFill>
                <a:cs typeface="Arial" charset="0"/>
              </a:rPr>
              <a:t>            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dirty="0" smtClean="0">
              <a:solidFill>
                <a:srgbClr val="FFFF00"/>
              </a:solidFill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Marte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será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fácil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de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ubicar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. A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principios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de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agosto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se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elevará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en el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horizonte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alrededor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de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las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10 p.m.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y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alcanzará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su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punto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más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alto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alrededor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de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las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3 a.m. </a:t>
            </a:r>
            <a:br>
              <a:rPr lang="en-US" sz="2400" b="1" dirty="0" smtClean="0">
                <a:solidFill>
                  <a:srgbClr val="FFFF00"/>
                </a:solidFill>
                <a:cs typeface="Arial" charset="0"/>
              </a:rPr>
            </a:b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/>
            </a:r>
            <a:br>
              <a:rPr lang="en-US" sz="2400" b="1" dirty="0" smtClean="0">
                <a:solidFill>
                  <a:srgbClr val="FFFF00"/>
                </a:solidFill>
                <a:cs typeface="Arial" charset="0"/>
              </a:rPr>
            </a:b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dirty="0" smtClean="0">
              <a:solidFill>
                <a:srgbClr val="FFFF00"/>
              </a:solidFill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Para finales de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agosto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,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que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será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cuando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los dos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planetas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estén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más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cercanos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uno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del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otro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.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Marte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se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elevará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al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caer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la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noche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y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alcanzará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su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punto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más</a:t>
            </a:r>
            <a:endParaRPr lang="en-US" sz="2400" b="1" dirty="0" smtClean="0">
              <a:solidFill>
                <a:srgbClr val="FFFF00"/>
              </a:solidFill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alto 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alrededor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de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las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12.30 a.m..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Lo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cual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es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muy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conveniente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para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 ser </a:t>
            </a:r>
            <a:r>
              <a:rPr lang="en-US" sz="2400" b="1" dirty="0" err="1" smtClean="0">
                <a:solidFill>
                  <a:srgbClr val="FFFF00"/>
                </a:solidFill>
                <a:cs typeface="Arial" charset="0"/>
              </a:rPr>
              <a:t>observado</a:t>
            </a:r>
            <a:r>
              <a:rPr lang="en-US" sz="2400" b="1" dirty="0" smtClean="0">
                <a:solidFill>
                  <a:srgbClr val="FFFF00"/>
                </a:solidFill>
                <a:cs typeface="Arial" charset="0"/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FFFFFF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FF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FF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FF0000"/>
              </a:solidFill>
              <a:cs typeface="Arial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1000" fill="hold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7" dur="1000" fill="hold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1" dur="1000" fill="hold"/>
                                        <p:tgtEl>
                                          <p:spTgt spid="13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12" dur="1000" fill="hold"/>
                                        <p:tgtEl>
                                          <p:spTgt spid="13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3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3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6" dur="1000" fill="hold"/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17" dur="1000" fill="hold"/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1000" fill="hold"/>
                                        <p:tgtEl>
                                          <p:spTgt spid="133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23" dur="1000" fill="hold"/>
                                        <p:tgtEl>
                                          <p:spTgt spid="133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33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33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7" dur="1000" fill="hold"/>
                                        <p:tgtEl>
                                          <p:spTgt spid="1331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28" dur="1000" fill="hold"/>
                                        <p:tgtEl>
                                          <p:spTgt spid="1331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331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331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000" fill="hold"/>
                                        <p:tgtEl>
                                          <p:spTgt spid="133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33" dur="1000" fill="hold"/>
                                        <p:tgtEl>
                                          <p:spTgt spid="133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133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133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7" dur="1000" fill="hold"/>
                                        <p:tgtEl>
                                          <p:spTgt spid="1331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38" dur="1000" fill="hold"/>
                                        <p:tgtEl>
                                          <p:spTgt spid="1331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1331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1331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42" dur="1000" fill="hold"/>
                                        <p:tgtEl>
                                          <p:spTgt spid="1331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43" dur="1000" fill="hold"/>
                                        <p:tgtEl>
                                          <p:spTgt spid="1331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1331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1331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95536" y="5745"/>
            <a:ext cx="8280920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9933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9933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9933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>
              <a:solidFill>
                <a:srgbClr val="9933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FFFFFF"/>
              </a:solidFill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Será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algo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que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la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humanidad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no ha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visto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Antes en la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historia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registrada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así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que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marquen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en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su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calendario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el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observar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Marte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durante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el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mes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de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agosto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, y lo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verán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progresivamente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más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brillante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y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cercano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a la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tierra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día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a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día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, a lo largo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de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todo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 el </a:t>
            </a:r>
            <a:r>
              <a:rPr lang="en-US" sz="3200" b="1" dirty="0" err="1" smtClean="0">
                <a:solidFill>
                  <a:srgbClr val="FFFF00"/>
                </a:solidFill>
                <a:cs typeface="Arial" charset="0"/>
              </a:rPr>
              <a:t>mes</a:t>
            </a:r>
            <a:r>
              <a:rPr lang="en-US" sz="3200" b="1" dirty="0" smtClean="0">
                <a:solidFill>
                  <a:srgbClr val="FFFF00"/>
                </a:solidFill>
                <a:cs typeface="Arial" charset="0"/>
              </a:rPr>
              <a:t>. </a:t>
            </a:r>
            <a:r>
              <a:rPr lang="en-US" sz="2400" dirty="0" smtClean="0">
                <a:solidFill>
                  <a:srgbClr val="FF0000"/>
                </a:solidFill>
                <a:cs typeface="Arial" charset="0"/>
              </a:rPr>
              <a:t/>
            </a:r>
            <a:br>
              <a:rPr lang="en-US" sz="2400" dirty="0" smtClean="0">
                <a:solidFill>
                  <a:srgbClr val="FF0000"/>
                </a:solidFill>
                <a:cs typeface="Arial" charset="0"/>
              </a:rPr>
            </a:br>
            <a:endParaRPr lang="en-US" sz="2400" dirty="0" smtClean="0">
              <a:solidFill>
                <a:srgbClr val="FF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FF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FF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FF0000"/>
              </a:solidFill>
              <a:cs typeface="Arial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1000" fill="hold"/>
                                        <p:tgtEl>
                                          <p:spTgt spid="133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7" dur="1000" fill="hold"/>
                                        <p:tgtEl>
                                          <p:spTgt spid="133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33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33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1" dur="1000" fill="hold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12" dur="1000" fill="hold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6" dur="1000" fill="hold"/>
                                        <p:tgtEl>
                                          <p:spTgt spid="13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17" dur="1000" fill="hold"/>
                                        <p:tgtEl>
                                          <p:spTgt spid="13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13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3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1" dur="1000" fill="hold"/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22" dur="1000" fill="hold"/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3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Comparte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esta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información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con </a:t>
            </a:r>
            <a: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  <a:t/>
            </a:r>
            <a:b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</a:br>
            <a:r>
              <a:rPr lang="en-US" sz="3600" b="1" u="sng" dirty="0" err="1" smtClean="0">
                <a:solidFill>
                  <a:srgbClr val="FFFF00"/>
                </a:solidFill>
                <a:effectLst/>
                <a:cs typeface="Arial" charset="0"/>
              </a:rPr>
              <a:t>tus</a:t>
            </a:r>
            <a: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familiares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, amigos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ya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que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será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  <a:t/>
            </a:r>
            <a:b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</a:br>
            <a: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  <a:t>un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evento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único</a:t>
            </a:r>
            <a: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  <a:t>.</a:t>
            </a:r>
            <a:b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</a:b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/>
            </a:r>
            <a:b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</a:b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/>
            </a:r>
            <a:b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</a:b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Ninguno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de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nosotros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,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ni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nuestros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  <a:t/>
            </a:r>
            <a:b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</a:br>
            <a:r>
              <a:rPr lang="en-US" sz="3600" b="1" u="sng" dirty="0" err="1" smtClean="0">
                <a:solidFill>
                  <a:srgbClr val="FFFF00"/>
                </a:solidFill>
                <a:effectLst/>
                <a:cs typeface="Arial" charset="0"/>
              </a:rPr>
              <a:t>hijos</a:t>
            </a:r>
            <a: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o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nietos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vivirán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lo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suficiente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  <a:t/>
            </a:r>
            <a:b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</a:br>
            <a:r>
              <a:rPr lang="en-US" sz="3600" b="1" u="sng" dirty="0" err="1" smtClean="0">
                <a:solidFill>
                  <a:srgbClr val="FFFF00"/>
                </a:solidFill>
                <a:effectLst/>
                <a:cs typeface="Arial" charset="0"/>
              </a:rPr>
              <a:t>para</a:t>
            </a:r>
            <a:r>
              <a:rPr lang="en-US" sz="3600" b="1" u="sng" dirty="0" smtClean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poder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ver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éste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fenomeno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 </a:t>
            </a:r>
            <a:r>
              <a:rPr lang="en-US" sz="3600" b="1" u="sng" dirty="0" err="1">
                <a:solidFill>
                  <a:srgbClr val="FFFF00"/>
                </a:solidFill>
                <a:effectLst/>
                <a:cs typeface="Arial" charset="0"/>
              </a:rPr>
              <a:t>nuevamente</a:t>
            </a:r>
            <a:r>
              <a:rPr lang="en-US" sz="3600" b="1" u="sng" dirty="0">
                <a:solidFill>
                  <a:srgbClr val="FFFF00"/>
                </a:solidFill>
                <a:effectLst/>
                <a:cs typeface="Arial" charset="0"/>
              </a:rPr>
              <a:t>.</a:t>
            </a:r>
            <a:r>
              <a:rPr lang="en-US" sz="3600" b="1" dirty="0">
                <a:solidFill>
                  <a:srgbClr val="FFFF00"/>
                </a:solidFill>
                <a:effectLst/>
                <a:cs typeface="Arial" charset="0"/>
              </a:rPr>
              <a:t>  </a:t>
            </a:r>
            <a:r>
              <a:rPr lang="en-US" sz="3600" dirty="0">
                <a:solidFill>
                  <a:srgbClr val="FFFF00"/>
                </a:solidFill>
                <a:cs typeface="Arial" charset="0"/>
              </a:rPr>
              <a:t>  </a:t>
            </a:r>
            <a:endParaRPr lang="en-US" sz="3600" dirty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animClr clrSpc="rgb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2009-06-Venus-Marte-Luna-Mercu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6925"/>
          </a:xfrm>
          <a:prstGeom prst="rect">
            <a:avLst/>
          </a:prstGeom>
          <a:noFill/>
        </p:spPr>
      </p:pic>
      <p:sp>
        <p:nvSpPr>
          <p:cNvPr id="32774" name="Oval 6"/>
          <p:cNvSpPr>
            <a:spLocks noChangeArrowheads="1"/>
          </p:cNvSpPr>
          <p:nvPr/>
        </p:nvSpPr>
        <p:spPr bwMode="auto">
          <a:xfrm>
            <a:off x="8077200" y="5715000"/>
            <a:ext cx="685800" cy="609600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sp>
        <p:nvSpPr>
          <p:cNvPr id="4" name="3 Estrella de 7 puntas"/>
          <p:cNvSpPr/>
          <p:nvPr/>
        </p:nvSpPr>
        <p:spPr>
          <a:xfrm>
            <a:off x="9396536" y="0"/>
            <a:ext cx="144016" cy="72008"/>
          </a:xfrm>
          <a:prstGeom prst="star7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509 L -1.03542 0.5474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8" y="2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9" name="Picture 7" descr="Ma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0"/>
            <a:ext cx="10363200" cy="6999288"/>
          </a:xfrm>
          <a:prstGeom prst="rect">
            <a:avLst/>
          </a:prstGeom>
          <a:noFill/>
        </p:spPr>
      </p:pic>
      <p:sp>
        <p:nvSpPr>
          <p:cNvPr id="33800" name="Oval 8"/>
          <p:cNvSpPr>
            <a:spLocks noChangeArrowheads="1"/>
          </p:cNvSpPr>
          <p:nvPr/>
        </p:nvSpPr>
        <p:spPr bwMode="auto">
          <a:xfrm>
            <a:off x="-342900" y="4953000"/>
            <a:ext cx="1790700" cy="2057400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34821" name="Picture 5" descr="Alcanzan acuerdo para explorar Marte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76375"/>
            <a:ext cx="9144000" cy="53816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35845" name="Picture 5" descr="marte_thum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0313" y="0"/>
            <a:ext cx="67706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764704"/>
            <a:ext cx="9144000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34400" b="1" dirty="0" smtClean="0">
                <a:ln w="11430"/>
                <a:blipFill>
                  <a:blip r:embed="rId2"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FIN</a:t>
            </a:r>
            <a:endParaRPr lang="es-ES" sz="34400" b="1" dirty="0">
              <a:ln w="11430"/>
              <a:blipFill>
                <a:blip r:embed="rId2"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303</Words>
  <Application>Microsoft Office PowerPoint</Application>
  <PresentationFormat>Presentación en pantalla (4:3)</PresentationFormat>
  <Paragraphs>91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Clouds</vt:lpstr>
      <vt:lpstr>1_Clouds</vt:lpstr>
      <vt:lpstr>2_Clouds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Miren esto, creo que muchos no van a dormir demasiado en agosto. </vt:lpstr>
      <vt:lpstr>Diapositiva 8</vt:lpstr>
      <vt:lpstr>Diapositiva 9</vt:lpstr>
      <vt:lpstr>Diapositiva 10</vt:lpstr>
      <vt:lpstr>Diapositiva 11</vt:lpstr>
      <vt:lpstr>Marte se verá del mismo tamaño que la luna y podrá ser visto a simple vista.</vt:lpstr>
      <vt:lpstr>Diapositiva 13</vt:lpstr>
      <vt:lpstr>Diapositiva 14</vt:lpstr>
      <vt:lpstr>Comparte esta información con  tus familiares, amigos ya que será  un evento único.   Ninguno de nosotros, ni nuestros  hijos o nietos vivirán lo suficiente  para poder ver éste fenomeno nuevamente.    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 MIGUEL</dc:creator>
  <cp:lastModifiedBy>FRANCISCO MIGUEL</cp:lastModifiedBy>
  <cp:revision>4</cp:revision>
  <dcterms:created xsi:type="dcterms:W3CDTF">2012-06-21T14:38:36Z</dcterms:created>
  <dcterms:modified xsi:type="dcterms:W3CDTF">2012-06-21T15:10:49Z</dcterms:modified>
</cp:coreProperties>
</file>