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4"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6UlKFwey54FjbPtWZuXxog" hashData="RHt9I3lxBDI9HYvakLGfj0Tf6/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a:srgbClr val="FFFF00"/>
    <a:srgbClr val="000000"/>
    <a:srgbClr val="000066"/>
    <a:srgbClr val="0000FF"/>
    <a:srgbClr val="00FF00"/>
    <a:srgbClr val="66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D8902BF-7700-4195-8895-3A6192E32B56}"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0E0B8F1-2704-4028-807C-E5DAC6AAAA41}"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D820C61-48E3-4147-BBA5-D11C60A38791}"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84A35EA-90EC-491B-AD06-BC9D101F0CFB}"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FDDAD2A1-5F36-4B56-A6CD-3CD0720C998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BA802FCF-6395-46DF-A418-56FA8809876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EB14B332-9B5F-46CA-BC68-1F62B7532838}"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52B600FE-634B-4118-84E0-533A8DEBBAD9}"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MX"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8630AF1-A20C-45A6-8FBB-D59AF53E7D5E}"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7F0B6F1-8D56-4BF1-90CB-FA7AA79051B0}"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17082D0-AC1A-4ACA-BDB0-7FF82F0A78F2}"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MX"/>
          </a:p>
        </p:txBody>
      </p:sp>
      <p:sp>
        <p:nvSpPr>
          <p:cNvPr id="3" name="2 Marcador de contenido"/>
          <p:cNvSpPr>
            <a:spLocks noGrp="1"/>
          </p:cNvSpPr>
          <p:nvPr>
            <p:ph sz="quarter" idx="1"/>
          </p:nvPr>
        </p:nvSpPr>
        <p:spPr>
          <a:xfrm>
            <a:off x="457200" y="160020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quarter" idx="2"/>
          </p:nvPr>
        </p:nvSpPr>
        <p:spPr>
          <a:xfrm>
            <a:off x="457200" y="3938588"/>
            <a:ext cx="4038600"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half" idx="3"/>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Rectangle 4"/>
          <p:cNvSpPr>
            <a:spLocks noGrp="1" noChangeArrowheads="1"/>
          </p:cNvSpPr>
          <p:nvPr>
            <p:ph type="dt" sz="half" idx="10"/>
          </p:nvPr>
        </p:nvSpPr>
        <p:spPr>
          <a:ln/>
        </p:spPr>
        <p:txBody>
          <a:bodyPr/>
          <a:lstStyle>
            <a:lvl1pPr>
              <a:defRPr/>
            </a:lvl1pPr>
          </a:lstStyle>
          <a:p>
            <a:pPr>
              <a:defRPr/>
            </a:pPr>
            <a:endParaRPr lang="es-ES"/>
          </a:p>
        </p:txBody>
      </p:sp>
      <p:sp>
        <p:nvSpPr>
          <p:cNvPr id="7" name="Rectangle 5"/>
          <p:cNvSpPr>
            <a:spLocks noGrp="1" noChangeArrowheads="1"/>
          </p:cNvSpPr>
          <p:nvPr>
            <p:ph type="ftr" sz="quarter" idx="11"/>
          </p:nvPr>
        </p:nvSpPr>
        <p:spPr>
          <a:ln/>
        </p:spPr>
        <p:txBody>
          <a:bodyPr/>
          <a:lstStyle>
            <a:lvl1pPr>
              <a:defRPr/>
            </a:lvl1pPr>
          </a:lstStyle>
          <a:p>
            <a:pPr>
              <a:defRPr/>
            </a:pPr>
            <a:endParaRPr lang="es-ES"/>
          </a:p>
        </p:txBody>
      </p:sp>
      <p:sp>
        <p:nvSpPr>
          <p:cNvPr id="8" name="Rectangle 6"/>
          <p:cNvSpPr>
            <a:spLocks noGrp="1" noChangeArrowheads="1"/>
          </p:cNvSpPr>
          <p:nvPr>
            <p:ph type="sldNum" sz="quarter" idx="12"/>
          </p:nvPr>
        </p:nvSpPr>
        <p:spPr>
          <a:ln/>
        </p:spPr>
        <p:txBody>
          <a:bodyPr/>
          <a:lstStyle>
            <a:lvl1pPr>
              <a:defRPr/>
            </a:lvl1pPr>
          </a:lstStyle>
          <a:p>
            <a:pPr>
              <a:defRPr/>
            </a:pPr>
            <a:fld id="{9B4CD9C4-5351-40B2-802A-25CCEE79E1D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smtClean="0"/>
              <a:t>Haga clic para modificar el estilo de título del patrón</a:t>
            </a:r>
            <a:endParaRPr lang="es-MX"/>
          </a:p>
        </p:txBody>
      </p:sp>
      <p:sp>
        <p:nvSpPr>
          <p:cNvPr id="3" name="2 Marcador de contenido"/>
          <p:cNvSpPr>
            <a:spLocks noGrp="1"/>
          </p:cNvSpPr>
          <p:nvPr>
            <p:ph sz="quarter" idx="1"/>
          </p:nvPr>
        </p:nvSpPr>
        <p:spPr>
          <a:xfrm>
            <a:off x="457200" y="160020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quarter" idx="2"/>
          </p:nvPr>
        </p:nvSpPr>
        <p:spPr>
          <a:xfrm>
            <a:off x="4648200" y="160020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contenido"/>
          <p:cNvSpPr>
            <a:spLocks noGrp="1"/>
          </p:cNvSpPr>
          <p:nvPr>
            <p:ph sz="quarter" idx="3"/>
          </p:nvPr>
        </p:nvSpPr>
        <p:spPr>
          <a:xfrm>
            <a:off x="457200" y="3938588"/>
            <a:ext cx="4038600"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contenido"/>
          <p:cNvSpPr>
            <a:spLocks noGrp="1"/>
          </p:cNvSpPr>
          <p:nvPr>
            <p:ph sz="quarter" idx="4"/>
          </p:nvPr>
        </p:nvSpPr>
        <p:spPr>
          <a:xfrm>
            <a:off x="4648200" y="3938588"/>
            <a:ext cx="4038600"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33E89AA7-685E-4720-ABEC-8DB438E796A1}"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quarter" idx="2"/>
          </p:nvPr>
        </p:nvSpPr>
        <p:spPr>
          <a:xfrm>
            <a:off x="4648200" y="1600200"/>
            <a:ext cx="4038600" cy="21859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contenido"/>
          <p:cNvSpPr>
            <a:spLocks noGrp="1"/>
          </p:cNvSpPr>
          <p:nvPr>
            <p:ph sz="quarter" idx="3"/>
          </p:nvPr>
        </p:nvSpPr>
        <p:spPr>
          <a:xfrm>
            <a:off x="4648200" y="3938588"/>
            <a:ext cx="4038600" cy="218757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Rectangle 4"/>
          <p:cNvSpPr>
            <a:spLocks noGrp="1" noChangeArrowheads="1"/>
          </p:cNvSpPr>
          <p:nvPr>
            <p:ph type="dt" sz="half" idx="10"/>
          </p:nvPr>
        </p:nvSpPr>
        <p:spPr>
          <a:ln/>
        </p:spPr>
        <p:txBody>
          <a:bodyPr/>
          <a:lstStyle>
            <a:lvl1pPr>
              <a:defRPr/>
            </a:lvl1pPr>
          </a:lstStyle>
          <a:p>
            <a:pPr>
              <a:defRPr/>
            </a:pPr>
            <a:endParaRPr lang="es-ES"/>
          </a:p>
        </p:txBody>
      </p:sp>
      <p:sp>
        <p:nvSpPr>
          <p:cNvPr id="7" name="Rectangle 5"/>
          <p:cNvSpPr>
            <a:spLocks noGrp="1" noChangeArrowheads="1"/>
          </p:cNvSpPr>
          <p:nvPr>
            <p:ph type="ftr" sz="quarter" idx="11"/>
          </p:nvPr>
        </p:nvSpPr>
        <p:spPr>
          <a:ln/>
        </p:spPr>
        <p:txBody>
          <a:bodyPr/>
          <a:lstStyle>
            <a:lvl1pPr>
              <a:defRPr/>
            </a:lvl1pPr>
          </a:lstStyle>
          <a:p>
            <a:pPr>
              <a:defRPr/>
            </a:pPr>
            <a:endParaRPr lang="es-ES"/>
          </a:p>
        </p:txBody>
      </p:sp>
      <p:sp>
        <p:nvSpPr>
          <p:cNvPr id="8" name="Rectangle 6"/>
          <p:cNvSpPr>
            <a:spLocks noGrp="1" noChangeArrowheads="1"/>
          </p:cNvSpPr>
          <p:nvPr>
            <p:ph type="sldNum" sz="quarter" idx="12"/>
          </p:nvPr>
        </p:nvSpPr>
        <p:spPr>
          <a:ln/>
        </p:spPr>
        <p:txBody>
          <a:bodyPr/>
          <a:lstStyle>
            <a:lvl1pPr>
              <a:defRPr/>
            </a:lvl1pPr>
          </a:lstStyle>
          <a:p>
            <a:pPr>
              <a:defRPr/>
            </a:pPr>
            <a:fld id="{479E8E4B-D0FC-4E10-A029-863DE280DD9D}"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648200" y="1600200"/>
            <a:ext cx="4038600" cy="452596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1B2E3ED9-7D1B-427F-BFB0-8A1CAF6ADE9B}"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2E2B32-12C6-45AA-A7A5-65C54086F25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1174778A-F178-4BBD-96C7-95DE0E0B7C48}"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CBA76AE-2E5D-4C54-83F1-3C37BFBDE6F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 Id="rId5" Type="http://schemas.openxmlformats.org/officeDocument/2006/relationships/image" Target="../media/image26.jpeg"/><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image" Target="../media/image3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4.xml"/><Relationship Id="rId4" Type="http://schemas.openxmlformats.org/officeDocument/2006/relationships/image" Target="../media/image44.png"/></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4.xml"/><Relationship Id="rId5" Type="http://schemas.openxmlformats.org/officeDocument/2006/relationships/image" Target="../media/image48.jpeg"/><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3.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26.xml.rels><?xml version="1.0" encoding="UTF-8" standalone="yes"?>
<Relationships xmlns="http://schemas.openxmlformats.org/package/2006/relationships"><Relationship Id="rId3" Type="http://schemas.openxmlformats.org/officeDocument/2006/relationships/image" Target="../media/image55.gif"/><Relationship Id="rId7" Type="http://schemas.openxmlformats.org/officeDocument/2006/relationships/image" Target="../media/image57.gif"/><Relationship Id="rId2" Type="http://schemas.openxmlformats.org/officeDocument/2006/relationships/image" Target="../media/image54.jpeg"/><Relationship Id="rId1" Type="http://schemas.openxmlformats.org/officeDocument/2006/relationships/slideLayout" Target="../slideLayouts/slideLayout13.xml"/><Relationship Id="rId6" Type="http://schemas.openxmlformats.org/officeDocument/2006/relationships/image" Target="../media/image56.jpeg"/><Relationship Id="rId5" Type="http://schemas.openxmlformats.org/officeDocument/2006/relationships/image" Target="../media/image3.gif"/><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58.gif"/><Relationship Id="rId1" Type="http://schemas.openxmlformats.org/officeDocument/2006/relationships/slideLayout" Target="../slideLayouts/slideLayout15.xml"/><Relationship Id="rId5" Type="http://schemas.openxmlformats.org/officeDocument/2006/relationships/image" Target="../media/image61.gif"/><Relationship Id="rId4" Type="http://schemas.openxmlformats.org/officeDocument/2006/relationships/image" Target="../media/image60.gif"/></Relationships>
</file>

<file path=ppt/slides/_rels/slide28.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6.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900113" y="2276475"/>
            <a:ext cx="7558087" cy="1728788"/>
          </a:xfrm>
        </p:spPr>
        <p:txBody>
          <a:bodyPr/>
          <a:lstStyle/>
          <a:p>
            <a:pPr eaLnBrk="1" hangingPunct="1"/>
            <a:r>
              <a:rPr lang="es-AR" sz="6000" smtClean="0">
                <a:solidFill>
                  <a:srgbClr val="FF6600"/>
                </a:solidFill>
                <a:latin typeface="Brush Script Std" pitchFamily="50" charset="0"/>
              </a:rPr>
              <a:t>El grafeno</a:t>
            </a:r>
            <a:endParaRPr lang="es-ES" sz="6000" smtClean="0">
              <a:solidFill>
                <a:srgbClr val="FF6600"/>
              </a:solidFill>
              <a:latin typeface="Brush Script Std" pitchFamily="50" charset="0"/>
            </a:endParaRPr>
          </a:p>
        </p:txBody>
      </p:sp>
      <p:sp>
        <p:nvSpPr>
          <p:cNvPr id="2051" name="Rectangle 3"/>
          <p:cNvSpPr>
            <a:spLocks noGrp="1" noChangeArrowheads="1"/>
          </p:cNvSpPr>
          <p:nvPr>
            <p:ph type="subTitle" idx="1"/>
          </p:nvPr>
        </p:nvSpPr>
        <p:spPr>
          <a:xfrm>
            <a:off x="4284663" y="3789363"/>
            <a:ext cx="3959225" cy="1008062"/>
          </a:xfrm>
        </p:spPr>
        <p:txBody>
          <a:bodyPr/>
          <a:lstStyle/>
          <a:p>
            <a:pPr eaLnBrk="1" hangingPunct="1"/>
            <a:r>
              <a:rPr lang="es-AR" sz="2000" smtClean="0">
                <a:solidFill>
                  <a:srgbClr val="00FF00"/>
                </a:solidFill>
              </a:rPr>
              <a:t>Material del futuro</a:t>
            </a:r>
            <a:endParaRPr lang="es-ES" sz="2000" smtClean="0">
              <a:solidFill>
                <a:srgbClr val="00FF00"/>
              </a:solidFill>
            </a:endParaRPr>
          </a:p>
        </p:txBody>
      </p:sp>
      <p:sp>
        <p:nvSpPr>
          <p:cNvPr id="20492" name="Text Box 12"/>
          <p:cNvSpPr txBox="1">
            <a:spLocks noChangeArrowheads="1"/>
          </p:cNvSpPr>
          <p:nvPr/>
        </p:nvSpPr>
        <p:spPr bwMode="auto">
          <a:xfrm>
            <a:off x="3059113" y="6381750"/>
            <a:ext cx="2952750" cy="366713"/>
          </a:xfrm>
          <a:prstGeom prst="rect">
            <a:avLst/>
          </a:prstGeom>
          <a:noFill/>
          <a:ln w="9525">
            <a:noFill/>
            <a:miter lim="800000"/>
            <a:headEnd/>
            <a:tailEnd/>
          </a:ln>
        </p:spPr>
        <p:txBody>
          <a:bodyPr>
            <a:spAutoFit/>
          </a:bodyPr>
          <a:lstStyle/>
          <a:p>
            <a:pPr algn="ctr" rtl="1">
              <a:spcBef>
                <a:spcPct val="50000"/>
              </a:spcBef>
            </a:pPr>
            <a:r>
              <a:rPr lang="en-US" altLang="zh-TW">
                <a:solidFill>
                  <a:srgbClr val="FFFF00"/>
                </a:solidFill>
                <a:latin typeface="Arial Rounded MT Bold" pitchFamily="34" charset="0"/>
                <a:ea typeface="新細明體" pitchFamily="18" charset="-120"/>
              </a:rPr>
              <a:t>Avanzar manualmente</a:t>
            </a:r>
            <a:endParaRPr lang="fr-FR" altLang="zh-TW">
              <a:solidFill>
                <a:srgbClr val="FFFF00"/>
              </a:solidFill>
              <a:latin typeface="Arial Rounded MT Bold" pitchFamily="34" charset="0"/>
              <a:ea typeface="新細明體" pitchFamily="18" charset="-120"/>
            </a:endParaRPr>
          </a:p>
        </p:txBody>
      </p:sp>
    </p:spTree>
  </p:cSld>
  <p:clrMapOvr>
    <a:masterClrMapping/>
  </p:clrMapOvr>
  <p:transition>
    <p:sndAc>
      <p:stSnd loop="1">
        <p:snd r:embed="rId2" name="Ernesto Cortazar-You changed my life_(16)_3'2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mph" presetSubtype="0" repeatCount="indefinite" fill="hold" nodeType="withEffect">
                                  <p:stCondLst>
                                    <p:cond delay="0"/>
                                  </p:stCondLst>
                                  <p:childTnLst>
                                    <p:animClr clrSpc="rgb" dir="cw">
                                      <p:cBhvr override="childStyle">
                                        <p:cTn id="6" dur="500" autoRev="1" fill="hold"/>
                                        <p:tgtEl>
                                          <p:spTgt spid="20492">
                                            <p:txEl>
                                              <p:pRg st="0" end="0"/>
                                            </p:txEl>
                                          </p:spTgt>
                                        </p:tgtEl>
                                        <p:attrNameLst>
                                          <p:attrName>style.color</p:attrName>
                                        </p:attrNameLst>
                                      </p:cBhvr>
                                      <p:to>
                                        <a:srgbClr val="FF0000"/>
                                      </p:to>
                                    </p:animClr>
                                    <p:animClr clrSpc="rgb" dir="cw">
                                      <p:cBhvr>
                                        <p:cTn id="7" dur="500" autoRev="1" fill="hold"/>
                                        <p:tgtEl>
                                          <p:spTgt spid="20492">
                                            <p:txEl>
                                              <p:pRg st="0" end="0"/>
                                            </p:txEl>
                                          </p:spTgt>
                                        </p:tgtEl>
                                        <p:attrNameLst>
                                          <p:attrName>fillcolor</p:attrName>
                                        </p:attrNameLst>
                                      </p:cBhvr>
                                      <p:to>
                                        <a:srgbClr val="FF0000"/>
                                      </p:to>
                                    </p:animClr>
                                    <p:set>
                                      <p:cBhvr>
                                        <p:cTn id="8" dur="500" autoRev="1" fill="hold"/>
                                        <p:tgtEl>
                                          <p:spTgt spid="20492">
                                            <p:txEl>
                                              <p:pRg st="0" end="0"/>
                                            </p:txEl>
                                          </p:spTgt>
                                        </p:tgtEl>
                                        <p:attrNameLst>
                                          <p:attrName>fill.type</p:attrName>
                                        </p:attrNameLst>
                                      </p:cBhvr>
                                      <p:to>
                                        <p:strVal val="solid"/>
                                      </p:to>
                                    </p:set>
                                    <p:set>
                                      <p:cBhvr>
                                        <p:cTn id="9" dur="500" autoRev="1" fill="hold"/>
                                        <p:tgtEl>
                                          <p:spTgt spid="20492">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107950" y="0"/>
            <a:ext cx="8856663" cy="1143000"/>
          </a:xfrm>
        </p:spPr>
        <p:txBody>
          <a:bodyPr/>
          <a:lstStyle/>
          <a:p>
            <a:pPr eaLnBrk="1" hangingPunct="1"/>
            <a:r>
              <a:rPr lang="es-AR" sz="2000" smtClean="0">
                <a:solidFill>
                  <a:srgbClr val="00FF00"/>
                </a:solidFill>
              </a:rPr>
              <a:t>El</a:t>
            </a:r>
            <a:r>
              <a:rPr lang="es-AR" sz="2000" smtClean="0">
                <a:solidFill>
                  <a:srgbClr val="FF6600"/>
                </a:solidFill>
              </a:rPr>
              <a:t> grafeno </a:t>
            </a:r>
            <a:r>
              <a:rPr lang="es-AR" sz="2000" smtClean="0">
                <a:solidFill>
                  <a:srgbClr val="00FF00"/>
                </a:solidFill>
              </a:rPr>
              <a:t>es un material compuesto por átomos de carbono densamente empaquetados en una red cristalina con forma de panal de abejas (hexagonal) y de un átomo de espesor.</a:t>
            </a:r>
            <a:endParaRPr lang="es-ES" sz="2000" smtClean="0">
              <a:solidFill>
                <a:srgbClr val="00FF00"/>
              </a:solidFill>
            </a:endParaRPr>
          </a:p>
        </p:txBody>
      </p:sp>
      <p:pic>
        <p:nvPicPr>
          <p:cNvPr id="3075" name="Picture 6" descr="Graphene55"/>
          <p:cNvPicPr>
            <a:picLocks noChangeAspect="1" noChangeArrowheads="1"/>
          </p:cNvPicPr>
          <p:nvPr>
            <p:ph idx="1"/>
          </p:nvPr>
        </p:nvPicPr>
        <p:blipFill>
          <a:blip r:embed="rId2"/>
          <a:srcRect/>
          <a:stretch>
            <a:fillRect/>
          </a:stretch>
        </p:blipFill>
        <p:spPr>
          <a:xfrm>
            <a:off x="611188" y="1341438"/>
            <a:ext cx="8064500" cy="5759450"/>
          </a:xfr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a:xfrm>
            <a:off x="107950" y="0"/>
            <a:ext cx="8928100" cy="1143000"/>
          </a:xfrm>
        </p:spPr>
        <p:txBody>
          <a:bodyPr/>
          <a:lstStyle/>
          <a:p>
            <a:pPr eaLnBrk="1" hangingPunct="1"/>
            <a:r>
              <a:rPr lang="es-AR" sz="2000" smtClean="0">
                <a:solidFill>
                  <a:srgbClr val="00FF00"/>
                </a:solidFill>
              </a:rPr>
              <a:t>El grafeno es flexible y 200 veces más resistente que el acero, </a:t>
            </a:r>
            <a:br>
              <a:rPr lang="es-AR" sz="2000" smtClean="0">
                <a:solidFill>
                  <a:srgbClr val="00FF00"/>
                </a:solidFill>
              </a:rPr>
            </a:br>
            <a:r>
              <a:rPr lang="es-AR" sz="2000" smtClean="0">
                <a:solidFill>
                  <a:srgbClr val="00FF00"/>
                </a:solidFill>
              </a:rPr>
              <a:t>con alta conductividad térmica y eléctrica.</a:t>
            </a:r>
            <a:endParaRPr lang="es-ES" sz="2000" smtClean="0">
              <a:solidFill>
                <a:srgbClr val="00FF00"/>
              </a:solidFill>
            </a:endParaRPr>
          </a:p>
        </p:txBody>
      </p:sp>
      <p:pic>
        <p:nvPicPr>
          <p:cNvPr id="4099" name="Picture 6" descr="Grafeno es flexible"/>
          <p:cNvPicPr>
            <a:picLocks noChangeAspect="1" noChangeArrowheads="1"/>
          </p:cNvPicPr>
          <p:nvPr>
            <p:ph idx="1"/>
          </p:nvPr>
        </p:nvPicPr>
        <p:blipFill>
          <a:blip r:embed="rId2"/>
          <a:srcRect/>
          <a:stretch>
            <a:fillRect/>
          </a:stretch>
        </p:blipFill>
        <p:spPr>
          <a:xfrm>
            <a:off x="468313" y="931863"/>
            <a:ext cx="8064500" cy="5926137"/>
          </a:xfr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107950" y="0"/>
            <a:ext cx="8928100" cy="1052513"/>
          </a:xfrm>
        </p:spPr>
        <p:txBody>
          <a:bodyPr/>
          <a:lstStyle/>
          <a:p>
            <a:pPr eaLnBrk="1" hangingPunct="1"/>
            <a:r>
              <a:rPr lang="es-AR" sz="2000" smtClean="0">
                <a:solidFill>
                  <a:srgbClr val="00FF00"/>
                </a:solidFill>
              </a:rPr>
              <a:t>La posibilidad de combinarlo con otras sustancias químicas </a:t>
            </a:r>
            <a:br>
              <a:rPr lang="es-AR" sz="2000" smtClean="0">
                <a:solidFill>
                  <a:srgbClr val="00FF00"/>
                </a:solidFill>
              </a:rPr>
            </a:br>
            <a:r>
              <a:rPr lang="es-AR" sz="2000" smtClean="0">
                <a:solidFill>
                  <a:srgbClr val="00FF00"/>
                </a:solidFill>
              </a:rPr>
              <a:t>le otorgan un gran potencial de desarrollo.</a:t>
            </a:r>
            <a:endParaRPr lang="es-ES" sz="2000" smtClean="0">
              <a:solidFill>
                <a:srgbClr val="00FF00"/>
              </a:solidFill>
            </a:endParaRPr>
          </a:p>
        </p:txBody>
      </p:sp>
      <p:pic>
        <p:nvPicPr>
          <p:cNvPr id="5123" name="Picture 7" descr="grafenoanim"/>
          <p:cNvPicPr>
            <a:picLocks noChangeAspect="1" noChangeArrowheads="1" noCrop="1"/>
          </p:cNvPicPr>
          <p:nvPr>
            <p:ph sz="quarter" idx="1"/>
          </p:nvPr>
        </p:nvPicPr>
        <p:blipFill>
          <a:blip r:embed="rId2"/>
          <a:srcRect/>
          <a:stretch>
            <a:fillRect/>
          </a:stretch>
        </p:blipFill>
        <p:spPr>
          <a:xfrm>
            <a:off x="468313" y="1052513"/>
            <a:ext cx="3887787" cy="2503487"/>
          </a:xfrm>
          <a:noFill/>
        </p:spPr>
      </p:pic>
      <p:pic>
        <p:nvPicPr>
          <p:cNvPr id="5124" name="Picture 8" descr="grafenoanim4"/>
          <p:cNvPicPr>
            <a:picLocks noChangeAspect="1" noChangeArrowheads="1" noCrop="1"/>
          </p:cNvPicPr>
          <p:nvPr>
            <p:ph sz="quarter" idx="2"/>
          </p:nvPr>
        </p:nvPicPr>
        <p:blipFill>
          <a:blip r:embed="rId3"/>
          <a:srcRect/>
          <a:stretch>
            <a:fillRect/>
          </a:stretch>
        </p:blipFill>
        <p:spPr>
          <a:xfrm>
            <a:off x="1547813" y="3933825"/>
            <a:ext cx="2554287" cy="2924175"/>
          </a:xfrm>
          <a:noFill/>
        </p:spPr>
      </p:pic>
      <p:sp>
        <p:nvSpPr>
          <p:cNvPr id="5125" name="Rectangle 9"/>
          <p:cNvSpPr>
            <a:spLocks noGrp="1" noChangeArrowheads="1"/>
          </p:cNvSpPr>
          <p:nvPr>
            <p:ph type="body" sz="half" idx="3"/>
          </p:nvPr>
        </p:nvSpPr>
        <p:spPr>
          <a:xfrm>
            <a:off x="4643438" y="1052513"/>
            <a:ext cx="4244975" cy="4525962"/>
          </a:xfrm>
        </p:spPr>
        <p:txBody>
          <a:bodyPr/>
          <a:lstStyle/>
          <a:p>
            <a:pPr eaLnBrk="1" hangingPunct="1">
              <a:lnSpc>
                <a:spcPct val="80000"/>
              </a:lnSpc>
            </a:pPr>
            <a:r>
              <a:rPr lang="es-AR" sz="1600" smtClean="0">
                <a:solidFill>
                  <a:srgbClr val="FFFF00"/>
                </a:solidFill>
              </a:rPr>
              <a:t>Los electrones del grafeno pueden moverse con mayor libertad </a:t>
            </a:r>
            <a:br>
              <a:rPr lang="es-AR" sz="1600" smtClean="0">
                <a:solidFill>
                  <a:srgbClr val="FFFF00"/>
                </a:solidFill>
              </a:rPr>
            </a:br>
            <a:r>
              <a:rPr lang="es-AR" sz="1600" smtClean="0">
                <a:solidFill>
                  <a:srgbClr val="FFFF00"/>
                </a:solidFill>
              </a:rPr>
              <a:t>(se comportan como </a:t>
            </a:r>
            <a:r>
              <a:rPr lang="es-AR" sz="1600" i="1" smtClean="0">
                <a:solidFill>
                  <a:srgbClr val="FFFF00"/>
                </a:solidFill>
              </a:rPr>
              <a:t>cuasipartículas</a:t>
            </a:r>
            <a:r>
              <a:rPr lang="es-AR" sz="1600" smtClean="0">
                <a:solidFill>
                  <a:srgbClr val="FFFF00"/>
                </a:solidFill>
              </a:rPr>
              <a:t> </a:t>
            </a:r>
            <a:br>
              <a:rPr lang="es-AR" sz="1600" smtClean="0">
                <a:solidFill>
                  <a:srgbClr val="FFFF00"/>
                </a:solidFill>
              </a:rPr>
            </a:br>
            <a:r>
              <a:rPr lang="es-AR" sz="1600" smtClean="0">
                <a:solidFill>
                  <a:srgbClr val="FFFF00"/>
                </a:solidFill>
              </a:rPr>
              <a:t>sin masa), con respecto a los de otros materiales.</a:t>
            </a:r>
          </a:p>
          <a:p>
            <a:pPr eaLnBrk="1" hangingPunct="1">
              <a:lnSpc>
                <a:spcPct val="80000"/>
              </a:lnSpc>
            </a:pPr>
            <a:r>
              <a:rPr lang="es-AR" sz="1600" smtClean="0">
                <a:solidFill>
                  <a:srgbClr val="FFFF00"/>
                </a:solidFill>
              </a:rPr>
              <a:t>Consume menos electricidad que el silicio.</a:t>
            </a:r>
          </a:p>
          <a:p>
            <a:pPr eaLnBrk="1" hangingPunct="1">
              <a:lnSpc>
                <a:spcPct val="80000"/>
              </a:lnSpc>
            </a:pPr>
            <a:r>
              <a:rPr lang="es-AR" sz="1600" smtClean="0">
                <a:solidFill>
                  <a:srgbClr val="FFFF00"/>
                </a:solidFill>
              </a:rPr>
              <a:t>Se calienta mucho menos por </a:t>
            </a:r>
            <a:r>
              <a:rPr lang="es-AR" sz="1600" i="1" smtClean="0">
                <a:solidFill>
                  <a:srgbClr val="FFFF00"/>
                </a:solidFill>
              </a:rPr>
              <a:t>efecto Joule</a:t>
            </a:r>
            <a:r>
              <a:rPr lang="es-AR" sz="1600" smtClean="0">
                <a:solidFill>
                  <a:srgbClr val="FFFF00"/>
                </a:solidFill>
              </a:rPr>
              <a:t>.</a:t>
            </a:r>
          </a:p>
          <a:p>
            <a:pPr eaLnBrk="1" hangingPunct="1">
              <a:lnSpc>
                <a:spcPct val="80000"/>
              </a:lnSpc>
            </a:pPr>
            <a:r>
              <a:rPr lang="es-AR" sz="1600" smtClean="0">
                <a:solidFill>
                  <a:srgbClr val="FFFF00"/>
                </a:solidFill>
              </a:rPr>
              <a:t>Soporta la radiación ionizante.</a:t>
            </a:r>
          </a:p>
          <a:p>
            <a:pPr eaLnBrk="1" hangingPunct="1">
              <a:lnSpc>
                <a:spcPct val="80000"/>
              </a:lnSpc>
            </a:pPr>
            <a:r>
              <a:rPr lang="es-AR" sz="1600" smtClean="0">
                <a:solidFill>
                  <a:srgbClr val="FFFF00"/>
                </a:solidFill>
              </a:rPr>
              <a:t>Es casi completamente transparente y tan denso que ni siquiera los átomos de helio (que son los más pequeños) pueden traspasarlo.</a:t>
            </a:r>
          </a:p>
          <a:p>
            <a:pPr eaLnBrk="1" hangingPunct="1">
              <a:lnSpc>
                <a:spcPct val="80000"/>
              </a:lnSpc>
            </a:pPr>
            <a:r>
              <a:rPr lang="es-AR" sz="1600" smtClean="0">
                <a:solidFill>
                  <a:srgbClr val="FFFF00"/>
                </a:solidFill>
              </a:rPr>
              <a:t>Si una taza de café se cubriera con una simple lámina de grafeno y en el medio se colocara un lápiz de punta, soportaría el peso de un auto sin romperse.</a:t>
            </a:r>
            <a:endParaRPr lang="es-ES" sz="1600" smtClean="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146" name="Rectangle 6"/>
          <p:cNvSpPr>
            <a:spLocks noGrp="1" noChangeArrowheads="1"/>
          </p:cNvSpPr>
          <p:nvPr>
            <p:ph type="title"/>
          </p:nvPr>
        </p:nvSpPr>
        <p:spPr>
          <a:xfrm>
            <a:off x="250825" y="0"/>
            <a:ext cx="8785225" cy="1412875"/>
          </a:xfrm>
        </p:spPr>
        <p:txBody>
          <a:bodyPr/>
          <a:lstStyle/>
          <a:p>
            <a:pPr eaLnBrk="1" hangingPunct="1"/>
            <a:r>
              <a:rPr lang="es-AR" sz="2000" smtClean="0">
                <a:solidFill>
                  <a:srgbClr val="00FF00"/>
                </a:solidFill>
              </a:rPr>
              <a:t>El Premio Nobel de Física 2010 fue otorgado </a:t>
            </a:r>
            <a:br>
              <a:rPr lang="es-AR" sz="2000" smtClean="0">
                <a:solidFill>
                  <a:srgbClr val="00FF00"/>
                </a:solidFill>
              </a:rPr>
            </a:br>
            <a:r>
              <a:rPr lang="es-AR" sz="2000" smtClean="0">
                <a:solidFill>
                  <a:srgbClr val="00FF00"/>
                </a:solidFill>
              </a:rPr>
              <a:t>a Andre Geim y a Konstantin Novoselov </a:t>
            </a:r>
            <a:br>
              <a:rPr lang="es-AR" sz="2000" smtClean="0">
                <a:solidFill>
                  <a:srgbClr val="00FF00"/>
                </a:solidFill>
              </a:rPr>
            </a:br>
            <a:r>
              <a:rPr lang="es-AR" sz="2000" smtClean="0">
                <a:solidFill>
                  <a:srgbClr val="00FF00"/>
                </a:solidFill>
              </a:rPr>
              <a:t>por sus revolucionarios descubrimientos sobre el grafeno, </a:t>
            </a:r>
            <a:br>
              <a:rPr lang="es-AR" sz="2000" smtClean="0">
                <a:solidFill>
                  <a:srgbClr val="00FF00"/>
                </a:solidFill>
              </a:rPr>
            </a:br>
            <a:r>
              <a:rPr lang="es-AR" sz="2000" smtClean="0">
                <a:solidFill>
                  <a:srgbClr val="00FF00"/>
                </a:solidFill>
              </a:rPr>
              <a:t>cuya existencia ya había sido descrita en la década del 30.</a:t>
            </a:r>
            <a:endParaRPr lang="es-ES" sz="2000" smtClean="0">
              <a:solidFill>
                <a:srgbClr val="00FF00"/>
              </a:solidFill>
            </a:endParaRPr>
          </a:p>
        </p:txBody>
      </p:sp>
      <p:pic>
        <p:nvPicPr>
          <p:cNvPr id="6147" name="Picture 9" descr="GRAFENOS2-B"/>
          <p:cNvPicPr>
            <a:picLocks noChangeAspect="1" noChangeArrowheads="1"/>
          </p:cNvPicPr>
          <p:nvPr>
            <p:ph sz="half" idx="2"/>
          </p:nvPr>
        </p:nvPicPr>
        <p:blipFill>
          <a:blip r:embed="rId2"/>
          <a:srcRect/>
          <a:stretch>
            <a:fillRect/>
          </a:stretch>
        </p:blipFill>
        <p:spPr>
          <a:xfrm>
            <a:off x="4284663" y="2425700"/>
            <a:ext cx="4756150" cy="2806700"/>
          </a:xfrm>
          <a:noFill/>
        </p:spPr>
      </p:pic>
      <p:pic>
        <p:nvPicPr>
          <p:cNvPr id="6148" name="Picture 10" descr="Grafeno"/>
          <p:cNvPicPr>
            <a:picLocks noChangeAspect="1" noChangeArrowheads="1" noCrop="1"/>
          </p:cNvPicPr>
          <p:nvPr>
            <p:ph sz="half" idx="1"/>
          </p:nvPr>
        </p:nvPicPr>
        <p:blipFill>
          <a:blip r:embed="rId3"/>
          <a:srcRect/>
          <a:stretch>
            <a:fillRect/>
          </a:stretch>
        </p:blipFill>
        <p:spPr>
          <a:xfrm>
            <a:off x="179388" y="1700213"/>
            <a:ext cx="4038600" cy="4503737"/>
          </a:xfrm>
          <a:noFill/>
        </p:spPr>
      </p:pic>
      <p:sp>
        <p:nvSpPr>
          <p:cNvPr id="6149" name="Text Box 11"/>
          <p:cNvSpPr txBox="1">
            <a:spLocks noChangeArrowheads="1"/>
          </p:cNvSpPr>
          <p:nvPr/>
        </p:nvSpPr>
        <p:spPr bwMode="auto">
          <a:xfrm>
            <a:off x="6156325" y="5516563"/>
            <a:ext cx="1728788" cy="366712"/>
          </a:xfrm>
          <a:prstGeom prst="rect">
            <a:avLst/>
          </a:prstGeom>
          <a:noFill/>
          <a:ln w="9525">
            <a:noFill/>
            <a:miter lim="800000"/>
            <a:headEnd/>
            <a:tailEnd/>
          </a:ln>
        </p:spPr>
        <p:txBody>
          <a:bodyPr>
            <a:spAutoFit/>
          </a:bodyPr>
          <a:lstStyle/>
          <a:p>
            <a:pPr>
              <a:spcBef>
                <a:spcPct val="50000"/>
              </a:spcBef>
            </a:pPr>
            <a:r>
              <a:rPr lang="es-AR" i="1">
                <a:solidFill>
                  <a:srgbClr val="FFFF00"/>
                </a:solidFill>
              </a:rPr>
              <a:t>¡ Genios !</a:t>
            </a:r>
            <a:endParaRPr lang="es-ES" i="1">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6" descr="mother copia"/>
          <p:cNvPicPr>
            <a:picLocks noChangeAspect="1" noChangeArrowheads="1"/>
          </p:cNvPicPr>
          <p:nvPr>
            <p:ph idx="1"/>
          </p:nvPr>
        </p:nvPicPr>
        <p:blipFill>
          <a:blip r:embed="rId2"/>
          <a:srcRect/>
          <a:stretch>
            <a:fillRect/>
          </a:stretch>
        </p:blipFill>
        <p:spPr>
          <a:xfrm>
            <a:off x="755650" y="0"/>
            <a:ext cx="7848600" cy="6858000"/>
          </a:xfrm>
          <a:noFill/>
        </p:spPr>
      </p:pic>
      <p:sp>
        <p:nvSpPr>
          <p:cNvPr id="7171" name="Text Box 7"/>
          <p:cNvSpPr txBox="1">
            <a:spLocks noChangeArrowheads="1"/>
          </p:cNvSpPr>
          <p:nvPr/>
        </p:nvSpPr>
        <p:spPr bwMode="auto">
          <a:xfrm>
            <a:off x="971550" y="5157788"/>
            <a:ext cx="1439863" cy="366712"/>
          </a:xfrm>
          <a:prstGeom prst="rect">
            <a:avLst/>
          </a:prstGeom>
          <a:noFill/>
          <a:ln w="9525">
            <a:noFill/>
            <a:miter lim="800000"/>
            <a:headEnd/>
            <a:tailEnd/>
          </a:ln>
        </p:spPr>
        <p:txBody>
          <a:bodyPr>
            <a:spAutoFit/>
          </a:bodyPr>
          <a:lstStyle/>
          <a:p>
            <a:pPr>
              <a:spcBef>
                <a:spcPct val="50000"/>
              </a:spcBef>
            </a:pPr>
            <a:r>
              <a:rPr lang="es-AR"/>
              <a:t>Nanotubo</a:t>
            </a:r>
            <a:endParaRPr lang="es-ES"/>
          </a:p>
        </p:txBody>
      </p:sp>
      <p:sp>
        <p:nvSpPr>
          <p:cNvPr id="7172" name="Text Box 8"/>
          <p:cNvSpPr txBox="1">
            <a:spLocks noChangeArrowheads="1"/>
          </p:cNvSpPr>
          <p:nvPr/>
        </p:nvSpPr>
        <p:spPr bwMode="auto">
          <a:xfrm>
            <a:off x="3419475" y="476250"/>
            <a:ext cx="1081088" cy="366713"/>
          </a:xfrm>
          <a:prstGeom prst="rect">
            <a:avLst/>
          </a:prstGeom>
          <a:noFill/>
          <a:ln w="9525">
            <a:noFill/>
            <a:miter lim="800000"/>
            <a:headEnd/>
            <a:tailEnd/>
          </a:ln>
        </p:spPr>
        <p:txBody>
          <a:bodyPr>
            <a:spAutoFit/>
          </a:bodyPr>
          <a:lstStyle/>
          <a:p>
            <a:pPr>
              <a:spcBef>
                <a:spcPct val="50000"/>
              </a:spcBef>
            </a:pPr>
            <a:r>
              <a:rPr lang="es-AR"/>
              <a:t>Grafeno</a:t>
            </a:r>
            <a:endParaRPr lang="es-ES"/>
          </a:p>
        </p:txBody>
      </p:sp>
      <p:sp>
        <p:nvSpPr>
          <p:cNvPr id="7173" name="Text Box 9"/>
          <p:cNvSpPr txBox="1">
            <a:spLocks noChangeArrowheads="1"/>
          </p:cNvSpPr>
          <p:nvPr/>
        </p:nvSpPr>
        <p:spPr bwMode="auto">
          <a:xfrm>
            <a:off x="7812088" y="2133600"/>
            <a:ext cx="1331912" cy="366713"/>
          </a:xfrm>
          <a:prstGeom prst="rect">
            <a:avLst/>
          </a:prstGeom>
          <a:noFill/>
          <a:ln w="9525">
            <a:noFill/>
            <a:miter lim="800000"/>
            <a:headEnd/>
            <a:tailEnd/>
          </a:ln>
        </p:spPr>
        <p:txBody>
          <a:bodyPr>
            <a:spAutoFit/>
          </a:bodyPr>
          <a:lstStyle/>
          <a:p>
            <a:pPr>
              <a:spcBef>
                <a:spcPct val="50000"/>
              </a:spcBef>
            </a:pPr>
            <a:r>
              <a:rPr lang="es-AR"/>
              <a:t>Grafito</a:t>
            </a:r>
            <a:endParaRPr lang="es-ES"/>
          </a:p>
        </p:txBody>
      </p:sp>
      <p:sp>
        <p:nvSpPr>
          <p:cNvPr id="7174" name="Text Box 10"/>
          <p:cNvSpPr txBox="1">
            <a:spLocks noChangeArrowheads="1"/>
          </p:cNvSpPr>
          <p:nvPr/>
        </p:nvSpPr>
        <p:spPr bwMode="auto">
          <a:xfrm>
            <a:off x="4284663" y="3500438"/>
            <a:ext cx="1295400" cy="366712"/>
          </a:xfrm>
          <a:prstGeom prst="rect">
            <a:avLst/>
          </a:prstGeom>
          <a:noFill/>
          <a:ln w="9525">
            <a:noFill/>
            <a:miter lim="800000"/>
            <a:headEnd/>
            <a:tailEnd/>
          </a:ln>
        </p:spPr>
        <p:txBody>
          <a:bodyPr>
            <a:spAutoFit/>
          </a:bodyPr>
          <a:lstStyle/>
          <a:p>
            <a:pPr>
              <a:spcBef>
                <a:spcPct val="50000"/>
              </a:spcBef>
            </a:pPr>
            <a:r>
              <a:rPr lang="es-AR"/>
              <a:t>Fulereno</a:t>
            </a:r>
            <a:endParaRPr lang="es-E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68313" y="115888"/>
            <a:ext cx="8229600" cy="1143000"/>
          </a:xfrm>
        </p:spPr>
        <p:txBody>
          <a:bodyPr/>
          <a:lstStyle/>
          <a:p>
            <a:pPr eaLnBrk="1" hangingPunct="1"/>
            <a:r>
              <a:rPr lang="es-AR" sz="2000" smtClean="0">
                <a:solidFill>
                  <a:srgbClr val="00FF00"/>
                </a:solidFill>
              </a:rPr>
              <a:t>Hay quienes sostienen que el grafeno puede reemplazar al silicio y permitir la segunda revolución tecnológica.</a:t>
            </a:r>
            <a:endParaRPr lang="es-ES" sz="2000" smtClean="0">
              <a:solidFill>
                <a:srgbClr val="00FF00"/>
              </a:solidFill>
            </a:endParaRPr>
          </a:p>
        </p:txBody>
      </p:sp>
      <p:pic>
        <p:nvPicPr>
          <p:cNvPr id="8195" name="Picture 10" descr="CarbonNanoforms1200x750"/>
          <p:cNvPicPr>
            <a:picLocks noChangeAspect="1" noChangeArrowheads="1"/>
          </p:cNvPicPr>
          <p:nvPr>
            <p:ph sz="half" idx="1"/>
          </p:nvPr>
        </p:nvPicPr>
        <p:blipFill>
          <a:blip r:embed="rId2"/>
          <a:srcRect/>
          <a:stretch>
            <a:fillRect/>
          </a:stretch>
        </p:blipFill>
        <p:spPr>
          <a:xfrm>
            <a:off x="179388" y="1844675"/>
            <a:ext cx="8064500" cy="5038725"/>
          </a:xfrm>
          <a:noFill/>
        </p:spPr>
      </p:pic>
      <p:pic>
        <p:nvPicPr>
          <p:cNvPr id="8196" name="Picture 7" descr="Diamond_Cubic-F_lattice_animation"/>
          <p:cNvPicPr>
            <a:picLocks noChangeAspect="1" noChangeArrowheads="1" noCrop="1"/>
          </p:cNvPicPr>
          <p:nvPr>
            <p:ph sz="half" idx="2"/>
          </p:nvPr>
        </p:nvPicPr>
        <p:blipFill>
          <a:blip r:embed="rId3"/>
          <a:srcRect/>
          <a:stretch>
            <a:fillRect/>
          </a:stretch>
        </p:blipFill>
        <p:spPr>
          <a:xfrm>
            <a:off x="7559675" y="3500438"/>
            <a:ext cx="1404938" cy="1382712"/>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107950" y="0"/>
            <a:ext cx="9036050" cy="1143000"/>
          </a:xfrm>
        </p:spPr>
        <p:txBody>
          <a:bodyPr/>
          <a:lstStyle/>
          <a:p>
            <a:pPr eaLnBrk="1" hangingPunct="1"/>
            <a:r>
              <a:rPr lang="es-AR" sz="1800" smtClean="0">
                <a:solidFill>
                  <a:srgbClr val="00FF00"/>
                </a:solidFill>
              </a:rPr>
              <a:t>Ya se han obtenido dispositivos de grafeno que pueden procesar datos 10 veces más rápido, finos como un cabello, flexibles como el plástico y duros como el diamante.</a:t>
            </a:r>
            <a:br>
              <a:rPr lang="es-AR" sz="1800" smtClean="0">
                <a:solidFill>
                  <a:srgbClr val="00FF00"/>
                </a:solidFill>
              </a:rPr>
            </a:br>
            <a:endParaRPr lang="es-ES" sz="1800" smtClean="0">
              <a:solidFill>
                <a:srgbClr val="00FF00"/>
              </a:solidFill>
            </a:endParaRPr>
          </a:p>
        </p:txBody>
      </p:sp>
      <p:pic>
        <p:nvPicPr>
          <p:cNvPr id="9219" name="Picture 7" descr="grafeno00"/>
          <p:cNvPicPr>
            <a:picLocks noChangeAspect="1" noChangeArrowheads="1"/>
          </p:cNvPicPr>
          <p:nvPr>
            <p:ph sz="quarter" idx="1"/>
          </p:nvPr>
        </p:nvPicPr>
        <p:blipFill>
          <a:blip r:embed="rId2"/>
          <a:srcRect/>
          <a:stretch>
            <a:fillRect/>
          </a:stretch>
        </p:blipFill>
        <p:spPr>
          <a:xfrm>
            <a:off x="179388" y="908050"/>
            <a:ext cx="4392612" cy="3097213"/>
          </a:xfrm>
          <a:noFill/>
        </p:spPr>
      </p:pic>
      <p:pic>
        <p:nvPicPr>
          <p:cNvPr id="9220" name="Picture 8" descr="grafeno-3"/>
          <p:cNvPicPr>
            <a:picLocks noChangeAspect="1" noChangeArrowheads="1"/>
          </p:cNvPicPr>
          <p:nvPr>
            <p:ph sz="quarter" idx="2"/>
          </p:nvPr>
        </p:nvPicPr>
        <p:blipFill>
          <a:blip r:embed="rId3"/>
          <a:srcRect/>
          <a:stretch>
            <a:fillRect/>
          </a:stretch>
        </p:blipFill>
        <p:spPr>
          <a:xfrm>
            <a:off x="179388" y="4076700"/>
            <a:ext cx="4392612" cy="2665413"/>
          </a:xfrm>
          <a:noFill/>
        </p:spPr>
      </p:pic>
      <p:sp>
        <p:nvSpPr>
          <p:cNvPr id="9221" name="Rectangle 9"/>
          <p:cNvSpPr>
            <a:spLocks noGrp="1" noChangeArrowheads="1"/>
          </p:cNvSpPr>
          <p:nvPr>
            <p:ph type="body" sz="half" idx="3"/>
          </p:nvPr>
        </p:nvSpPr>
        <p:spPr>
          <a:xfrm>
            <a:off x="4643438" y="1125538"/>
            <a:ext cx="4316412" cy="4857750"/>
          </a:xfrm>
        </p:spPr>
        <p:txBody>
          <a:bodyPr/>
          <a:lstStyle/>
          <a:p>
            <a:pPr eaLnBrk="1" hangingPunct="1"/>
            <a:r>
              <a:rPr lang="es-AR" sz="1800" smtClean="0">
                <a:solidFill>
                  <a:srgbClr val="FFFF00"/>
                </a:solidFill>
              </a:rPr>
              <a:t>Una simple placa o tira de grafeno puede funcionar como </a:t>
            </a:r>
            <a:br>
              <a:rPr lang="es-AR" sz="1800" smtClean="0">
                <a:solidFill>
                  <a:srgbClr val="FFFF00"/>
                </a:solidFill>
              </a:rPr>
            </a:br>
            <a:r>
              <a:rPr lang="es-AR" sz="1800" smtClean="0">
                <a:solidFill>
                  <a:srgbClr val="FFFF00"/>
                </a:solidFill>
              </a:rPr>
              <a:t>reloj despertador, calendario, central de sensores táctiles (música, video, TV, micrófono, acondicionador de aire...), célula solar.</a:t>
            </a:r>
          </a:p>
          <a:p>
            <a:pPr eaLnBrk="1" hangingPunct="1">
              <a:buFontTx/>
              <a:buNone/>
            </a:pPr>
            <a:endParaRPr lang="es-AR" sz="1800" smtClean="0">
              <a:solidFill>
                <a:srgbClr val="FFFF00"/>
              </a:solidFill>
            </a:endParaRPr>
          </a:p>
          <a:p>
            <a:pPr eaLnBrk="1" hangingPunct="1"/>
            <a:r>
              <a:rPr lang="es-AR" sz="1800" smtClean="0">
                <a:solidFill>
                  <a:srgbClr val="FFFF00"/>
                </a:solidFill>
              </a:rPr>
              <a:t>Su flexibilidad permite usarla como pulsera, o bien como pantalla.</a:t>
            </a:r>
            <a:endParaRPr lang="es-ES" sz="1800" smtClean="0">
              <a:solidFill>
                <a:srgbClr val="FFFF00"/>
              </a:solidFill>
            </a:endParaRPr>
          </a:p>
        </p:txBody>
      </p:sp>
      <p:pic>
        <p:nvPicPr>
          <p:cNvPr id="9222" name="Picture 10" descr="grafeno_un_material_de_nobel_articulo_landscape"/>
          <p:cNvPicPr>
            <a:picLocks noChangeAspect="1" noChangeArrowheads="1"/>
          </p:cNvPicPr>
          <p:nvPr/>
        </p:nvPicPr>
        <p:blipFill>
          <a:blip r:embed="rId4"/>
          <a:srcRect/>
          <a:stretch>
            <a:fillRect/>
          </a:stretch>
        </p:blipFill>
        <p:spPr bwMode="auto">
          <a:xfrm>
            <a:off x="4716463" y="4076700"/>
            <a:ext cx="4356100" cy="2654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250825" y="0"/>
            <a:ext cx="8785225" cy="1143000"/>
          </a:xfrm>
        </p:spPr>
        <p:txBody>
          <a:bodyPr/>
          <a:lstStyle/>
          <a:p>
            <a:pPr eaLnBrk="1" hangingPunct="1"/>
            <a:r>
              <a:rPr lang="es-AR" sz="2000" smtClean="0">
                <a:solidFill>
                  <a:srgbClr val="00FF00"/>
                </a:solidFill>
              </a:rPr>
              <a:t>Su importancia radica en que revolucionará las tecnologías fundamentales como la Electrónica para irradiarse a otras tecnologías, mejorando todas las áreas en las que se desenvuelve el ser humano.</a:t>
            </a:r>
            <a:endParaRPr lang="es-ES" sz="2000" smtClean="0">
              <a:solidFill>
                <a:srgbClr val="00FF00"/>
              </a:solidFill>
            </a:endParaRPr>
          </a:p>
        </p:txBody>
      </p:sp>
      <p:sp>
        <p:nvSpPr>
          <p:cNvPr id="10243" name="Rectangle 7"/>
          <p:cNvSpPr>
            <a:spLocks noGrp="1" noChangeArrowheads="1"/>
          </p:cNvSpPr>
          <p:nvPr>
            <p:ph type="body" sz="half" idx="3"/>
          </p:nvPr>
        </p:nvSpPr>
        <p:spPr>
          <a:xfrm>
            <a:off x="4716463" y="1341438"/>
            <a:ext cx="4244975" cy="3878262"/>
          </a:xfrm>
        </p:spPr>
        <p:txBody>
          <a:bodyPr/>
          <a:lstStyle/>
          <a:p>
            <a:pPr eaLnBrk="1" hangingPunct="1">
              <a:lnSpc>
                <a:spcPct val="90000"/>
              </a:lnSpc>
            </a:pPr>
            <a:r>
              <a:rPr lang="es-AR" sz="1600" smtClean="0">
                <a:solidFill>
                  <a:srgbClr val="FFFF00"/>
                </a:solidFill>
              </a:rPr>
              <a:t>Los diodos orgánicos son usados en nuevas pantallas, más delgadas, de TV, computadoras, teléfonos, y toda clase de dispositivos portátiles.</a:t>
            </a:r>
          </a:p>
          <a:p>
            <a:pPr eaLnBrk="1" hangingPunct="1">
              <a:lnSpc>
                <a:spcPct val="90000"/>
              </a:lnSpc>
              <a:buFontTx/>
              <a:buNone/>
            </a:pPr>
            <a:endParaRPr lang="es-AR" sz="1600" smtClean="0">
              <a:solidFill>
                <a:srgbClr val="FFFF00"/>
              </a:solidFill>
            </a:endParaRPr>
          </a:p>
          <a:p>
            <a:pPr eaLnBrk="1" hangingPunct="1">
              <a:lnSpc>
                <a:spcPct val="90000"/>
              </a:lnSpc>
            </a:pPr>
            <a:r>
              <a:rPr lang="es-AR" sz="1600" smtClean="0">
                <a:solidFill>
                  <a:srgbClr val="FFFF00"/>
                </a:solidFill>
              </a:rPr>
              <a:t>Requieren mucho menos energía que las pantallas de LCD (de cristal líquido).</a:t>
            </a:r>
          </a:p>
          <a:p>
            <a:pPr eaLnBrk="1" hangingPunct="1">
              <a:lnSpc>
                <a:spcPct val="90000"/>
              </a:lnSpc>
              <a:buFontTx/>
              <a:buNone/>
            </a:pPr>
            <a:endParaRPr lang="es-AR" sz="1600" smtClean="0">
              <a:solidFill>
                <a:srgbClr val="FFFF00"/>
              </a:solidFill>
            </a:endParaRPr>
          </a:p>
          <a:p>
            <a:pPr eaLnBrk="1" hangingPunct="1">
              <a:lnSpc>
                <a:spcPct val="90000"/>
              </a:lnSpc>
            </a:pPr>
            <a:r>
              <a:rPr lang="es-AR" sz="1600" smtClean="0">
                <a:solidFill>
                  <a:srgbClr val="FFFF00"/>
                </a:solidFill>
              </a:rPr>
              <a:t>El grafeno también permite fabricar baterías que son flexibles, enrollables y de considerable rendimiento.</a:t>
            </a:r>
          </a:p>
          <a:p>
            <a:pPr eaLnBrk="1" hangingPunct="1">
              <a:lnSpc>
                <a:spcPct val="90000"/>
              </a:lnSpc>
            </a:pPr>
            <a:endParaRPr lang="es-AR" sz="1600" smtClean="0">
              <a:solidFill>
                <a:srgbClr val="FFFF00"/>
              </a:solidFill>
            </a:endParaRPr>
          </a:p>
          <a:p>
            <a:pPr eaLnBrk="1" hangingPunct="1">
              <a:lnSpc>
                <a:spcPct val="90000"/>
              </a:lnSpc>
            </a:pPr>
            <a:r>
              <a:rPr lang="es-AR" sz="1600" smtClean="0">
                <a:solidFill>
                  <a:srgbClr val="FFFF00"/>
                </a:solidFill>
              </a:rPr>
              <a:t>Además, los chips de grafeno, súper miniaturas con mayor capacidad y velocidad que cualquier otro.</a:t>
            </a:r>
            <a:endParaRPr lang="es-ES" sz="1600" smtClean="0">
              <a:solidFill>
                <a:srgbClr val="FFFF00"/>
              </a:solidFill>
            </a:endParaRPr>
          </a:p>
        </p:txBody>
      </p:sp>
      <p:pic>
        <p:nvPicPr>
          <p:cNvPr id="10244" name="Picture 8" descr="grapheneOLED - copia"/>
          <p:cNvPicPr>
            <a:picLocks noChangeAspect="1" noChangeArrowheads="1"/>
          </p:cNvPicPr>
          <p:nvPr>
            <p:ph sz="quarter" idx="1"/>
          </p:nvPr>
        </p:nvPicPr>
        <p:blipFill>
          <a:blip r:embed="rId2"/>
          <a:srcRect/>
          <a:stretch>
            <a:fillRect/>
          </a:stretch>
        </p:blipFill>
        <p:spPr>
          <a:xfrm>
            <a:off x="144463" y="1125538"/>
            <a:ext cx="4427537" cy="2874962"/>
          </a:xfrm>
          <a:noFill/>
        </p:spPr>
      </p:pic>
      <p:pic>
        <p:nvPicPr>
          <p:cNvPr id="10245" name="Picture 9" descr="medium_flexible-graphene-battery-concept-img_assist_custom-300x193 - copia"/>
          <p:cNvPicPr>
            <a:picLocks noChangeAspect="1" noChangeArrowheads="1"/>
          </p:cNvPicPr>
          <p:nvPr>
            <p:ph sz="quarter" idx="2"/>
          </p:nvPr>
        </p:nvPicPr>
        <p:blipFill>
          <a:blip r:embed="rId3"/>
          <a:srcRect/>
          <a:stretch>
            <a:fillRect/>
          </a:stretch>
        </p:blipFill>
        <p:spPr>
          <a:xfrm>
            <a:off x="107950" y="4035425"/>
            <a:ext cx="4464050" cy="2822575"/>
          </a:xfrm>
          <a:noFill/>
        </p:spPr>
      </p:pic>
      <p:sp>
        <p:nvSpPr>
          <p:cNvPr id="10246" name="Text Box 10"/>
          <p:cNvSpPr txBox="1">
            <a:spLocks noChangeArrowheads="1"/>
          </p:cNvSpPr>
          <p:nvPr/>
        </p:nvSpPr>
        <p:spPr bwMode="auto">
          <a:xfrm>
            <a:off x="395288" y="5949950"/>
            <a:ext cx="2160587" cy="366713"/>
          </a:xfrm>
          <a:prstGeom prst="rect">
            <a:avLst/>
          </a:prstGeom>
          <a:noFill/>
          <a:ln w="9525">
            <a:noFill/>
            <a:miter lim="800000"/>
            <a:headEnd/>
            <a:tailEnd/>
          </a:ln>
        </p:spPr>
        <p:txBody>
          <a:bodyPr>
            <a:spAutoFit/>
          </a:bodyPr>
          <a:lstStyle/>
          <a:p>
            <a:pPr>
              <a:spcBef>
                <a:spcPct val="50000"/>
              </a:spcBef>
            </a:pPr>
            <a:r>
              <a:rPr lang="es-AR"/>
              <a:t>Batería  flexible</a:t>
            </a:r>
            <a:endParaRPr lang="es-ES"/>
          </a:p>
        </p:txBody>
      </p:sp>
      <p:pic>
        <p:nvPicPr>
          <p:cNvPr id="10247" name="Picture 11" descr="CHIP DE GRAFENO"/>
          <p:cNvPicPr>
            <a:picLocks noChangeAspect="1" noChangeArrowheads="1"/>
          </p:cNvPicPr>
          <p:nvPr/>
        </p:nvPicPr>
        <p:blipFill>
          <a:blip r:embed="rId4"/>
          <a:srcRect/>
          <a:stretch>
            <a:fillRect/>
          </a:stretch>
        </p:blipFill>
        <p:spPr bwMode="auto">
          <a:xfrm>
            <a:off x="6778625" y="5084763"/>
            <a:ext cx="2330450" cy="1773237"/>
          </a:xfrm>
          <a:prstGeom prst="rect">
            <a:avLst/>
          </a:prstGeom>
          <a:noFill/>
          <a:ln w="9525">
            <a:noFill/>
            <a:miter lim="800000"/>
            <a:headEnd/>
            <a:tailEnd/>
          </a:ln>
        </p:spPr>
      </p:pic>
      <p:sp>
        <p:nvSpPr>
          <p:cNvPr id="10248" name="Text Box 12"/>
          <p:cNvSpPr txBox="1">
            <a:spLocks noChangeArrowheads="1"/>
          </p:cNvSpPr>
          <p:nvPr/>
        </p:nvSpPr>
        <p:spPr bwMode="auto">
          <a:xfrm>
            <a:off x="5076825" y="6237288"/>
            <a:ext cx="1873250" cy="366712"/>
          </a:xfrm>
          <a:prstGeom prst="rect">
            <a:avLst/>
          </a:prstGeom>
          <a:noFill/>
          <a:ln w="9525">
            <a:noFill/>
            <a:miter lim="800000"/>
            <a:headEnd/>
            <a:tailEnd/>
          </a:ln>
        </p:spPr>
        <p:txBody>
          <a:bodyPr>
            <a:spAutoFit/>
          </a:bodyPr>
          <a:lstStyle/>
          <a:p>
            <a:pPr>
              <a:spcBef>
                <a:spcPct val="50000"/>
              </a:spcBef>
            </a:pPr>
            <a:r>
              <a:rPr lang="es-AR">
                <a:solidFill>
                  <a:schemeClr val="bg1"/>
                </a:solidFill>
              </a:rPr>
              <a:t>Chip de grafeno</a:t>
            </a:r>
            <a:endParaRPr lang="es-ES">
              <a:solidFill>
                <a:schemeClr val="bg1"/>
              </a:solidFill>
            </a:endParaRPr>
          </a:p>
        </p:txBody>
      </p:sp>
      <p:sp>
        <p:nvSpPr>
          <p:cNvPr id="10249" name="Line 13"/>
          <p:cNvSpPr>
            <a:spLocks noChangeShapeType="1"/>
          </p:cNvSpPr>
          <p:nvPr/>
        </p:nvSpPr>
        <p:spPr bwMode="auto">
          <a:xfrm flipV="1">
            <a:off x="6877050" y="6165850"/>
            <a:ext cx="647700" cy="287338"/>
          </a:xfrm>
          <a:prstGeom prst="line">
            <a:avLst/>
          </a:prstGeom>
          <a:noFill/>
          <a:ln w="9525">
            <a:solidFill>
              <a:schemeClr val="bg1"/>
            </a:solidFill>
            <a:round/>
            <a:headEnd/>
            <a:tailEnd type="triangle" w="sm" len="lg"/>
          </a:ln>
        </p:spPr>
        <p:txBody>
          <a:bodyPr/>
          <a:lstStyle/>
          <a:p>
            <a:endParaRPr lang="es-E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179388" y="0"/>
            <a:ext cx="8856662" cy="1143000"/>
          </a:xfrm>
        </p:spPr>
        <p:txBody>
          <a:bodyPr/>
          <a:lstStyle/>
          <a:p>
            <a:pPr eaLnBrk="1" hangingPunct="1"/>
            <a:r>
              <a:rPr lang="es-AR" sz="2000" smtClean="0">
                <a:solidFill>
                  <a:srgbClr val="00FF00"/>
                </a:solidFill>
              </a:rPr>
              <a:t>Hay distintas técnicas para fabricar estas pantallas, cuyas características principales son la delgadez, la flexibilidad y la resistencia.</a:t>
            </a:r>
            <a:endParaRPr lang="es-ES" sz="2000" smtClean="0">
              <a:solidFill>
                <a:srgbClr val="00FF00"/>
              </a:solidFill>
            </a:endParaRPr>
          </a:p>
        </p:txBody>
      </p:sp>
      <p:pic>
        <p:nvPicPr>
          <p:cNvPr id="11267" name="Picture 6" descr="Grafeno apilado de capas - copia"/>
          <p:cNvPicPr>
            <a:picLocks noChangeAspect="1" noChangeArrowheads="1"/>
          </p:cNvPicPr>
          <p:nvPr>
            <p:ph sz="half" idx="1"/>
          </p:nvPr>
        </p:nvPicPr>
        <p:blipFill>
          <a:blip r:embed="rId2"/>
          <a:srcRect/>
          <a:stretch>
            <a:fillRect/>
          </a:stretch>
        </p:blipFill>
        <p:spPr>
          <a:xfrm>
            <a:off x="0" y="1557338"/>
            <a:ext cx="5651500" cy="4246562"/>
          </a:xfrm>
          <a:noFill/>
        </p:spPr>
      </p:pic>
      <p:pic>
        <p:nvPicPr>
          <p:cNvPr id="11268" name="Picture 8" descr="flexible_display_rollout"/>
          <p:cNvPicPr>
            <a:picLocks noChangeAspect="1" noChangeArrowheads="1"/>
          </p:cNvPicPr>
          <p:nvPr>
            <p:ph sz="half" idx="2"/>
          </p:nvPr>
        </p:nvPicPr>
        <p:blipFill>
          <a:blip r:embed="rId3"/>
          <a:srcRect/>
          <a:stretch>
            <a:fillRect/>
          </a:stretch>
        </p:blipFill>
        <p:spPr>
          <a:xfrm>
            <a:off x="5727700" y="1557338"/>
            <a:ext cx="3416300" cy="4248150"/>
          </a:xfrm>
          <a:noFill/>
        </p:spPr>
      </p:pic>
      <p:sp>
        <p:nvSpPr>
          <p:cNvPr id="11269" name="Text Box 9"/>
          <p:cNvSpPr txBox="1">
            <a:spLocks noChangeArrowheads="1"/>
          </p:cNvSpPr>
          <p:nvPr/>
        </p:nvSpPr>
        <p:spPr bwMode="auto">
          <a:xfrm>
            <a:off x="395288" y="1125538"/>
            <a:ext cx="8893175" cy="703262"/>
          </a:xfrm>
          <a:prstGeom prst="rect">
            <a:avLst/>
          </a:prstGeom>
          <a:noFill/>
          <a:ln w="9525">
            <a:noFill/>
            <a:miter lim="800000"/>
            <a:headEnd/>
            <a:tailEnd/>
          </a:ln>
        </p:spPr>
        <p:txBody>
          <a:bodyPr>
            <a:spAutoFit/>
          </a:bodyPr>
          <a:lstStyle/>
          <a:p>
            <a:pPr>
              <a:spcBef>
                <a:spcPct val="50000"/>
              </a:spcBef>
            </a:pPr>
            <a:r>
              <a:rPr lang="es-AR" sz="1600">
                <a:solidFill>
                  <a:srgbClr val="FFFF00"/>
                </a:solidFill>
              </a:rPr>
              <a:t>Se emplean medidas en nanómetros: 1 nanómetro = Millonésima parte de 1 milímetro.</a:t>
            </a:r>
          </a:p>
          <a:p>
            <a:pPr>
              <a:spcBef>
                <a:spcPct val="50000"/>
              </a:spcBef>
            </a:pPr>
            <a:endParaRPr lang="es-ES" sz="1600">
              <a:solidFill>
                <a:srgbClr val="FFFF00"/>
              </a:solidFill>
            </a:endParaRPr>
          </a:p>
        </p:txBody>
      </p:sp>
      <p:sp>
        <p:nvSpPr>
          <p:cNvPr id="11270" name="Text Box 10"/>
          <p:cNvSpPr txBox="1">
            <a:spLocks noChangeArrowheads="1"/>
          </p:cNvSpPr>
          <p:nvPr/>
        </p:nvSpPr>
        <p:spPr bwMode="auto">
          <a:xfrm>
            <a:off x="179388" y="5949950"/>
            <a:ext cx="8964612" cy="581025"/>
          </a:xfrm>
          <a:prstGeom prst="rect">
            <a:avLst/>
          </a:prstGeom>
          <a:noFill/>
          <a:ln w="9525">
            <a:noFill/>
            <a:miter lim="800000"/>
            <a:headEnd/>
            <a:tailEnd/>
          </a:ln>
        </p:spPr>
        <p:txBody>
          <a:bodyPr>
            <a:spAutoFit/>
          </a:bodyPr>
          <a:lstStyle/>
          <a:p>
            <a:pPr>
              <a:spcBef>
                <a:spcPct val="50000"/>
              </a:spcBef>
            </a:pPr>
            <a:r>
              <a:rPr lang="es-AR" sz="1600">
                <a:solidFill>
                  <a:srgbClr val="FF9933"/>
                </a:solidFill>
              </a:rPr>
              <a:t>Nanotecnología: Campo de ciencias aplicadas al control y manipulación de la materia a nivel molecular o atómico.</a:t>
            </a:r>
            <a:endParaRPr lang="es-ES" sz="1600">
              <a:solidFill>
                <a:srgbClr val="FF9933"/>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290" name="Rectangle 4"/>
          <p:cNvSpPr>
            <a:spLocks noGrp="1" noChangeArrowheads="1"/>
          </p:cNvSpPr>
          <p:nvPr>
            <p:ph type="title" sz="quarter"/>
          </p:nvPr>
        </p:nvSpPr>
        <p:spPr>
          <a:xfrm>
            <a:off x="250825" y="115888"/>
            <a:ext cx="8785225" cy="1143000"/>
          </a:xfrm>
        </p:spPr>
        <p:txBody>
          <a:bodyPr/>
          <a:lstStyle/>
          <a:p>
            <a:pPr eaLnBrk="1" hangingPunct="1"/>
            <a:r>
              <a:rPr lang="es-AR" sz="1800" smtClean="0">
                <a:solidFill>
                  <a:srgbClr val="00FF00"/>
                </a:solidFill>
              </a:rPr>
              <a:t>Esto se transforma en relojes con imágenes, con auriculares, pulseras con todos los cliches electrónicos, calculadoras plegables, teléfonos… sólo James Bond podía tener acceso a estas tecnologías; pronto, podrá cualquier ser humano.</a:t>
            </a:r>
            <a:endParaRPr lang="es-ES" sz="1800" smtClean="0">
              <a:solidFill>
                <a:srgbClr val="00FF00"/>
              </a:solidFill>
            </a:endParaRPr>
          </a:p>
        </p:txBody>
      </p:sp>
      <p:pic>
        <p:nvPicPr>
          <p:cNvPr id="12291" name="Picture 9" descr="2GB_Watch_MP3_MP4_Player_1_5inch_OLED_Screen"/>
          <p:cNvPicPr>
            <a:picLocks noChangeAspect="1" noChangeArrowheads="1"/>
          </p:cNvPicPr>
          <p:nvPr>
            <p:ph sz="quarter" idx="4"/>
          </p:nvPr>
        </p:nvPicPr>
        <p:blipFill>
          <a:blip r:embed="rId2"/>
          <a:srcRect/>
          <a:stretch>
            <a:fillRect/>
          </a:stretch>
        </p:blipFill>
        <p:spPr>
          <a:xfrm>
            <a:off x="4787900" y="3644900"/>
            <a:ext cx="3240088" cy="2932113"/>
          </a:xfrm>
          <a:noFill/>
        </p:spPr>
      </p:pic>
      <p:pic>
        <p:nvPicPr>
          <p:cNvPr id="12292" name="Picture 10" descr="Corning-gorilla-glass"/>
          <p:cNvPicPr>
            <a:picLocks noChangeAspect="1" noChangeArrowheads="1"/>
          </p:cNvPicPr>
          <p:nvPr>
            <p:ph sz="quarter" idx="1"/>
          </p:nvPr>
        </p:nvPicPr>
        <p:blipFill>
          <a:blip r:embed="rId3"/>
          <a:srcRect/>
          <a:stretch>
            <a:fillRect/>
          </a:stretch>
        </p:blipFill>
        <p:spPr>
          <a:xfrm>
            <a:off x="179388" y="1341438"/>
            <a:ext cx="4327525" cy="2303462"/>
          </a:xfrm>
          <a:noFill/>
        </p:spPr>
      </p:pic>
      <p:pic>
        <p:nvPicPr>
          <p:cNvPr id="12293" name="Picture 11" descr="grafeno45"/>
          <p:cNvPicPr>
            <a:picLocks noChangeAspect="1" noChangeArrowheads="1"/>
          </p:cNvPicPr>
          <p:nvPr>
            <p:ph sz="quarter" idx="2"/>
          </p:nvPr>
        </p:nvPicPr>
        <p:blipFill>
          <a:blip r:embed="rId4"/>
          <a:srcRect/>
          <a:stretch>
            <a:fillRect/>
          </a:stretch>
        </p:blipFill>
        <p:spPr>
          <a:xfrm>
            <a:off x="4789488" y="1341438"/>
            <a:ext cx="3886200" cy="2185987"/>
          </a:xfrm>
          <a:noFill/>
        </p:spPr>
      </p:pic>
      <p:pic>
        <p:nvPicPr>
          <p:cNvPr id="12294" name="Picture 14" descr="philips-fluid-smartphone-concept"/>
          <p:cNvPicPr>
            <a:picLocks noChangeAspect="1" noChangeArrowheads="1"/>
          </p:cNvPicPr>
          <p:nvPr>
            <p:ph sz="quarter" idx="3"/>
          </p:nvPr>
        </p:nvPicPr>
        <p:blipFill>
          <a:blip r:embed="rId5"/>
          <a:srcRect/>
          <a:stretch>
            <a:fillRect/>
          </a:stretch>
        </p:blipFill>
        <p:spPr>
          <a:xfrm>
            <a:off x="179388" y="3933825"/>
            <a:ext cx="4391025" cy="2617788"/>
          </a:xfrm>
          <a:noFill/>
        </p:spPr>
      </p:pic>
      <p:sp>
        <p:nvSpPr>
          <p:cNvPr id="12295" name="Text Box 15"/>
          <p:cNvSpPr txBox="1">
            <a:spLocks noChangeArrowheads="1"/>
          </p:cNvSpPr>
          <p:nvPr/>
        </p:nvSpPr>
        <p:spPr bwMode="auto">
          <a:xfrm>
            <a:off x="2484438" y="6237288"/>
            <a:ext cx="1943100" cy="336550"/>
          </a:xfrm>
          <a:prstGeom prst="rect">
            <a:avLst/>
          </a:prstGeom>
          <a:noFill/>
          <a:ln w="9525">
            <a:noFill/>
            <a:miter lim="800000"/>
            <a:headEnd/>
            <a:tailEnd/>
          </a:ln>
        </p:spPr>
        <p:txBody>
          <a:bodyPr>
            <a:spAutoFit/>
          </a:bodyPr>
          <a:lstStyle/>
          <a:p>
            <a:pPr>
              <a:spcBef>
                <a:spcPct val="50000"/>
              </a:spcBef>
            </a:pPr>
            <a:r>
              <a:rPr lang="es-AR" sz="1600"/>
              <a:t>Línea Philips</a:t>
            </a:r>
            <a:endParaRPr lang="es-ES" sz="1600"/>
          </a:p>
        </p:txBody>
      </p:sp>
      <p:sp>
        <p:nvSpPr>
          <p:cNvPr id="12296" name="Text Box 16"/>
          <p:cNvSpPr txBox="1">
            <a:spLocks noChangeArrowheads="1"/>
          </p:cNvSpPr>
          <p:nvPr/>
        </p:nvSpPr>
        <p:spPr bwMode="auto">
          <a:xfrm>
            <a:off x="7092950" y="6237288"/>
            <a:ext cx="863600" cy="366712"/>
          </a:xfrm>
          <a:prstGeom prst="rect">
            <a:avLst/>
          </a:prstGeom>
          <a:noFill/>
          <a:ln w="9525">
            <a:noFill/>
            <a:miter lim="800000"/>
            <a:headEnd/>
            <a:tailEnd/>
          </a:ln>
        </p:spPr>
        <p:txBody>
          <a:bodyPr>
            <a:spAutoFit/>
          </a:bodyPr>
          <a:lstStyle/>
          <a:p>
            <a:pPr>
              <a:spcBef>
                <a:spcPct val="50000"/>
              </a:spcBef>
            </a:pPr>
            <a:r>
              <a:rPr lang="es-AR"/>
              <a:t>Reloj</a:t>
            </a:r>
            <a:endParaRPr lang="es-ES"/>
          </a:p>
        </p:txBody>
      </p:sp>
      <p:sp>
        <p:nvSpPr>
          <p:cNvPr id="12297" name="Text Box 17"/>
          <p:cNvSpPr txBox="1">
            <a:spLocks noChangeArrowheads="1"/>
          </p:cNvSpPr>
          <p:nvPr/>
        </p:nvSpPr>
        <p:spPr bwMode="auto">
          <a:xfrm>
            <a:off x="2700338" y="3933825"/>
            <a:ext cx="1943100" cy="336550"/>
          </a:xfrm>
          <a:prstGeom prst="rect">
            <a:avLst/>
          </a:prstGeom>
          <a:noFill/>
          <a:ln w="9525">
            <a:noFill/>
            <a:miter lim="800000"/>
            <a:headEnd/>
            <a:tailEnd/>
          </a:ln>
        </p:spPr>
        <p:txBody>
          <a:bodyPr>
            <a:spAutoFit/>
          </a:bodyPr>
          <a:lstStyle/>
          <a:p>
            <a:pPr>
              <a:spcBef>
                <a:spcPct val="50000"/>
              </a:spcBef>
            </a:pPr>
            <a:r>
              <a:rPr lang="es-AR" sz="1600">
                <a:solidFill>
                  <a:srgbClr val="FFFF00"/>
                </a:solidFill>
              </a:rPr>
              <a:t>Teléfonos-pulsera</a:t>
            </a:r>
            <a:endParaRPr lang="es-ES" sz="160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850900"/>
          </a:xfrm>
        </p:spPr>
        <p:txBody>
          <a:bodyPr/>
          <a:lstStyle/>
          <a:p>
            <a:pPr eaLnBrk="1" hangingPunct="1"/>
            <a:r>
              <a:rPr lang="es-AR" sz="2000" smtClean="0">
                <a:solidFill>
                  <a:srgbClr val="00FF00"/>
                </a:solidFill>
              </a:rPr>
              <a:t>Aulas con clases interactivas dentro de estos nuevos conceptos.</a:t>
            </a:r>
            <a:endParaRPr lang="es-ES" sz="2000" smtClean="0">
              <a:solidFill>
                <a:srgbClr val="00FF00"/>
              </a:solidFill>
            </a:endParaRPr>
          </a:p>
        </p:txBody>
      </p:sp>
      <p:pic>
        <p:nvPicPr>
          <p:cNvPr id="13315" name="Picture 5" descr="ModernClassroom"/>
          <p:cNvPicPr>
            <a:picLocks noChangeAspect="1" noChangeArrowheads="1"/>
          </p:cNvPicPr>
          <p:nvPr>
            <p:ph idx="1"/>
          </p:nvPr>
        </p:nvPicPr>
        <p:blipFill>
          <a:blip r:embed="rId2"/>
          <a:srcRect/>
          <a:stretch>
            <a:fillRect/>
          </a:stretch>
        </p:blipFill>
        <p:spPr>
          <a:xfrm>
            <a:off x="323850" y="1484313"/>
            <a:ext cx="8820150" cy="4578350"/>
          </a:xfr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179388" y="0"/>
            <a:ext cx="8964612" cy="908050"/>
          </a:xfrm>
        </p:spPr>
        <p:txBody>
          <a:bodyPr/>
          <a:lstStyle/>
          <a:p>
            <a:pPr eaLnBrk="1" hangingPunct="1"/>
            <a:r>
              <a:rPr lang="es-AR" sz="2000" smtClean="0">
                <a:solidFill>
                  <a:srgbClr val="00FF00"/>
                </a:solidFill>
              </a:rPr>
              <a:t>Además, la tecnología del vidrio ha desarrollado productos muy duros como el Gorilla Glass (vidrio gorila), para pantallas táctiles interactivas.</a:t>
            </a:r>
            <a:endParaRPr lang="es-ES" sz="2000" smtClean="0">
              <a:solidFill>
                <a:srgbClr val="00FF00"/>
              </a:solidFill>
            </a:endParaRPr>
          </a:p>
        </p:txBody>
      </p:sp>
      <p:pic>
        <p:nvPicPr>
          <p:cNvPr id="14339" name="Picture 6" descr="Corning"/>
          <p:cNvPicPr>
            <a:picLocks noChangeAspect="1" noChangeArrowheads="1"/>
          </p:cNvPicPr>
          <p:nvPr>
            <p:ph sz="half" idx="1"/>
          </p:nvPr>
        </p:nvPicPr>
        <p:blipFill>
          <a:blip r:embed="rId2"/>
          <a:srcRect/>
          <a:stretch>
            <a:fillRect/>
          </a:stretch>
        </p:blipFill>
        <p:spPr>
          <a:xfrm>
            <a:off x="395288" y="981075"/>
            <a:ext cx="6481762" cy="2781300"/>
          </a:xfrm>
          <a:noFill/>
        </p:spPr>
      </p:pic>
      <p:pic>
        <p:nvPicPr>
          <p:cNvPr id="14340" name="Picture 7" descr="corning_adaymadeofglass_thumb_550xauto_58920"/>
          <p:cNvPicPr>
            <a:picLocks noChangeAspect="1" noChangeArrowheads="1"/>
          </p:cNvPicPr>
          <p:nvPr>
            <p:ph sz="half" idx="2"/>
          </p:nvPr>
        </p:nvPicPr>
        <p:blipFill>
          <a:blip r:embed="rId3"/>
          <a:srcRect/>
          <a:stretch>
            <a:fillRect/>
          </a:stretch>
        </p:blipFill>
        <p:spPr>
          <a:xfrm>
            <a:off x="3851275" y="3789363"/>
            <a:ext cx="5184775" cy="3016250"/>
          </a:xfrm>
          <a:noFill/>
        </p:spPr>
      </p:pic>
      <p:pic>
        <p:nvPicPr>
          <p:cNvPr id="14341" name="Picture 8" descr="GorillaGlassHeader"/>
          <p:cNvPicPr>
            <a:picLocks noChangeAspect="1" noChangeArrowheads="1"/>
          </p:cNvPicPr>
          <p:nvPr/>
        </p:nvPicPr>
        <p:blipFill>
          <a:blip r:embed="rId4"/>
          <a:srcRect/>
          <a:stretch>
            <a:fillRect/>
          </a:stretch>
        </p:blipFill>
        <p:spPr bwMode="auto">
          <a:xfrm>
            <a:off x="179388" y="4221163"/>
            <a:ext cx="3619500" cy="2351087"/>
          </a:xfrm>
          <a:prstGeom prst="rect">
            <a:avLst/>
          </a:prstGeom>
          <a:noFill/>
          <a:ln w="9525">
            <a:noFill/>
            <a:miter lim="800000"/>
            <a:headEnd/>
            <a:tailEnd/>
          </a:ln>
        </p:spPr>
      </p:pic>
      <p:sp>
        <p:nvSpPr>
          <p:cNvPr id="14342" name="Text Box 9"/>
          <p:cNvSpPr txBox="1">
            <a:spLocks noChangeArrowheads="1"/>
          </p:cNvSpPr>
          <p:nvPr/>
        </p:nvSpPr>
        <p:spPr bwMode="auto">
          <a:xfrm>
            <a:off x="323850" y="5084763"/>
            <a:ext cx="1944688" cy="517525"/>
          </a:xfrm>
          <a:prstGeom prst="rect">
            <a:avLst/>
          </a:prstGeom>
          <a:noFill/>
          <a:ln w="9525">
            <a:noFill/>
            <a:miter lim="800000"/>
            <a:headEnd/>
            <a:tailEnd/>
          </a:ln>
        </p:spPr>
        <p:txBody>
          <a:bodyPr>
            <a:spAutoFit/>
          </a:bodyPr>
          <a:lstStyle/>
          <a:p>
            <a:pPr>
              <a:spcBef>
                <a:spcPct val="50000"/>
              </a:spcBef>
            </a:pPr>
            <a:r>
              <a:rPr lang="es-AR" sz="1400"/>
              <a:t>Duro, resistente, aún hermoso</a:t>
            </a:r>
            <a:endParaRPr lang="es-ES" sz="1400"/>
          </a:p>
        </p:txBody>
      </p:sp>
      <p:pic>
        <p:nvPicPr>
          <p:cNvPr id="14343" name="Picture 10" descr="kingkong-galaxytab-400x500"/>
          <p:cNvPicPr>
            <a:picLocks noChangeAspect="1" noChangeArrowheads="1"/>
          </p:cNvPicPr>
          <p:nvPr/>
        </p:nvPicPr>
        <p:blipFill>
          <a:blip r:embed="rId5"/>
          <a:srcRect/>
          <a:stretch>
            <a:fillRect/>
          </a:stretch>
        </p:blipFill>
        <p:spPr bwMode="auto">
          <a:xfrm>
            <a:off x="6877050" y="981075"/>
            <a:ext cx="2135188" cy="2740025"/>
          </a:xfrm>
          <a:prstGeom prst="rect">
            <a:avLst/>
          </a:prstGeom>
          <a:noFill/>
          <a:ln w="9525">
            <a:noFill/>
            <a:miter lim="800000"/>
            <a:headEnd/>
            <a:tailEnd/>
          </a:ln>
        </p:spPr>
      </p:pic>
      <p:sp>
        <p:nvSpPr>
          <p:cNvPr id="14344" name="Text Box 11"/>
          <p:cNvSpPr txBox="1">
            <a:spLocks noChangeArrowheads="1"/>
          </p:cNvSpPr>
          <p:nvPr/>
        </p:nvSpPr>
        <p:spPr bwMode="auto">
          <a:xfrm>
            <a:off x="4859338" y="1268413"/>
            <a:ext cx="2160587" cy="304800"/>
          </a:xfrm>
          <a:prstGeom prst="rect">
            <a:avLst/>
          </a:prstGeom>
          <a:noFill/>
          <a:ln w="9525">
            <a:noFill/>
            <a:miter lim="800000"/>
            <a:headEnd/>
            <a:tailEnd/>
          </a:ln>
        </p:spPr>
        <p:txBody>
          <a:bodyPr>
            <a:spAutoFit/>
          </a:bodyPr>
          <a:lstStyle/>
          <a:p>
            <a:pPr>
              <a:spcBef>
                <a:spcPct val="50000"/>
              </a:spcBef>
            </a:pPr>
            <a:r>
              <a:rPr lang="es-AR" sz="1400"/>
              <a:t>Mesa y pared de trabajo</a:t>
            </a:r>
            <a:endParaRPr lang="es-ES" sz="14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0" y="0"/>
            <a:ext cx="9144000" cy="1143000"/>
          </a:xfrm>
        </p:spPr>
        <p:txBody>
          <a:bodyPr/>
          <a:lstStyle/>
          <a:p>
            <a:pPr eaLnBrk="1" hangingPunct="1"/>
            <a:r>
              <a:rPr lang="es-AR" sz="2000" smtClean="0">
                <a:solidFill>
                  <a:srgbClr val="00FF00"/>
                </a:solidFill>
              </a:rPr>
              <a:t>El espejo del baño puede incluir una pantalla interactiva para ver noticias, leer y dejar mensajes, consultar calendarios, horarios, dosis de remedios, todo tipo de recordatorios, hasta programar la temperatura del agua y del ambiente…</a:t>
            </a:r>
            <a:endParaRPr lang="es-ES" sz="2000" smtClean="0">
              <a:solidFill>
                <a:srgbClr val="00FF00"/>
              </a:solidFill>
            </a:endParaRPr>
          </a:p>
        </p:txBody>
      </p:sp>
      <p:pic>
        <p:nvPicPr>
          <p:cNvPr id="15363" name="Picture 8" descr="Corning-Touchscreen-Glass"/>
          <p:cNvPicPr>
            <a:picLocks noChangeAspect="1" noChangeArrowheads="1"/>
          </p:cNvPicPr>
          <p:nvPr>
            <p:ph idx="1"/>
          </p:nvPr>
        </p:nvPicPr>
        <p:blipFill>
          <a:blip r:embed="rId2"/>
          <a:srcRect/>
          <a:stretch>
            <a:fillRect/>
          </a:stretch>
        </p:blipFill>
        <p:spPr>
          <a:xfrm>
            <a:off x="0" y="1323975"/>
            <a:ext cx="9144000" cy="5160963"/>
          </a:xfr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386" name="Picture 13" descr="pantallas táctiles 3"/>
          <p:cNvPicPr>
            <a:picLocks noChangeAspect="1" noChangeArrowheads="1"/>
          </p:cNvPicPr>
          <p:nvPr>
            <p:ph sz="quarter" idx="3"/>
          </p:nvPr>
        </p:nvPicPr>
        <p:blipFill>
          <a:blip r:embed="rId2"/>
          <a:srcRect/>
          <a:stretch>
            <a:fillRect/>
          </a:stretch>
        </p:blipFill>
        <p:spPr>
          <a:xfrm>
            <a:off x="107950" y="115888"/>
            <a:ext cx="4535488" cy="2697162"/>
          </a:xfrm>
          <a:noFill/>
        </p:spPr>
      </p:pic>
      <p:pic>
        <p:nvPicPr>
          <p:cNvPr id="16387" name="Picture 6" descr="pantallas táctiles 5"/>
          <p:cNvPicPr>
            <a:picLocks noChangeAspect="1" noChangeArrowheads="1"/>
          </p:cNvPicPr>
          <p:nvPr>
            <p:ph sz="quarter" idx="1"/>
          </p:nvPr>
        </p:nvPicPr>
        <p:blipFill>
          <a:blip r:embed="rId3"/>
          <a:srcRect/>
          <a:stretch>
            <a:fillRect/>
          </a:stretch>
        </p:blipFill>
        <p:spPr>
          <a:xfrm>
            <a:off x="4572000" y="3284538"/>
            <a:ext cx="4572000" cy="3046412"/>
          </a:xfrm>
          <a:noFill/>
        </p:spPr>
      </p:pic>
      <p:pic>
        <p:nvPicPr>
          <p:cNvPr id="16388" name="Picture 9" descr="Pantallas táctiles 8"/>
          <p:cNvPicPr>
            <a:picLocks noChangeAspect="1" noChangeArrowheads="1"/>
          </p:cNvPicPr>
          <p:nvPr>
            <p:ph sz="quarter" idx="2"/>
          </p:nvPr>
        </p:nvPicPr>
        <p:blipFill>
          <a:blip r:embed="rId4"/>
          <a:srcRect/>
          <a:stretch>
            <a:fillRect/>
          </a:stretch>
        </p:blipFill>
        <p:spPr>
          <a:xfrm>
            <a:off x="4356100" y="115888"/>
            <a:ext cx="4787900" cy="2703512"/>
          </a:xfrm>
          <a:noFill/>
        </p:spPr>
      </p:pic>
      <p:pic>
        <p:nvPicPr>
          <p:cNvPr id="16389" name="Picture 14" descr="pantallas-futuras-grafeno"/>
          <p:cNvPicPr>
            <a:picLocks noChangeAspect="1" noChangeArrowheads="1"/>
          </p:cNvPicPr>
          <p:nvPr>
            <p:ph sz="quarter" idx="4"/>
          </p:nvPr>
        </p:nvPicPr>
        <p:blipFill>
          <a:blip r:embed="rId5"/>
          <a:srcRect/>
          <a:stretch>
            <a:fillRect/>
          </a:stretch>
        </p:blipFill>
        <p:spPr>
          <a:xfrm>
            <a:off x="0" y="3284538"/>
            <a:ext cx="4573588" cy="3024187"/>
          </a:xfrm>
          <a:noFill/>
        </p:spPr>
      </p:pic>
      <p:sp>
        <p:nvSpPr>
          <p:cNvPr id="16390" name="Rectangle 15"/>
          <p:cNvSpPr>
            <a:spLocks noGrp="1" noChangeArrowheads="1"/>
          </p:cNvSpPr>
          <p:nvPr>
            <p:ph type="title" sz="quarter"/>
          </p:nvPr>
        </p:nvSpPr>
        <p:spPr>
          <a:xfrm>
            <a:off x="0" y="2565400"/>
            <a:ext cx="9144000" cy="935038"/>
          </a:xfrm>
        </p:spPr>
        <p:txBody>
          <a:bodyPr/>
          <a:lstStyle/>
          <a:p>
            <a:pPr eaLnBrk="1" hangingPunct="1"/>
            <a:r>
              <a:rPr lang="es-AR" sz="2000" smtClean="0">
                <a:solidFill>
                  <a:srgbClr val="00FF00"/>
                </a:solidFill>
              </a:rPr>
              <a:t>Pero puede ser en cualquier parte de la casa. Domótica = casa informatizada</a:t>
            </a:r>
            <a:endParaRPr lang="es-ES" sz="2000" smtClean="0">
              <a:solidFill>
                <a:srgbClr val="00FF00"/>
              </a:solidFill>
            </a:endParaRPr>
          </a:p>
        </p:txBody>
      </p:sp>
      <p:sp>
        <p:nvSpPr>
          <p:cNvPr id="16391" name="Text Box 16"/>
          <p:cNvSpPr txBox="1">
            <a:spLocks noChangeArrowheads="1"/>
          </p:cNvSpPr>
          <p:nvPr/>
        </p:nvSpPr>
        <p:spPr bwMode="auto">
          <a:xfrm>
            <a:off x="0" y="6453188"/>
            <a:ext cx="9144000"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Se puede programar el riego automático de las plantas y del lavado de los platos, como la vigilancia y seguridad.</a:t>
            </a:r>
            <a:endParaRPr lang="es-ES" sz="1400">
              <a:solidFill>
                <a:srgbClr val="FFFF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xfrm>
            <a:off x="468313" y="0"/>
            <a:ext cx="8229600" cy="765175"/>
          </a:xfrm>
        </p:spPr>
        <p:txBody>
          <a:bodyPr/>
          <a:lstStyle/>
          <a:p>
            <a:pPr eaLnBrk="1" hangingPunct="1"/>
            <a:r>
              <a:rPr lang="es-AR" sz="2000" smtClean="0">
                <a:solidFill>
                  <a:srgbClr val="00FF00"/>
                </a:solidFill>
              </a:rPr>
              <a:t>En el automóvil… las mismas posibilidades.</a:t>
            </a:r>
            <a:endParaRPr lang="es-ES" sz="2000" smtClean="0">
              <a:solidFill>
                <a:srgbClr val="00FF00"/>
              </a:solidFill>
            </a:endParaRPr>
          </a:p>
        </p:txBody>
      </p:sp>
      <p:pic>
        <p:nvPicPr>
          <p:cNvPr id="17411" name="Picture 6" descr="pantallas táctiles"/>
          <p:cNvPicPr>
            <a:picLocks noChangeAspect="1" noChangeArrowheads="1"/>
          </p:cNvPicPr>
          <p:nvPr>
            <p:ph idx="1"/>
          </p:nvPr>
        </p:nvPicPr>
        <p:blipFill>
          <a:blip r:embed="rId2"/>
          <a:srcRect/>
          <a:stretch>
            <a:fillRect/>
          </a:stretch>
        </p:blipFill>
        <p:spPr>
          <a:xfrm>
            <a:off x="0" y="908050"/>
            <a:ext cx="9144000" cy="5229225"/>
          </a:xfrm>
          <a:noFill/>
        </p:spPr>
      </p:pic>
      <p:sp>
        <p:nvSpPr>
          <p:cNvPr id="17412" name="Text Box 7"/>
          <p:cNvSpPr txBox="1">
            <a:spLocks noChangeArrowheads="1"/>
          </p:cNvSpPr>
          <p:nvPr/>
        </p:nvSpPr>
        <p:spPr bwMode="auto">
          <a:xfrm>
            <a:off x="0" y="6165850"/>
            <a:ext cx="9144000" cy="549275"/>
          </a:xfrm>
          <a:prstGeom prst="rect">
            <a:avLst/>
          </a:prstGeom>
          <a:noFill/>
          <a:ln w="9525">
            <a:noFill/>
            <a:miter lim="800000"/>
            <a:headEnd/>
            <a:tailEnd/>
          </a:ln>
        </p:spPr>
        <p:txBody>
          <a:bodyPr>
            <a:spAutoFit/>
          </a:bodyPr>
          <a:lstStyle/>
          <a:p>
            <a:pPr>
              <a:spcBef>
                <a:spcPct val="50000"/>
              </a:spcBef>
            </a:pPr>
            <a:r>
              <a:rPr lang="es-AR" sz="1400">
                <a:solidFill>
                  <a:srgbClr val="FFFF00"/>
                </a:solidFill>
              </a:rPr>
              <a:t>Incluso ver qué calles están con mayor tránsito de vehículos, grabar trayectos, para que al volver a recorrerlos, una voz nos vaya indicando las calles. Abrir el portón de casa, descongelar comida, encender la TV…</a:t>
            </a:r>
            <a:r>
              <a:rPr lang="es-AR" sz="1600">
                <a:solidFill>
                  <a:srgbClr val="FFFF00"/>
                </a:solidFill>
              </a:rPr>
              <a:t> </a:t>
            </a:r>
            <a:endParaRPr lang="es-ES" sz="1600">
              <a:solidFill>
                <a:srgbClr val="FFFF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6156325" y="549275"/>
            <a:ext cx="2879725" cy="1150938"/>
          </a:xfrm>
        </p:spPr>
        <p:txBody>
          <a:bodyPr/>
          <a:lstStyle/>
          <a:p>
            <a:pPr eaLnBrk="1" hangingPunct="1"/>
            <a:r>
              <a:rPr lang="es-AR" sz="1800" smtClean="0">
                <a:solidFill>
                  <a:srgbClr val="00FF00"/>
                </a:solidFill>
              </a:rPr>
              <a:t>Mesas con pantallas para trabajar con imágenes, jugar, hasta en la puerta de la heladera…</a:t>
            </a:r>
            <a:endParaRPr lang="es-ES" sz="1800" smtClean="0">
              <a:solidFill>
                <a:srgbClr val="00FF00"/>
              </a:solidFill>
            </a:endParaRPr>
          </a:p>
        </p:txBody>
      </p:sp>
      <p:pic>
        <p:nvPicPr>
          <p:cNvPr id="18435" name="Picture 8" descr="minority_report_glimpse_of_future3"/>
          <p:cNvPicPr>
            <a:picLocks noChangeAspect="1" noChangeArrowheads="1"/>
          </p:cNvPicPr>
          <p:nvPr>
            <p:ph sz="half" idx="2"/>
          </p:nvPr>
        </p:nvPicPr>
        <p:blipFill>
          <a:blip r:embed="rId2"/>
          <a:srcRect/>
          <a:stretch>
            <a:fillRect/>
          </a:stretch>
        </p:blipFill>
        <p:spPr>
          <a:xfrm>
            <a:off x="2916238" y="2968625"/>
            <a:ext cx="6227762" cy="3916363"/>
          </a:xfrm>
          <a:noFill/>
        </p:spPr>
      </p:pic>
      <p:pic>
        <p:nvPicPr>
          <p:cNvPr id="18436" name="Picture 6" descr="a-day-made-of-glass-by-corning"/>
          <p:cNvPicPr>
            <a:picLocks noChangeAspect="1" noChangeArrowheads="1"/>
          </p:cNvPicPr>
          <p:nvPr>
            <p:ph sz="half" idx="1"/>
          </p:nvPr>
        </p:nvPicPr>
        <p:blipFill>
          <a:blip r:embed="rId3"/>
          <a:srcRect/>
          <a:stretch>
            <a:fillRect/>
          </a:stretch>
        </p:blipFill>
        <p:spPr>
          <a:xfrm>
            <a:off x="0" y="0"/>
            <a:ext cx="5940425" cy="3355975"/>
          </a:xfrm>
          <a:noFill/>
        </p:spPr>
      </p:pic>
      <p:sp>
        <p:nvSpPr>
          <p:cNvPr id="18437" name="Text Box 9"/>
          <p:cNvSpPr txBox="1">
            <a:spLocks noChangeArrowheads="1"/>
          </p:cNvSpPr>
          <p:nvPr/>
        </p:nvSpPr>
        <p:spPr bwMode="auto">
          <a:xfrm>
            <a:off x="250825" y="4508500"/>
            <a:ext cx="2376488"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Estas pantallas son táctiles</a:t>
            </a:r>
            <a:endParaRPr lang="es-ES" sz="1400">
              <a:solidFill>
                <a:srgbClr val="FFFF00"/>
              </a:solidFill>
            </a:endParaRPr>
          </a:p>
        </p:txBody>
      </p:sp>
      <p:sp>
        <p:nvSpPr>
          <p:cNvPr id="18438" name="Text Box 10"/>
          <p:cNvSpPr txBox="1">
            <a:spLocks noChangeArrowheads="1"/>
          </p:cNvSpPr>
          <p:nvPr/>
        </p:nvSpPr>
        <p:spPr bwMode="auto">
          <a:xfrm>
            <a:off x="6084888" y="2205038"/>
            <a:ext cx="3059112" cy="825500"/>
          </a:xfrm>
          <a:prstGeom prst="rect">
            <a:avLst/>
          </a:prstGeom>
          <a:noFill/>
          <a:ln w="9525">
            <a:noFill/>
            <a:miter lim="800000"/>
            <a:headEnd/>
            <a:tailEnd/>
          </a:ln>
        </p:spPr>
        <p:txBody>
          <a:bodyPr>
            <a:spAutoFit/>
          </a:bodyPr>
          <a:lstStyle/>
          <a:p>
            <a:pPr>
              <a:spcBef>
                <a:spcPct val="50000"/>
              </a:spcBef>
            </a:pPr>
            <a:r>
              <a:rPr lang="es-AR" sz="1600">
                <a:solidFill>
                  <a:srgbClr val="FFFF00"/>
                </a:solidFill>
              </a:rPr>
              <a:t>Cuadros artísticos, con motivos renovables, con un solo dedo, o automáticamente.</a:t>
            </a:r>
            <a:endParaRPr lang="es-ES" sz="1600">
              <a:solidFill>
                <a:srgbClr val="FFFF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107950" y="0"/>
            <a:ext cx="9036050" cy="1143000"/>
          </a:xfrm>
        </p:spPr>
        <p:txBody>
          <a:bodyPr/>
          <a:lstStyle/>
          <a:p>
            <a:pPr eaLnBrk="1" hangingPunct="1"/>
            <a:r>
              <a:rPr lang="es-AR" sz="1800" smtClean="0">
                <a:solidFill>
                  <a:srgbClr val="00FF00"/>
                </a:solidFill>
              </a:rPr>
              <a:t>En la cocina, un mostrador con pantalla nos informa sobre el clima, las noticias, mensajes, recetas, recordatorios, saludos, hasta encender el motor del auto o preparar el baño…</a:t>
            </a:r>
            <a:endParaRPr lang="es-ES" sz="1800" smtClean="0">
              <a:solidFill>
                <a:srgbClr val="00FF00"/>
              </a:solidFill>
            </a:endParaRPr>
          </a:p>
        </p:txBody>
      </p:sp>
      <p:pic>
        <p:nvPicPr>
          <p:cNvPr id="19459" name="Picture 6" descr="corning-kitchencounter"/>
          <p:cNvPicPr>
            <a:picLocks noChangeAspect="1" noChangeArrowheads="1"/>
          </p:cNvPicPr>
          <p:nvPr>
            <p:ph idx="1"/>
          </p:nvPr>
        </p:nvPicPr>
        <p:blipFill>
          <a:blip r:embed="rId2"/>
          <a:srcRect/>
          <a:stretch>
            <a:fillRect/>
          </a:stretch>
        </p:blipFill>
        <p:spPr>
          <a:xfrm>
            <a:off x="0" y="1125538"/>
            <a:ext cx="9144000" cy="5399087"/>
          </a:xfr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Rectangle 6"/>
          <p:cNvSpPr>
            <a:spLocks noGrp="1" noChangeArrowheads="1"/>
          </p:cNvSpPr>
          <p:nvPr>
            <p:ph type="title"/>
          </p:nvPr>
        </p:nvSpPr>
        <p:spPr>
          <a:xfrm>
            <a:off x="6227763" y="333375"/>
            <a:ext cx="2916237" cy="1727200"/>
          </a:xfrm>
        </p:spPr>
        <p:txBody>
          <a:bodyPr/>
          <a:lstStyle/>
          <a:p>
            <a:pPr eaLnBrk="1" hangingPunct="1"/>
            <a:r>
              <a:rPr lang="es-AR" sz="2000" smtClean="0">
                <a:solidFill>
                  <a:srgbClr val="00FF00"/>
                </a:solidFill>
              </a:rPr>
              <a:t>Una herramienta gigante, en la mesa y en la pared, imprescindible para los diseñadores.</a:t>
            </a:r>
            <a:endParaRPr lang="es-ES" sz="2000" smtClean="0">
              <a:solidFill>
                <a:srgbClr val="00FF00"/>
              </a:solidFill>
            </a:endParaRPr>
          </a:p>
        </p:txBody>
      </p:sp>
      <p:pic>
        <p:nvPicPr>
          <p:cNvPr id="20483" name="Picture 9" descr="Screen-shot-2011-02-25-at-11_23_58-AM-620x349"/>
          <p:cNvPicPr>
            <a:picLocks noChangeAspect="1" noChangeArrowheads="1"/>
          </p:cNvPicPr>
          <p:nvPr>
            <p:ph sz="half" idx="1"/>
          </p:nvPr>
        </p:nvPicPr>
        <p:blipFill>
          <a:blip r:embed="rId2"/>
          <a:srcRect/>
          <a:stretch>
            <a:fillRect/>
          </a:stretch>
        </p:blipFill>
        <p:spPr>
          <a:xfrm>
            <a:off x="0" y="0"/>
            <a:ext cx="5867400" cy="3284538"/>
          </a:xfrm>
          <a:noFill/>
        </p:spPr>
      </p:pic>
      <p:pic>
        <p:nvPicPr>
          <p:cNvPr id="20484" name="Picture 10" descr="pantallas táctiles 2"/>
          <p:cNvPicPr>
            <a:picLocks noChangeAspect="1" noChangeArrowheads="1"/>
          </p:cNvPicPr>
          <p:nvPr>
            <p:ph sz="half" idx="2"/>
          </p:nvPr>
        </p:nvPicPr>
        <p:blipFill>
          <a:blip r:embed="rId3"/>
          <a:srcRect/>
          <a:stretch>
            <a:fillRect/>
          </a:stretch>
        </p:blipFill>
        <p:spPr>
          <a:xfrm>
            <a:off x="1757363" y="2781300"/>
            <a:ext cx="7423150" cy="4094163"/>
          </a:xfrm>
          <a:noFill/>
        </p:spPr>
      </p:pic>
      <p:sp>
        <p:nvSpPr>
          <p:cNvPr id="20485" name="Text Box 11"/>
          <p:cNvSpPr txBox="1">
            <a:spLocks noChangeArrowheads="1"/>
          </p:cNvSpPr>
          <p:nvPr/>
        </p:nvSpPr>
        <p:spPr bwMode="auto">
          <a:xfrm>
            <a:off x="107950" y="4221163"/>
            <a:ext cx="1439863" cy="2289175"/>
          </a:xfrm>
          <a:prstGeom prst="rect">
            <a:avLst/>
          </a:prstGeom>
          <a:noFill/>
          <a:ln w="9525">
            <a:noFill/>
            <a:miter lim="800000"/>
            <a:headEnd/>
            <a:tailEnd/>
          </a:ln>
        </p:spPr>
        <p:txBody>
          <a:bodyPr>
            <a:spAutoFit/>
          </a:bodyPr>
          <a:lstStyle/>
          <a:p>
            <a:pPr>
              <a:spcBef>
                <a:spcPct val="50000"/>
              </a:spcBef>
            </a:pPr>
            <a:r>
              <a:rPr lang="es-AR">
                <a:solidFill>
                  <a:srgbClr val="FFFF00"/>
                </a:solidFill>
              </a:rPr>
              <a:t>Todo táctil y vinculado con la casa, el lugar de trabajo, el auto, ver qué hacen los chicos…</a:t>
            </a:r>
            <a:endParaRPr lang="es-ES">
              <a:solidFill>
                <a:srgbClr val="FFFF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a:xfrm>
            <a:off x="468313" y="0"/>
            <a:ext cx="8229600" cy="765175"/>
          </a:xfrm>
        </p:spPr>
        <p:txBody>
          <a:bodyPr/>
          <a:lstStyle/>
          <a:p>
            <a:pPr eaLnBrk="1" hangingPunct="1"/>
            <a:r>
              <a:rPr lang="es-AR" sz="2000" smtClean="0">
                <a:solidFill>
                  <a:srgbClr val="00FF00"/>
                </a:solidFill>
              </a:rPr>
              <a:t>Mega pantallas, para que la emoción, o el susto, sean más reales. </a:t>
            </a:r>
            <a:br>
              <a:rPr lang="es-AR" sz="2000" smtClean="0">
                <a:solidFill>
                  <a:srgbClr val="00FF00"/>
                </a:solidFill>
              </a:rPr>
            </a:br>
            <a:r>
              <a:rPr lang="es-AR" sz="2000" smtClean="0">
                <a:solidFill>
                  <a:srgbClr val="00FF00"/>
                </a:solidFill>
              </a:rPr>
              <a:t>A veces dará miedo poner el dedo…</a:t>
            </a:r>
            <a:endParaRPr lang="es-ES" sz="2000" smtClean="0">
              <a:solidFill>
                <a:srgbClr val="00FF00"/>
              </a:solidFill>
            </a:endParaRPr>
          </a:p>
        </p:txBody>
      </p:sp>
      <p:pic>
        <p:nvPicPr>
          <p:cNvPr id="21507" name="Picture 6" descr="021011_rg_200inchGlassFree3D_01"/>
          <p:cNvPicPr>
            <a:picLocks noChangeAspect="1" noChangeArrowheads="1"/>
          </p:cNvPicPr>
          <p:nvPr>
            <p:ph idx="1"/>
          </p:nvPr>
        </p:nvPicPr>
        <p:blipFill>
          <a:blip r:embed="rId2"/>
          <a:srcRect/>
          <a:stretch>
            <a:fillRect/>
          </a:stretch>
        </p:blipFill>
        <p:spPr>
          <a:xfrm>
            <a:off x="0" y="809625"/>
            <a:ext cx="9144000" cy="6003925"/>
          </a:xfr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468313" y="0"/>
            <a:ext cx="8229600" cy="620713"/>
          </a:xfrm>
        </p:spPr>
        <p:txBody>
          <a:bodyPr/>
          <a:lstStyle/>
          <a:p>
            <a:pPr eaLnBrk="1" hangingPunct="1"/>
            <a:r>
              <a:rPr lang="es-AR" sz="2000" smtClean="0">
                <a:solidFill>
                  <a:srgbClr val="00FF00"/>
                </a:solidFill>
              </a:rPr>
              <a:t>Pantallas publicitarias, muy livianas, delgadas, flexibles y resistentes.</a:t>
            </a:r>
            <a:endParaRPr lang="es-ES" sz="2000" smtClean="0">
              <a:solidFill>
                <a:srgbClr val="00FF00"/>
              </a:solidFill>
            </a:endParaRPr>
          </a:p>
        </p:txBody>
      </p:sp>
      <p:pic>
        <p:nvPicPr>
          <p:cNvPr id="22531" name="Picture 6" descr="Mitsubishi-Reveals-World-s-Largest-OLED-Screen-2"/>
          <p:cNvPicPr>
            <a:picLocks noChangeAspect="1" noChangeArrowheads="1"/>
          </p:cNvPicPr>
          <p:nvPr>
            <p:ph idx="1"/>
          </p:nvPr>
        </p:nvPicPr>
        <p:blipFill>
          <a:blip r:embed="rId2"/>
          <a:srcRect/>
          <a:stretch>
            <a:fillRect/>
          </a:stretch>
        </p:blipFill>
        <p:spPr>
          <a:xfrm>
            <a:off x="73025" y="527050"/>
            <a:ext cx="9036050" cy="6330950"/>
          </a:xfrm>
          <a:noFill/>
        </p:spPr>
      </p:pic>
      <p:pic>
        <p:nvPicPr>
          <p:cNvPr id="22532" name="Picture 7" descr="pantallas_flexibles - copia"/>
          <p:cNvPicPr>
            <a:picLocks noChangeAspect="1" noChangeArrowheads="1"/>
          </p:cNvPicPr>
          <p:nvPr/>
        </p:nvPicPr>
        <p:blipFill>
          <a:blip r:embed="rId3"/>
          <a:srcRect/>
          <a:stretch>
            <a:fillRect/>
          </a:stretch>
        </p:blipFill>
        <p:spPr bwMode="auto">
          <a:xfrm>
            <a:off x="6300788" y="4794250"/>
            <a:ext cx="2709862" cy="1909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a:xfrm>
            <a:off x="250825" y="0"/>
            <a:ext cx="8785225" cy="765175"/>
          </a:xfrm>
        </p:spPr>
        <p:txBody>
          <a:bodyPr/>
          <a:lstStyle/>
          <a:p>
            <a:pPr eaLnBrk="1" hangingPunct="1"/>
            <a:r>
              <a:rPr lang="es-AR" sz="2000" smtClean="0">
                <a:solidFill>
                  <a:srgbClr val="00FF00"/>
                </a:solidFill>
              </a:rPr>
              <a:t>Televisores 3D, gigantes, delgados, de peso mínimo, con imágenes muy vívidas, con la sensación de estar adentro y sin diseño de marco.</a:t>
            </a:r>
            <a:endParaRPr lang="es-ES" sz="2000" smtClean="0">
              <a:solidFill>
                <a:srgbClr val="00FF00"/>
              </a:solidFill>
            </a:endParaRPr>
          </a:p>
        </p:txBody>
      </p:sp>
      <p:pic>
        <p:nvPicPr>
          <p:cNvPr id="23555" name="Picture 6" descr="Amazing-Future-Electronics-Using-Glass"/>
          <p:cNvPicPr>
            <a:picLocks noChangeAspect="1" noChangeArrowheads="1"/>
          </p:cNvPicPr>
          <p:nvPr>
            <p:ph idx="1"/>
          </p:nvPr>
        </p:nvPicPr>
        <p:blipFill>
          <a:blip r:embed="rId2"/>
          <a:srcRect/>
          <a:stretch>
            <a:fillRect/>
          </a:stretch>
        </p:blipFill>
        <p:spPr>
          <a:xfrm>
            <a:off x="0" y="1049338"/>
            <a:ext cx="9144000" cy="5105400"/>
          </a:xfr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8" descr="5903-450x-viseo2"/>
          <p:cNvPicPr>
            <a:picLocks noChangeAspect="1" noChangeArrowheads="1"/>
          </p:cNvPicPr>
          <p:nvPr>
            <p:ph sz="half" idx="1"/>
          </p:nvPr>
        </p:nvPicPr>
        <p:blipFill>
          <a:blip r:embed="rId2"/>
          <a:srcRect/>
          <a:stretch>
            <a:fillRect/>
          </a:stretch>
        </p:blipFill>
        <p:spPr>
          <a:xfrm>
            <a:off x="142875" y="549275"/>
            <a:ext cx="4500563" cy="4110038"/>
          </a:xfrm>
          <a:noFill/>
        </p:spPr>
      </p:pic>
      <p:sp>
        <p:nvSpPr>
          <p:cNvPr id="24579" name="Rectangle 4"/>
          <p:cNvSpPr>
            <a:spLocks noGrp="1" noChangeArrowheads="1"/>
          </p:cNvSpPr>
          <p:nvPr>
            <p:ph type="title"/>
          </p:nvPr>
        </p:nvSpPr>
        <p:spPr>
          <a:xfrm>
            <a:off x="179388" y="0"/>
            <a:ext cx="8856662" cy="765175"/>
          </a:xfrm>
        </p:spPr>
        <p:txBody>
          <a:bodyPr/>
          <a:lstStyle/>
          <a:p>
            <a:pPr eaLnBrk="1" hangingPunct="1"/>
            <a:r>
              <a:rPr lang="es-AR" sz="2000" smtClean="0">
                <a:solidFill>
                  <a:srgbClr val="00FF00"/>
                </a:solidFill>
              </a:rPr>
              <a:t>También revolucionará los materiales de automóviles, aeronaves, satélites, chalecos antibalas, células solares, detectores químicos, entre otros.</a:t>
            </a:r>
            <a:endParaRPr lang="es-ES" sz="2000" smtClean="0">
              <a:solidFill>
                <a:srgbClr val="00FF00"/>
              </a:solidFill>
            </a:endParaRPr>
          </a:p>
        </p:txBody>
      </p:sp>
      <p:pic>
        <p:nvPicPr>
          <p:cNvPr id="24580" name="Picture 9" descr="VW-electic-car-OLED pantalla en auto"/>
          <p:cNvPicPr>
            <a:picLocks noChangeAspect="1" noChangeArrowheads="1"/>
          </p:cNvPicPr>
          <p:nvPr>
            <p:ph sz="quarter" idx="2"/>
          </p:nvPr>
        </p:nvPicPr>
        <p:blipFill>
          <a:blip r:embed="rId3"/>
          <a:srcRect/>
          <a:stretch>
            <a:fillRect/>
          </a:stretch>
        </p:blipFill>
        <p:spPr>
          <a:xfrm>
            <a:off x="4932363" y="981075"/>
            <a:ext cx="3816350" cy="3135313"/>
          </a:xfrm>
          <a:noFill/>
        </p:spPr>
      </p:pic>
      <p:pic>
        <p:nvPicPr>
          <p:cNvPr id="24581" name="Picture 10" descr="787assemblers"/>
          <p:cNvPicPr>
            <a:picLocks noChangeAspect="1" noChangeArrowheads="1"/>
          </p:cNvPicPr>
          <p:nvPr>
            <p:ph sz="quarter" idx="3"/>
          </p:nvPr>
        </p:nvPicPr>
        <p:blipFill>
          <a:blip r:embed="rId4"/>
          <a:srcRect/>
          <a:stretch>
            <a:fillRect/>
          </a:stretch>
        </p:blipFill>
        <p:spPr>
          <a:xfrm>
            <a:off x="4500563" y="4337050"/>
            <a:ext cx="4248150" cy="2520950"/>
          </a:xfrm>
          <a:noFill/>
        </p:spPr>
      </p:pic>
      <p:sp>
        <p:nvSpPr>
          <p:cNvPr id="24582" name="Text Box 11"/>
          <p:cNvSpPr txBox="1">
            <a:spLocks noChangeArrowheads="1"/>
          </p:cNvSpPr>
          <p:nvPr/>
        </p:nvSpPr>
        <p:spPr bwMode="auto">
          <a:xfrm>
            <a:off x="250825" y="4365625"/>
            <a:ext cx="3529013" cy="641350"/>
          </a:xfrm>
          <a:prstGeom prst="rect">
            <a:avLst/>
          </a:prstGeom>
          <a:noFill/>
          <a:ln w="9525">
            <a:noFill/>
            <a:miter lim="800000"/>
            <a:headEnd/>
            <a:tailEnd/>
          </a:ln>
        </p:spPr>
        <p:txBody>
          <a:bodyPr>
            <a:spAutoFit/>
          </a:bodyPr>
          <a:lstStyle/>
          <a:p>
            <a:pPr>
              <a:spcBef>
                <a:spcPct val="50000"/>
              </a:spcBef>
            </a:pPr>
            <a:r>
              <a:rPr lang="es-AR">
                <a:solidFill>
                  <a:srgbClr val="FFFF00"/>
                </a:solidFill>
              </a:rPr>
              <a:t>Su característica es poco peso, gran resistencia y bajo costo.</a:t>
            </a:r>
            <a:endParaRPr lang="es-ES">
              <a:solidFill>
                <a:srgbClr val="FFFF00"/>
              </a:solidFill>
            </a:endParaRPr>
          </a:p>
        </p:txBody>
      </p:sp>
      <p:sp>
        <p:nvSpPr>
          <p:cNvPr id="24583" name="Text Box 12"/>
          <p:cNvSpPr txBox="1">
            <a:spLocks noChangeArrowheads="1"/>
          </p:cNvSpPr>
          <p:nvPr/>
        </p:nvSpPr>
        <p:spPr bwMode="auto">
          <a:xfrm>
            <a:off x="107950" y="5300663"/>
            <a:ext cx="4392613" cy="1155700"/>
          </a:xfrm>
          <a:prstGeom prst="rect">
            <a:avLst/>
          </a:prstGeom>
          <a:noFill/>
          <a:ln w="9525">
            <a:noFill/>
            <a:miter lim="800000"/>
            <a:headEnd/>
            <a:tailEnd/>
          </a:ln>
        </p:spPr>
        <p:txBody>
          <a:bodyPr>
            <a:spAutoFit/>
          </a:bodyPr>
          <a:lstStyle/>
          <a:p>
            <a:pPr>
              <a:spcBef>
                <a:spcPct val="50000"/>
              </a:spcBef>
            </a:pPr>
            <a:r>
              <a:rPr lang="es-AR" sz="1400">
                <a:solidFill>
                  <a:srgbClr val="FF9933"/>
                </a:solidFill>
              </a:rPr>
              <a:t>BMW, por ejemplo, en las lunetas traseras de algunos de sus autos usa un laminado de más de 500 capas nanométricas para absorber la radiación infrarroja para evitar el calor, pero deja pasar ondas para los teléfonos.</a:t>
            </a:r>
            <a:endParaRPr lang="es-ES" sz="1400">
              <a:solidFill>
                <a:srgbClr val="FF9933"/>
              </a:solidFill>
            </a:endParaRPr>
          </a:p>
        </p:txBody>
      </p:sp>
      <p:sp>
        <p:nvSpPr>
          <p:cNvPr id="24584" name="Text Box 13"/>
          <p:cNvSpPr txBox="1">
            <a:spLocks noChangeArrowheads="1"/>
          </p:cNvSpPr>
          <p:nvPr/>
        </p:nvSpPr>
        <p:spPr bwMode="auto">
          <a:xfrm>
            <a:off x="250825" y="1628775"/>
            <a:ext cx="1800225" cy="304800"/>
          </a:xfrm>
          <a:prstGeom prst="rect">
            <a:avLst/>
          </a:prstGeom>
          <a:noFill/>
          <a:ln w="9525">
            <a:noFill/>
            <a:miter lim="800000"/>
            <a:headEnd/>
            <a:tailEnd/>
          </a:ln>
        </p:spPr>
        <p:txBody>
          <a:bodyPr>
            <a:spAutoFit/>
          </a:bodyPr>
          <a:lstStyle/>
          <a:p>
            <a:pPr>
              <a:spcBef>
                <a:spcPct val="50000"/>
              </a:spcBef>
            </a:pPr>
            <a:r>
              <a:rPr lang="es-AR" sz="1400"/>
              <a:t>Valija desprendible</a:t>
            </a:r>
            <a:endParaRPr lang="es-ES" sz="1400"/>
          </a:p>
        </p:txBody>
      </p:sp>
      <p:sp>
        <p:nvSpPr>
          <p:cNvPr id="24585" name="Line 14"/>
          <p:cNvSpPr>
            <a:spLocks noChangeShapeType="1"/>
          </p:cNvSpPr>
          <p:nvPr/>
        </p:nvSpPr>
        <p:spPr bwMode="auto">
          <a:xfrm>
            <a:off x="468313" y="1916113"/>
            <a:ext cx="215900" cy="217487"/>
          </a:xfrm>
          <a:prstGeom prst="line">
            <a:avLst/>
          </a:prstGeom>
          <a:noFill/>
          <a:ln w="9525">
            <a:solidFill>
              <a:schemeClr val="tx1"/>
            </a:solidFill>
            <a:round/>
            <a:headEnd/>
            <a:tailEnd type="triangle" w="sm" len="lg"/>
          </a:ln>
        </p:spPr>
        <p:txBody>
          <a:bodyPr/>
          <a:lstStyle/>
          <a:p>
            <a:endParaRPr lang="es-E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a:xfrm>
            <a:off x="107950" y="0"/>
            <a:ext cx="8856663" cy="1052513"/>
          </a:xfrm>
        </p:spPr>
        <p:txBody>
          <a:bodyPr/>
          <a:lstStyle/>
          <a:p>
            <a:pPr eaLnBrk="1" hangingPunct="1"/>
            <a:r>
              <a:rPr lang="es-AR" sz="2000" smtClean="0">
                <a:solidFill>
                  <a:srgbClr val="00FF00"/>
                </a:solidFill>
              </a:rPr>
              <a:t>Las computadoras cambiarán de aspecto y el periódico o diario, también. </a:t>
            </a:r>
            <a:br>
              <a:rPr lang="es-AR" sz="2000" smtClean="0">
                <a:solidFill>
                  <a:srgbClr val="00FF00"/>
                </a:solidFill>
              </a:rPr>
            </a:br>
            <a:r>
              <a:rPr lang="es-AR" sz="2000" smtClean="0">
                <a:solidFill>
                  <a:srgbClr val="00FF00"/>
                </a:solidFill>
              </a:rPr>
              <a:t>Un disco rígido de grafeno tendrá una capacidad mil veces superior a los de ahora y su velocidad del orden del Tera hertzio (1000 Giga hertzios).</a:t>
            </a:r>
            <a:endParaRPr lang="es-ES" sz="2000" smtClean="0">
              <a:solidFill>
                <a:srgbClr val="00FF00"/>
              </a:solidFill>
            </a:endParaRPr>
          </a:p>
        </p:txBody>
      </p:sp>
      <p:pic>
        <p:nvPicPr>
          <p:cNvPr id="25603" name="Picture 8" descr="periódico del futuro"/>
          <p:cNvPicPr>
            <a:picLocks noChangeAspect="1" noChangeArrowheads="1"/>
          </p:cNvPicPr>
          <p:nvPr>
            <p:ph sz="half" idx="1"/>
          </p:nvPr>
        </p:nvPicPr>
        <p:blipFill>
          <a:blip r:embed="rId2"/>
          <a:srcRect/>
          <a:stretch>
            <a:fillRect/>
          </a:stretch>
        </p:blipFill>
        <p:spPr>
          <a:xfrm>
            <a:off x="107950" y="3716338"/>
            <a:ext cx="4506913" cy="2930525"/>
          </a:xfrm>
          <a:noFill/>
        </p:spPr>
      </p:pic>
      <p:pic>
        <p:nvPicPr>
          <p:cNvPr id="25604" name="Picture 9" descr="rolltop"/>
          <p:cNvPicPr>
            <a:picLocks noChangeAspect="1" noChangeArrowheads="1"/>
          </p:cNvPicPr>
          <p:nvPr>
            <p:ph sz="quarter" idx="2"/>
          </p:nvPr>
        </p:nvPicPr>
        <p:blipFill>
          <a:blip r:embed="rId3"/>
          <a:srcRect/>
          <a:stretch>
            <a:fillRect/>
          </a:stretch>
        </p:blipFill>
        <p:spPr>
          <a:xfrm>
            <a:off x="3132138" y="1052513"/>
            <a:ext cx="6011862" cy="2498725"/>
          </a:xfrm>
          <a:noFill/>
        </p:spPr>
      </p:pic>
      <p:pic>
        <p:nvPicPr>
          <p:cNvPr id="25605" name="Picture 10" descr="netbook-macbook-nano"/>
          <p:cNvPicPr>
            <a:picLocks noChangeAspect="1" noChangeArrowheads="1"/>
          </p:cNvPicPr>
          <p:nvPr>
            <p:ph sz="quarter" idx="3"/>
          </p:nvPr>
        </p:nvPicPr>
        <p:blipFill>
          <a:blip r:embed="rId4"/>
          <a:srcRect/>
          <a:stretch>
            <a:fillRect/>
          </a:stretch>
        </p:blipFill>
        <p:spPr>
          <a:xfrm>
            <a:off x="4643438" y="3697288"/>
            <a:ext cx="4500562" cy="2960687"/>
          </a:xfrm>
          <a:noFill/>
        </p:spPr>
      </p:pic>
      <p:pic>
        <p:nvPicPr>
          <p:cNvPr id="25606" name="Picture 11" descr="graphite-one-hand-300px__V186000090_"/>
          <p:cNvPicPr>
            <a:picLocks noChangeAspect="1" noChangeArrowheads="1"/>
          </p:cNvPicPr>
          <p:nvPr/>
        </p:nvPicPr>
        <p:blipFill>
          <a:blip r:embed="rId5"/>
          <a:srcRect/>
          <a:stretch>
            <a:fillRect/>
          </a:stretch>
        </p:blipFill>
        <p:spPr bwMode="auto">
          <a:xfrm>
            <a:off x="179388" y="1065213"/>
            <a:ext cx="2928937" cy="2489200"/>
          </a:xfrm>
          <a:prstGeom prst="rect">
            <a:avLst/>
          </a:prstGeom>
          <a:noFill/>
          <a:ln w="9525">
            <a:noFill/>
            <a:miter lim="800000"/>
            <a:headEnd/>
            <a:tailEnd/>
          </a:ln>
        </p:spPr>
      </p:pic>
      <p:sp>
        <p:nvSpPr>
          <p:cNvPr id="25607" name="Text Box 12"/>
          <p:cNvSpPr txBox="1">
            <a:spLocks noChangeArrowheads="1"/>
          </p:cNvSpPr>
          <p:nvPr/>
        </p:nvSpPr>
        <p:spPr bwMode="auto">
          <a:xfrm>
            <a:off x="179388" y="6237288"/>
            <a:ext cx="2376487" cy="366712"/>
          </a:xfrm>
          <a:prstGeom prst="rect">
            <a:avLst/>
          </a:prstGeom>
          <a:noFill/>
          <a:ln w="9525">
            <a:noFill/>
            <a:miter lim="800000"/>
            <a:headEnd/>
            <a:tailEnd/>
          </a:ln>
        </p:spPr>
        <p:txBody>
          <a:bodyPr>
            <a:spAutoFit/>
          </a:bodyPr>
          <a:lstStyle/>
          <a:p>
            <a:pPr>
              <a:spcBef>
                <a:spcPct val="50000"/>
              </a:spcBef>
            </a:pPr>
            <a:r>
              <a:rPr lang="es-AR"/>
              <a:t>Periódico o diario</a:t>
            </a:r>
            <a:endParaRPr lang="es-ES"/>
          </a:p>
        </p:txBody>
      </p:sp>
      <p:sp>
        <p:nvSpPr>
          <p:cNvPr id="25608" name="Text Box 13"/>
          <p:cNvSpPr txBox="1">
            <a:spLocks noChangeArrowheads="1"/>
          </p:cNvSpPr>
          <p:nvPr/>
        </p:nvSpPr>
        <p:spPr bwMode="auto">
          <a:xfrm>
            <a:off x="7380288" y="1125538"/>
            <a:ext cx="1763712" cy="366712"/>
          </a:xfrm>
          <a:prstGeom prst="rect">
            <a:avLst/>
          </a:prstGeom>
          <a:noFill/>
          <a:ln w="9525">
            <a:noFill/>
            <a:miter lim="800000"/>
            <a:headEnd/>
            <a:tailEnd/>
          </a:ln>
        </p:spPr>
        <p:txBody>
          <a:bodyPr>
            <a:spAutoFit/>
          </a:bodyPr>
          <a:lstStyle/>
          <a:p>
            <a:pPr>
              <a:spcBef>
                <a:spcPct val="50000"/>
              </a:spcBef>
            </a:pPr>
            <a:r>
              <a:rPr lang="es-AR"/>
              <a:t>PC enrollable</a:t>
            </a:r>
            <a:endParaRPr lang="es-E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626" name="Rectangle 4"/>
          <p:cNvSpPr>
            <a:spLocks noGrp="1" noChangeArrowheads="1"/>
          </p:cNvSpPr>
          <p:nvPr>
            <p:ph type="title" sz="quarter"/>
          </p:nvPr>
        </p:nvSpPr>
        <p:spPr>
          <a:xfrm>
            <a:off x="107950" y="0"/>
            <a:ext cx="9036050" cy="765175"/>
          </a:xfrm>
        </p:spPr>
        <p:txBody>
          <a:bodyPr/>
          <a:lstStyle/>
          <a:p>
            <a:pPr eaLnBrk="1" hangingPunct="1"/>
            <a:r>
              <a:rPr lang="es-AR" sz="2000" smtClean="0">
                <a:solidFill>
                  <a:srgbClr val="00FF00"/>
                </a:solidFill>
              </a:rPr>
              <a:t>Nuestro entorno tecnológico será totalmente revolucionado, en todo sentido.</a:t>
            </a:r>
            <a:endParaRPr lang="es-ES" sz="2000" smtClean="0">
              <a:solidFill>
                <a:srgbClr val="00FF00"/>
              </a:solidFill>
            </a:endParaRPr>
          </a:p>
        </p:txBody>
      </p:sp>
      <p:pic>
        <p:nvPicPr>
          <p:cNvPr id="26627" name="Picture 9" descr="sleeve_display2"/>
          <p:cNvPicPr>
            <a:picLocks noChangeAspect="1" noChangeArrowheads="1"/>
          </p:cNvPicPr>
          <p:nvPr>
            <p:ph sz="quarter" idx="4"/>
          </p:nvPr>
        </p:nvPicPr>
        <p:blipFill>
          <a:blip r:embed="rId2"/>
          <a:srcRect/>
          <a:stretch>
            <a:fillRect/>
          </a:stretch>
        </p:blipFill>
        <p:spPr>
          <a:xfrm>
            <a:off x="4972050" y="3938588"/>
            <a:ext cx="3389313" cy="2187575"/>
          </a:xfrm>
          <a:noFill/>
        </p:spPr>
      </p:pic>
      <p:pic>
        <p:nvPicPr>
          <p:cNvPr id="26628" name="Picture 10" descr="Flip_Phone_3_Display_1"/>
          <p:cNvPicPr>
            <a:picLocks noChangeAspect="1" noChangeArrowheads="1"/>
          </p:cNvPicPr>
          <p:nvPr>
            <p:ph sz="quarter" idx="1"/>
          </p:nvPr>
        </p:nvPicPr>
        <p:blipFill>
          <a:blip r:embed="rId3"/>
          <a:srcRect/>
          <a:stretch>
            <a:fillRect/>
          </a:stretch>
        </p:blipFill>
        <p:spPr>
          <a:xfrm>
            <a:off x="468313" y="836613"/>
            <a:ext cx="1728787" cy="1508125"/>
          </a:xfrm>
          <a:noFill/>
        </p:spPr>
      </p:pic>
      <p:pic>
        <p:nvPicPr>
          <p:cNvPr id="26629" name="Picture 13" descr="Graphene%20Kit%20Scotch%20Tape%20Value%20Package"/>
          <p:cNvPicPr>
            <a:picLocks noChangeAspect="1" noChangeArrowheads="1"/>
          </p:cNvPicPr>
          <p:nvPr>
            <p:ph sz="quarter" idx="2"/>
          </p:nvPr>
        </p:nvPicPr>
        <p:blipFill>
          <a:blip r:embed="rId4"/>
          <a:srcRect/>
          <a:stretch>
            <a:fillRect/>
          </a:stretch>
        </p:blipFill>
        <p:spPr>
          <a:xfrm>
            <a:off x="4932363" y="981075"/>
            <a:ext cx="2663825" cy="2441575"/>
          </a:xfrm>
          <a:noFill/>
        </p:spPr>
      </p:pic>
      <p:pic>
        <p:nvPicPr>
          <p:cNvPr id="26630" name="Picture 14" descr="graphene-transistor-3D-model"/>
          <p:cNvPicPr>
            <a:picLocks noChangeAspect="1" noChangeArrowheads="1"/>
          </p:cNvPicPr>
          <p:nvPr>
            <p:ph sz="quarter" idx="3"/>
          </p:nvPr>
        </p:nvPicPr>
        <p:blipFill>
          <a:blip r:embed="rId5"/>
          <a:srcRect/>
          <a:stretch>
            <a:fillRect/>
          </a:stretch>
        </p:blipFill>
        <p:spPr>
          <a:xfrm>
            <a:off x="468313" y="3933825"/>
            <a:ext cx="4038600" cy="1871663"/>
          </a:xfrm>
          <a:noFill/>
        </p:spPr>
      </p:pic>
      <p:sp>
        <p:nvSpPr>
          <p:cNvPr id="26631" name="Text Box 15"/>
          <p:cNvSpPr txBox="1">
            <a:spLocks noChangeArrowheads="1"/>
          </p:cNvSpPr>
          <p:nvPr/>
        </p:nvSpPr>
        <p:spPr bwMode="auto">
          <a:xfrm>
            <a:off x="2268538" y="981075"/>
            <a:ext cx="2447925" cy="942975"/>
          </a:xfrm>
          <a:prstGeom prst="rect">
            <a:avLst/>
          </a:prstGeom>
          <a:noFill/>
          <a:ln w="9525">
            <a:noFill/>
            <a:miter lim="800000"/>
            <a:headEnd/>
            <a:tailEnd/>
          </a:ln>
        </p:spPr>
        <p:txBody>
          <a:bodyPr>
            <a:spAutoFit/>
          </a:bodyPr>
          <a:lstStyle/>
          <a:p>
            <a:pPr>
              <a:spcBef>
                <a:spcPct val="50000"/>
              </a:spcBef>
            </a:pPr>
            <a:r>
              <a:rPr lang="es-AR" sz="1400">
                <a:solidFill>
                  <a:srgbClr val="FFFF00"/>
                </a:solidFill>
              </a:rPr>
              <a:t>Un nuevo concepto en teléfonos plegables súper delgados, con funciones múltiples.</a:t>
            </a:r>
            <a:endParaRPr lang="es-ES" sz="1400">
              <a:solidFill>
                <a:srgbClr val="FFFF00"/>
              </a:solidFill>
            </a:endParaRPr>
          </a:p>
        </p:txBody>
      </p:sp>
      <p:sp>
        <p:nvSpPr>
          <p:cNvPr id="26632" name="Text Box 16"/>
          <p:cNvSpPr txBox="1">
            <a:spLocks noChangeArrowheads="1"/>
          </p:cNvSpPr>
          <p:nvPr/>
        </p:nvSpPr>
        <p:spPr bwMode="auto">
          <a:xfrm>
            <a:off x="323850" y="6021388"/>
            <a:ext cx="4176713" cy="730250"/>
          </a:xfrm>
          <a:prstGeom prst="rect">
            <a:avLst/>
          </a:prstGeom>
          <a:noFill/>
          <a:ln w="9525">
            <a:noFill/>
            <a:miter lim="800000"/>
            <a:headEnd/>
            <a:tailEnd/>
          </a:ln>
        </p:spPr>
        <p:txBody>
          <a:bodyPr>
            <a:spAutoFit/>
          </a:bodyPr>
          <a:lstStyle/>
          <a:p>
            <a:pPr>
              <a:spcBef>
                <a:spcPct val="50000"/>
              </a:spcBef>
            </a:pPr>
            <a:r>
              <a:rPr lang="es-AR" sz="1400">
                <a:solidFill>
                  <a:srgbClr val="FFFF00"/>
                </a:solidFill>
              </a:rPr>
              <a:t>Los nano transistores, con comportamientos no habituales, modificarán la Electrónica y sus dispositivos.</a:t>
            </a:r>
            <a:endParaRPr lang="es-ES" sz="1400">
              <a:solidFill>
                <a:srgbClr val="FFFF00"/>
              </a:solidFill>
            </a:endParaRPr>
          </a:p>
        </p:txBody>
      </p:sp>
      <p:sp>
        <p:nvSpPr>
          <p:cNvPr id="26633" name="Text Box 17"/>
          <p:cNvSpPr txBox="1">
            <a:spLocks noChangeArrowheads="1"/>
          </p:cNvSpPr>
          <p:nvPr/>
        </p:nvSpPr>
        <p:spPr bwMode="auto">
          <a:xfrm>
            <a:off x="7740650" y="981075"/>
            <a:ext cx="1152525" cy="942975"/>
          </a:xfrm>
          <a:prstGeom prst="rect">
            <a:avLst/>
          </a:prstGeom>
          <a:noFill/>
          <a:ln w="9525">
            <a:noFill/>
            <a:miter lim="800000"/>
            <a:headEnd/>
            <a:tailEnd/>
          </a:ln>
        </p:spPr>
        <p:txBody>
          <a:bodyPr>
            <a:spAutoFit/>
          </a:bodyPr>
          <a:lstStyle/>
          <a:p>
            <a:pPr>
              <a:spcBef>
                <a:spcPct val="50000"/>
              </a:spcBef>
            </a:pPr>
            <a:r>
              <a:rPr lang="es-AR" sz="1400">
                <a:solidFill>
                  <a:srgbClr val="FFFF00"/>
                </a:solidFill>
              </a:rPr>
              <a:t>Hasta el kit de la cinta Scotch, en grafeno.</a:t>
            </a:r>
            <a:endParaRPr lang="es-ES" sz="1400">
              <a:solidFill>
                <a:srgbClr val="FFFF00"/>
              </a:solidFill>
            </a:endParaRPr>
          </a:p>
        </p:txBody>
      </p:sp>
      <p:sp>
        <p:nvSpPr>
          <p:cNvPr id="26634" name="Text Box 18"/>
          <p:cNvSpPr txBox="1">
            <a:spLocks noChangeArrowheads="1"/>
          </p:cNvSpPr>
          <p:nvPr/>
        </p:nvSpPr>
        <p:spPr bwMode="auto">
          <a:xfrm>
            <a:off x="5003800" y="6308725"/>
            <a:ext cx="3600450" cy="517525"/>
          </a:xfrm>
          <a:prstGeom prst="rect">
            <a:avLst/>
          </a:prstGeom>
          <a:noFill/>
          <a:ln w="9525">
            <a:noFill/>
            <a:miter lim="800000"/>
            <a:headEnd/>
            <a:tailEnd/>
          </a:ln>
        </p:spPr>
        <p:txBody>
          <a:bodyPr>
            <a:spAutoFit/>
          </a:bodyPr>
          <a:lstStyle/>
          <a:p>
            <a:pPr>
              <a:spcBef>
                <a:spcPct val="50000"/>
              </a:spcBef>
            </a:pPr>
            <a:r>
              <a:rPr lang="es-AR" sz="1400">
                <a:solidFill>
                  <a:srgbClr val="FFFF00"/>
                </a:solidFill>
              </a:rPr>
              <a:t>Mangas de la ropa con controles táctiles y funciones múltiples.</a:t>
            </a:r>
            <a:endParaRPr lang="es-ES" sz="1400">
              <a:solidFill>
                <a:srgbClr val="FFFF00"/>
              </a:solidFill>
            </a:endParaRPr>
          </a:p>
        </p:txBody>
      </p:sp>
      <p:pic>
        <p:nvPicPr>
          <p:cNvPr id="26635" name="Picture 19" descr="samsung-pantalla-flexible"/>
          <p:cNvPicPr>
            <a:picLocks noChangeAspect="1" noChangeArrowheads="1"/>
          </p:cNvPicPr>
          <p:nvPr/>
        </p:nvPicPr>
        <p:blipFill>
          <a:blip r:embed="rId6"/>
          <a:srcRect/>
          <a:stretch>
            <a:fillRect/>
          </a:stretch>
        </p:blipFill>
        <p:spPr bwMode="auto">
          <a:xfrm>
            <a:off x="1835150" y="2205038"/>
            <a:ext cx="2665413" cy="1608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7650" name="Rectangle 4"/>
          <p:cNvSpPr>
            <a:spLocks noGrp="1" noChangeArrowheads="1"/>
          </p:cNvSpPr>
          <p:nvPr>
            <p:ph type="title" sz="quarter"/>
          </p:nvPr>
        </p:nvSpPr>
        <p:spPr>
          <a:xfrm>
            <a:off x="0" y="0"/>
            <a:ext cx="9144000" cy="1143000"/>
          </a:xfrm>
        </p:spPr>
        <p:txBody>
          <a:bodyPr/>
          <a:lstStyle/>
          <a:p>
            <a:pPr eaLnBrk="1" hangingPunct="1"/>
            <a:r>
              <a:rPr lang="es-AR" sz="2000" smtClean="0">
                <a:solidFill>
                  <a:srgbClr val="00FF00"/>
                </a:solidFill>
              </a:rPr>
              <a:t>¿Por qué se llama </a:t>
            </a:r>
            <a:r>
              <a:rPr lang="es-AR" sz="2000" smtClean="0">
                <a:solidFill>
                  <a:srgbClr val="FFFF00"/>
                </a:solidFill>
              </a:rPr>
              <a:t>grafeno</a:t>
            </a:r>
            <a:r>
              <a:rPr lang="es-AR" sz="2000" smtClean="0">
                <a:solidFill>
                  <a:srgbClr val="00FF00"/>
                </a:solidFill>
              </a:rPr>
              <a:t>?: Su estructura es similar a la del grafito, pero en éste, son tres las capas; en el grafeno, hay una sola, con distintas propiedades, entonces: </a:t>
            </a:r>
            <a:r>
              <a:rPr lang="es-AR" sz="2000" smtClean="0">
                <a:solidFill>
                  <a:srgbClr val="FF9933"/>
                </a:solidFill>
              </a:rPr>
              <a:t>grafito</a:t>
            </a:r>
            <a:r>
              <a:rPr lang="es-AR" sz="2000" smtClean="0">
                <a:solidFill>
                  <a:srgbClr val="00FF00"/>
                </a:solidFill>
              </a:rPr>
              <a:t> + </a:t>
            </a:r>
            <a:r>
              <a:rPr lang="es-AR" sz="2000" smtClean="0">
                <a:solidFill>
                  <a:srgbClr val="66FFFF"/>
                </a:solidFill>
              </a:rPr>
              <a:t>eno</a:t>
            </a:r>
            <a:r>
              <a:rPr lang="es-AR" sz="2000" smtClean="0">
                <a:solidFill>
                  <a:srgbClr val="00FF00"/>
                </a:solidFill>
              </a:rPr>
              <a:t> = </a:t>
            </a:r>
            <a:r>
              <a:rPr lang="es-AR" sz="2000" smtClean="0">
                <a:solidFill>
                  <a:srgbClr val="FF9933"/>
                </a:solidFill>
              </a:rPr>
              <a:t>graf</a:t>
            </a:r>
            <a:r>
              <a:rPr lang="es-AR" sz="2000" smtClean="0">
                <a:solidFill>
                  <a:srgbClr val="66FFFF"/>
                </a:solidFill>
              </a:rPr>
              <a:t>eno</a:t>
            </a:r>
            <a:r>
              <a:rPr lang="es-AR" sz="2000" smtClean="0">
                <a:solidFill>
                  <a:srgbClr val="00FF00"/>
                </a:solidFill>
              </a:rPr>
              <a:t>.</a:t>
            </a:r>
            <a:endParaRPr lang="es-ES" sz="2000" smtClean="0">
              <a:solidFill>
                <a:srgbClr val="00FF00"/>
              </a:solidFill>
            </a:endParaRPr>
          </a:p>
        </p:txBody>
      </p:sp>
      <p:pic>
        <p:nvPicPr>
          <p:cNvPr id="27651" name="Picture 9" descr="fulereno 2"/>
          <p:cNvPicPr>
            <a:picLocks noChangeAspect="1" noChangeArrowheads="1"/>
          </p:cNvPicPr>
          <p:nvPr>
            <p:ph sz="quarter" idx="4"/>
          </p:nvPr>
        </p:nvPicPr>
        <p:blipFill>
          <a:blip r:embed="rId2"/>
          <a:srcRect/>
          <a:stretch>
            <a:fillRect/>
          </a:stretch>
        </p:blipFill>
        <p:spPr>
          <a:xfrm>
            <a:off x="4500563" y="3933825"/>
            <a:ext cx="2187575" cy="2187575"/>
          </a:xfrm>
          <a:noFill/>
        </p:spPr>
      </p:pic>
      <p:pic>
        <p:nvPicPr>
          <p:cNvPr id="27652" name="Picture 10" descr="nanotubo"/>
          <p:cNvPicPr>
            <a:picLocks noChangeAspect="1" noChangeArrowheads="1" noCrop="1"/>
          </p:cNvPicPr>
          <p:nvPr>
            <p:ph sz="quarter" idx="2"/>
          </p:nvPr>
        </p:nvPicPr>
        <p:blipFill>
          <a:blip r:embed="rId3"/>
          <a:srcRect/>
          <a:stretch>
            <a:fillRect/>
          </a:stretch>
        </p:blipFill>
        <p:spPr>
          <a:xfrm>
            <a:off x="5076825" y="1557338"/>
            <a:ext cx="2514600" cy="1905000"/>
          </a:xfrm>
          <a:noFill/>
        </p:spPr>
      </p:pic>
      <p:pic>
        <p:nvPicPr>
          <p:cNvPr id="27653" name="Picture 11" descr="mother copia"/>
          <p:cNvPicPr>
            <a:picLocks noChangeAspect="1" noChangeArrowheads="1"/>
          </p:cNvPicPr>
          <p:nvPr>
            <p:ph sz="quarter" idx="1"/>
          </p:nvPr>
        </p:nvPicPr>
        <p:blipFill>
          <a:blip r:embed="rId4"/>
          <a:srcRect l="48607" t="4480" r="1378" b="53690"/>
          <a:stretch>
            <a:fillRect/>
          </a:stretch>
        </p:blipFill>
        <p:spPr>
          <a:xfrm>
            <a:off x="1331913" y="1557338"/>
            <a:ext cx="2592387" cy="2016125"/>
          </a:xfrm>
          <a:noFill/>
        </p:spPr>
      </p:pic>
      <p:pic>
        <p:nvPicPr>
          <p:cNvPr id="27654" name="Picture 12" descr="grafenoanim"/>
          <p:cNvPicPr>
            <a:picLocks noChangeAspect="1" noChangeArrowheads="1" noCrop="1"/>
          </p:cNvPicPr>
          <p:nvPr>
            <p:ph sz="quarter" idx="3"/>
          </p:nvPr>
        </p:nvPicPr>
        <p:blipFill>
          <a:blip r:embed="rId5"/>
          <a:srcRect/>
          <a:stretch>
            <a:fillRect/>
          </a:stretch>
        </p:blipFill>
        <p:spPr>
          <a:xfrm rot="5400000">
            <a:off x="1167606" y="3953669"/>
            <a:ext cx="2581275" cy="2541588"/>
          </a:xfrm>
          <a:noFill/>
        </p:spPr>
      </p:pic>
      <p:pic>
        <p:nvPicPr>
          <p:cNvPr id="27655" name="Picture 13" descr="cúpula geodésica"/>
          <p:cNvPicPr>
            <a:picLocks noChangeAspect="1" noChangeArrowheads="1"/>
          </p:cNvPicPr>
          <p:nvPr/>
        </p:nvPicPr>
        <p:blipFill>
          <a:blip r:embed="rId6"/>
          <a:srcRect/>
          <a:stretch>
            <a:fillRect/>
          </a:stretch>
        </p:blipFill>
        <p:spPr bwMode="auto">
          <a:xfrm>
            <a:off x="6832600" y="4267200"/>
            <a:ext cx="2060575" cy="1565275"/>
          </a:xfrm>
          <a:prstGeom prst="rect">
            <a:avLst/>
          </a:prstGeom>
          <a:noFill/>
          <a:ln w="9525">
            <a:noFill/>
            <a:miter lim="800000"/>
            <a:headEnd/>
            <a:tailEnd/>
          </a:ln>
        </p:spPr>
      </p:pic>
      <p:sp>
        <p:nvSpPr>
          <p:cNvPr id="27656" name="Text Box 14"/>
          <p:cNvSpPr txBox="1">
            <a:spLocks noChangeArrowheads="1"/>
          </p:cNvSpPr>
          <p:nvPr/>
        </p:nvSpPr>
        <p:spPr bwMode="auto">
          <a:xfrm>
            <a:off x="395288" y="2205038"/>
            <a:ext cx="863600"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Grafito</a:t>
            </a:r>
            <a:endParaRPr lang="es-ES" sz="1400">
              <a:solidFill>
                <a:srgbClr val="FFFF00"/>
              </a:solidFill>
            </a:endParaRPr>
          </a:p>
        </p:txBody>
      </p:sp>
      <p:sp>
        <p:nvSpPr>
          <p:cNvPr id="27657" name="Text Box 15"/>
          <p:cNvSpPr txBox="1">
            <a:spLocks noChangeArrowheads="1"/>
          </p:cNvSpPr>
          <p:nvPr/>
        </p:nvSpPr>
        <p:spPr bwMode="auto">
          <a:xfrm>
            <a:off x="179388" y="4868863"/>
            <a:ext cx="863600"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Grafeno</a:t>
            </a:r>
            <a:endParaRPr lang="es-ES" sz="1400">
              <a:solidFill>
                <a:srgbClr val="FFFF00"/>
              </a:solidFill>
            </a:endParaRPr>
          </a:p>
        </p:txBody>
      </p:sp>
      <p:sp>
        <p:nvSpPr>
          <p:cNvPr id="27658" name="Text Box 16"/>
          <p:cNvSpPr txBox="1">
            <a:spLocks noChangeArrowheads="1"/>
          </p:cNvSpPr>
          <p:nvPr/>
        </p:nvSpPr>
        <p:spPr bwMode="auto">
          <a:xfrm>
            <a:off x="7667625" y="2205038"/>
            <a:ext cx="1368425" cy="730250"/>
          </a:xfrm>
          <a:prstGeom prst="rect">
            <a:avLst/>
          </a:prstGeom>
          <a:noFill/>
          <a:ln w="9525">
            <a:noFill/>
            <a:miter lim="800000"/>
            <a:headEnd/>
            <a:tailEnd/>
          </a:ln>
        </p:spPr>
        <p:txBody>
          <a:bodyPr>
            <a:spAutoFit/>
          </a:bodyPr>
          <a:lstStyle/>
          <a:p>
            <a:pPr>
              <a:spcBef>
                <a:spcPct val="50000"/>
              </a:spcBef>
            </a:pPr>
            <a:r>
              <a:rPr lang="es-AR" sz="1400">
                <a:solidFill>
                  <a:srgbClr val="FFFF00"/>
                </a:solidFill>
              </a:rPr>
              <a:t>Nanotubo: grafeno enrollado</a:t>
            </a:r>
            <a:endParaRPr lang="es-ES" sz="1400">
              <a:solidFill>
                <a:srgbClr val="FFFF00"/>
              </a:solidFill>
            </a:endParaRPr>
          </a:p>
        </p:txBody>
      </p:sp>
      <p:sp>
        <p:nvSpPr>
          <p:cNvPr id="27659" name="Text Box 17"/>
          <p:cNvSpPr txBox="1">
            <a:spLocks noChangeArrowheads="1"/>
          </p:cNvSpPr>
          <p:nvPr/>
        </p:nvSpPr>
        <p:spPr bwMode="auto">
          <a:xfrm>
            <a:off x="4500563" y="6237288"/>
            <a:ext cx="2376487"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Fulereno           inspiró la</a:t>
            </a:r>
            <a:endParaRPr lang="es-ES" sz="1400">
              <a:solidFill>
                <a:srgbClr val="FFFF00"/>
              </a:solidFill>
            </a:endParaRPr>
          </a:p>
        </p:txBody>
      </p:sp>
      <p:sp>
        <p:nvSpPr>
          <p:cNvPr id="27660" name="Text Box 18"/>
          <p:cNvSpPr txBox="1">
            <a:spLocks noChangeArrowheads="1"/>
          </p:cNvSpPr>
          <p:nvPr/>
        </p:nvSpPr>
        <p:spPr bwMode="auto">
          <a:xfrm>
            <a:off x="7019925" y="5876925"/>
            <a:ext cx="2016125"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Cúpula geodésica</a:t>
            </a:r>
            <a:endParaRPr lang="es-ES" sz="1400">
              <a:solidFill>
                <a:srgbClr val="FFFF00"/>
              </a:solidFill>
            </a:endParaRPr>
          </a:p>
        </p:txBody>
      </p:sp>
      <p:pic>
        <p:nvPicPr>
          <p:cNvPr id="27661" name="Picture 19" descr="Flecha%20roja"/>
          <p:cNvPicPr>
            <a:picLocks noChangeAspect="1" noChangeArrowheads="1" noCrop="1"/>
          </p:cNvPicPr>
          <p:nvPr/>
        </p:nvPicPr>
        <p:blipFill>
          <a:blip r:embed="rId7"/>
          <a:srcRect/>
          <a:stretch>
            <a:fillRect/>
          </a:stretch>
        </p:blipFill>
        <p:spPr bwMode="auto">
          <a:xfrm rot="5400000">
            <a:off x="254001" y="3425825"/>
            <a:ext cx="952500" cy="238125"/>
          </a:xfrm>
          <a:prstGeom prst="rect">
            <a:avLst/>
          </a:prstGeom>
          <a:noFill/>
          <a:ln w="9525">
            <a:noFill/>
            <a:miter lim="800000"/>
            <a:headEnd/>
            <a:tailEnd/>
          </a:ln>
        </p:spPr>
      </p:pic>
      <p:pic>
        <p:nvPicPr>
          <p:cNvPr id="27662" name="Picture 20" descr="Flecha%20roja"/>
          <p:cNvPicPr>
            <a:picLocks noChangeAspect="1" noChangeArrowheads="1" noCrop="1"/>
          </p:cNvPicPr>
          <p:nvPr/>
        </p:nvPicPr>
        <p:blipFill>
          <a:blip r:embed="rId7"/>
          <a:srcRect/>
          <a:stretch>
            <a:fillRect/>
          </a:stretch>
        </p:blipFill>
        <p:spPr bwMode="auto">
          <a:xfrm rot="-2796360">
            <a:off x="3998913" y="3714750"/>
            <a:ext cx="952500" cy="238125"/>
          </a:xfrm>
          <a:prstGeom prst="rect">
            <a:avLst/>
          </a:prstGeom>
          <a:noFill/>
          <a:ln w="9525">
            <a:noFill/>
            <a:miter lim="800000"/>
            <a:headEnd/>
            <a:tailEnd/>
          </a:ln>
        </p:spPr>
      </p:pic>
      <p:sp>
        <p:nvSpPr>
          <p:cNvPr id="27663" name="Line 21"/>
          <p:cNvSpPr>
            <a:spLocks noChangeShapeType="1"/>
          </p:cNvSpPr>
          <p:nvPr/>
        </p:nvSpPr>
        <p:spPr bwMode="auto">
          <a:xfrm>
            <a:off x="5435600" y="6381750"/>
            <a:ext cx="288925" cy="0"/>
          </a:xfrm>
          <a:prstGeom prst="line">
            <a:avLst/>
          </a:prstGeom>
          <a:noFill/>
          <a:ln w="9525">
            <a:solidFill>
              <a:srgbClr val="FF0000"/>
            </a:solidFill>
            <a:round/>
            <a:headEnd/>
            <a:tailEnd type="triangle" w="sm" len="lg"/>
          </a:ln>
        </p:spPr>
        <p:txBody>
          <a:bodyPr/>
          <a:lstStyle/>
          <a:p>
            <a:endParaRPr lang="es-ES"/>
          </a:p>
        </p:txBody>
      </p:sp>
      <p:sp>
        <p:nvSpPr>
          <p:cNvPr id="27664" name="Line 22"/>
          <p:cNvSpPr>
            <a:spLocks noChangeShapeType="1"/>
          </p:cNvSpPr>
          <p:nvPr/>
        </p:nvSpPr>
        <p:spPr bwMode="auto">
          <a:xfrm flipV="1">
            <a:off x="6659563" y="6165850"/>
            <a:ext cx="1008062" cy="215900"/>
          </a:xfrm>
          <a:prstGeom prst="line">
            <a:avLst/>
          </a:prstGeom>
          <a:noFill/>
          <a:ln w="9525">
            <a:solidFill>
              <a:srgbClr val="FF0000"/>
            </a:solidFill>
            <a:round/>
            <a:headEnd/>
            <a:tailEnd type="triangle" w="sm" len="lg"/>
          </a:ln>
        </p:spPr>
        <p:txBody>
          <a:bodyPr/>
          <a:lstStyle/>
          <a:p>
            <a:endParaRPr lang="es-ES"/>
          </a:p>
        </p:txBody>
      </p:sp>
      <p:sp>
        <p:nvSpPr>
          <p:cNvPr id="27665" name="Text Box 23"/>
          <p:cNvSpPr txBox="1">
            <a:spLocks noChangeArrowheads="1"/>
          </p:cNvSpPr>
          <p:nvPr/>
        </p:nvSpPr>
        <p:spPr bwMode="auto">
          <a:xfrm>
            <a:off x="5508625" y="1125538"/>
            <a:ext cx="3024188" cy="304800"/>
          </a:xfrm>
          <a:prstGeom prst="rect">
            <a:avLst/>
          </a:prstGeom>
          <a:noFill/>
          <a:ln w="9525">
            <a:noFill/>
            <a:miter lim="800000"/>
            <a:headEnd/>
            <a:tailEnd/>
          </a:ln>
        </p:spPr>
        <p:txBody>
          <a:bodyPr>
            <a:spAutoFit/>
          </a:bodyPr>
          <a:lstStyle/>
          <a:p>
            <a:pPr>
              <a:spcBef>
                <a:spcPct val="50000"/>
              </a:spcBef>
            </a:pPr>
            <a:r>
              <a:rPr lang="es-AR" sz="1400">
                <a:solidFill>
                  <a:srgbClr val="FFFF00"/>
                </a:solidFill>
              </a:rPr>
              <a:t>Sufijo usado en Química orgánica</a:t>
            </a:r>
            <a:endParaRPr lang="es-ES" sz="1400">
              <a:solidFill>
                <a:srgbClr val="FFFF00"/>
              </a:solidFill>
            </a:endParaRPr>
          </a:p>
        </p:txBody>
      </p:sp>
      <p:sp>
        <p:nvSpPr>
          <p:cNvPr id="27666" name="Line 24"/>
          <p:cNvSpPr>
            <a:spLocks noChangeShapeType="1"/>
          </p:cNvSpPr>
          <p:nvPr/>
        </p:nvSpPr>
        <p:spPr bwMode="auto">
          <a:xfrm flipH="1" flipV="1">
            <a:off x="5003800" y="1052513"/>
            <a:ext cx="503238" cy="215900"/>
          </a:xfrm>
          <a:prstGeom prst="line">
            <a:avLst/>
          </a:prstGeom>
          <a:noFill/>
          <a:ln w="9525">
            <a:solidFill>
              <a:srgbClr val="FF0000"/>
            </a:solidFill>
            <a:round/>
            <a:headEnd/>
            <a:tailEnd type="triangle" w="sm" len="lg"/>
          </a:ln>
        </p:spPr>
        <p:txBody>
          <a:bodyPr/>
          <a:lstStyle/>
          <a:p>
            <a:endParaRPr lang="es-E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Rectangle 4"/>
          <p:cNvSpPr>
            <a:spLocks noGrp="1" noChangeArrowheads="1"/>
          </p:cNvSpPr>
          <p:nvPr>
            <p:ph type="title"/>
          </p:nvPr>
        </p:nvSpPr>
        <p:spPr>
          <a:xfrm>
            <a:off x="0" y="115888"/>
            <a:ext cx="9036050" cy="777875"/>
          </a:xfrm>
        </p:spPr>
        <p:txBody>
          <a:bodyPr/>
          <a:lstStyle/>
          <a:p>
            <a:pPr eaLnBrk="1" hangingPunct="1"/>
            <a:r>
              <a:rPr lang="es-AR" sz="2000" smtClean="0">
                <a:solidFill>
                  <a:srgbClr val="00FF00"/>
                </a:solidFill>
              </a:rPr>
              <a:t>Y esto no termina aquí, la Nanotecnología nos tiene reservadas varias sorpresas que, de mencionarlas, nos parecerán rayanas en la ciencia ficción.</a:t>
            </a:r>
            <a:endParaRPr lang="es-ES" sz="2000" smtClean="0">
              <a:solidFill>
                <a:srgbClr val="00FF00"/>
              </a:solidFill>
            </a:endParaRPr>
          </a:p>
        </p:txBody>
      </p:sp>
      <p:sp>
        <p:nvSpPr>
          <p:cNvPr id="28675" name="Rectangle 6"/>
          <p:cNvSpPr>
            <a:spLocks noGrp="1" noChangeArrowheads="1"/>
          </p:cNvSpPr>
          <p:nvPr>
            <p:ph type="body" sz="half" idx="2"/>
          </p:nvPr>
        </p:nvSpPr>
        <p:spPr/>
        <p:txBody>
          <a:bodyPr/>
          <a:lstStyle/>
          <a:p>
            <a:pPr eaLnBrk="1" hangingPunct="1"/>
            <a:r>
              <a:rPr lang="es-AR" sz="1600" smtClean="0">
                <a:solidFill>
                  <a:srgbClr val="FFFF00"/>
                </a:solidFill>
              </a:rPr>
              <a:t>Se habla de ropa que se reparará sola ante una rotura de la tela.</a:t>
            </a:r>
          </a:p>
          <a:p>
            <a:pPr eaLnBrk="1" hangingPunct="1"/>
            <a:r>
              <a:rPr lang="es-AR" sz="1600" smtClean="0">
                <a:solidFill>
                  <a:srgbClr val="FFFF00"/>
                </a:solidFill>
              </a:rPr>
              <a:t>Remedios con nano robots que al ser liberados en el torrente sanguíneo, se encargarán de tumores y dolencias similares, así como de efectuar ciertas reparaciones.</a:t>
            </a:r>
          </a:p>
          <a:p>
            <a:pPr eaLnBrk="1" hangingPunct="1"/>
            <a:r>
              <a:rPr lang="es-AR" sz="1600" smtClean="0">
                <a:solidFill>
                  <a:srgbClr val="FFFF00"/>
                </a:solidFill>
              </a:rPr>
              <a:t>Músculos artificiales hechos con grafeno. Entre otras novedades.</a:t>
            </a:r>
          </a:p>
          <a:p>
            <a:pPr eaLnBrk="1" hangingPunct="1"/>
            <a:r>
              <a:rPr lang="es-AR" sz="1600" smtClean="0">
                <a:solidFill>
                  <a:srgbClr val="FFFF00"/>
                </a:solidFill>
              </a:rPr>
              <a:t>¿Parece utópico? Los países más avanzados están invirtiendo miles de millones de dólares en estas investigaciones, con resultados que asombran.</a:t>
            </a:r>
            <a:endParaRPr lang="es-ES" sz="1600" smtClean="0">
              <a:solidFill>
                <a:srgbClr val="FFFF00"/>
              </a:solidFill>
            </a:endParaRPr>
          </a:p>
        </p:txBody>
      </p:sp>
      <p:pic>
        <p:nvPicPr>
          <p:cNvPr id="28676" name="Picture 7" descr="Laboratorio%20quimica"/>
          <p:cNvPicPr>
            <a:picLocks noChangeAspect="1" noChangeArrowheads="1" noCrop="1"/>
          </p:cNvPicPr>
          <p:nvPr>
            <p:ph sz="half" idx="1"/>
          </p:nvPr>
        </p:nvPicPr>
        <p:blipFill>
          <a:blip r:embed="rId2"/>
          <a:srcRect/>
          <a:stretch>
            <a:fillRect/>
          </a:stretch>
        </p:blipFill>
        <p:spPr>
          <a:xfrm>
            <a:off x="179388" y="1341438"/>
            <a:ext cx="2124075" cy="1543050"/>
          </a:xfrm>
          <a:noFill/>
        </p:spPr>
      </p:pic>
      <p:pic>
        <p:nvPicPr>
          <p:cNvPr id="28677" name="Picture 8" descr="Laboratorio"/>
          <p:cNvPicPr>
            <a:picLocks noChangeAspect="1" noChangeArrowheads="1" noCrop="1"/>
          </p:cNvPicPr>
          <p:nvPr/>
        </p:nvPicPr>
        <p:blipFill>
          <a:blip r:embed="rId3"/>
          <a:srcRect/>
          <a:stretch>
            <a:fillRect/>
          </a:stretch>
        </p:blipFill>
        <p:spPr bwMode="auto">
          <a:xfrm>
            <a:off x="2124075" y="1700213"/>
            <a:ext cx="2162175" cy="1238250"/>
          </a:xfrm>
          <a:prstGeom prst="rect">
            <a:avLst/>
          </a:prstGeom>
          <a:noFill/>
          <a:ln w="9525">
            <a:noFill/>
            <a:miter lim="800000"/>
            <a:headEnd/>
            <a:tailEnd/>
          </a:ln>
        </p:spPr>
      </p:pic>
      <p:pic>
        <p:nvPicPr>
          <p:cNvPr id="28678" name="Picture 9" descr="dinero4"/>
          <p:cNvPicPr>
            <a:picLocks noChangeAspect="1" noChangeArrowheads="1" noCrop="1"/>
          </p:cNvPicPr>
          <p:nvPr/>
        </p:nvPicPr>
        <p:blipFill>
          <a:blip r:embed="rId4"/>
          <a:srcRect/>
          <a:stretch>
            <a:fillRect/>
          </a:stretch>
        </p:blipFill>
        <p:spPr bwMode="auto">
          <a:xfrm rot="-854801">
            <a:off x="2924175" y="4098925"/>
            <a:ext cx="1216025" cy="714375"/>
          </a:xfrm>
          <a:prstGeom prst="rect">
            <a:avLst/>
          </a:prstGeom>
          <a:noFill/>
          <a:ln w="9525">
            <a:noFill/>
            <a:miter lim="800000"/>
            <a:headEnd/>
            <a:tailEnd/>
          </a:ln>
        </p:spPr>
      </p:pic>
      <p:pic>
        <p:nvPicPr>
          <p:cNvPr id="28679" name="Picture 10" descr="dinero4"/>
          <p:cNvPicPr>
            <a:picLocks noChangeAspect="1" noChangeArrowheads="1" noCrop="1"/>
          </p:cNvPicPr>
          <p:nvPr/>
        </p:nvPicPr>
        <p:blipFill>
          <a:blip r:embed="rId4"/>
          <a:srcRect/>
          <a:stretch>
            <a:fillRect/>
          </a:stretch>
        </p:blipFill>
        <p:spPr bwMode="auto">
          <a:xfrm rot="-854801">
            <a:off x="2987675" y="4437063"/>
            <a:ext cx="1428750" cy="838200"/>
          </a:xfrm>
          <a:prstGeom prst="rect">
            <a:avLst/>
          </a:prstGeom>
          <a:noFill/>
          <a:ln w="9525">
            <a:noFill/>
            <a:miter lim="800000"/>
            <a:headEnd/>
            <a:tailEnd/>
          </a:ln>
        </p:spPr>
      </p:pic>
      <p:pic>
        <p:nvPicPr>
          <p:cNvPr id="28680" name="Picture 11" descr="dinero4"/>
          <p:cNvPicPr>
            <a:picLocks noChangeAspect="1" noChangeArrowheads="1" noCrop="1"/>
          </p:cNvPicPr>
          <p:nvPr/>
        </p:nvPicPr>
        <p:blipFill>
          <a:blip r:embed="rId4"/>
          <a:srcRect/>
          <a:stretch>
            <a:fillRect/>
          </a:stretch>
        </p:blipFill>
        <p:spPr bwMode="auto">
          <a:xfrm rot="-854801">
            <a:off x="3289300" y="4910138"/>
            <a:ext cx="1655763" cy="971550"/>
          </a:xfrm>
          <a:prstGeom prst="rect">
            <a:avLst/>
          </a:prstGeom>
          <a:noFill/>
          <a:ln w="9525">
            <a:noFill/>
            <a:miter lim="800000"/>
            <a:headEnd/>
            <a:tailEnd/>
          </a:ln>
        </p:spPr>
      </p:pic>
      <p:pic>
        <p:nvPicPr>
          <p:cNvPr id="28681" name="Picture 12" descr="Cientifico"/>
          <p:cNvPicPr>
            <a:picLocks noChangeAspect="1" noChangeArrowheads="1" noCrop="1"/>
          </p:cNvPicPr>
          <p:nvPr/>
        </p:nvPicPr>
        <p:blipFill>
          <a:blip r:embed="rId5"/>
          <a:srcRect/>
          <a:stretch>
            <a:fillRect/>
          </a:stretch>
        </p:blipFill>
        <p:spPr bwMode="auto">
          <a:xfrm flipH="1">
            <a:off x="1258888" y="3213100"/>
            <a:ext cx="1266825" cy="1047750"/>
          </a:xfrm>
          <a:prstGeom prst="rect">
            <a:avLst/>
          </a:prstGeom>
          <a:noFill/>
          <a:ln w="9525">
            <a:noFill/>
            <a:miter lim="800000"/>
            <a:headEnd/>
            <a:tailEnd/>
          </a:ln>
        </p:spPr>
      </p:pic>
      <p:pic>
        <p:nvPicPr>
          <p:cNvPr id="28682" name="Picture 13" descr="Cientifico"/>
          <p:cNvPicPr>
            <a:picLocks noChangeAspect="1" noChangeArrowheads="1" noCrop="1"/>
          </p:cNvPicPr>
          <p:nvPr/>
        </p:nvPicPr>
        <p:blipFill>
          <a:blip r:embed="rId5"/>
          <a:srcRect/>
          <a:stretch>
            <a:fillRect/>
          </a:stretch>
        </p:blipFill>
        <p:spPr bwMode="auto">
          <a:xfrm flipH="1">
            <a:off x="1763713" y="4149725"/>
            <a:ext cx="1266825" cy="1047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4" descr="stop"/>
          <p:cNvPicPr>
            <a:picLocks noChangeAspect="1" noChangeArrowheads="1" noCrop="1"/>
          </p:cNvPicPr>
          <p:nvPr/>
        </p:nvPicPr>
        <p:blipFill>
          <a:blip r:embed="rId2"/>
          <a:srcRect/>
          <a:stretch>
            <a:fillRect/>
          </a:stretch>
        </p:blipFill>
        <p:spPr bwMode="auto">
          <a:xfrm>
            <a:off x="3857625" y="2714625"/>
            <a:ext cx="1428750" cy="1428750"/>
          </a:xfrm>
          <a:prstGeom prst="rect">
            <a:avLst/>
          </a:prstGeom>
          <a:noFill/>
          <a:ln w="9525">
            <a:noFill/>
            <a:miter lim="800000"/>
            <a:headEnd/>
            <a:tailEnd/>
          </a:ln>
        </p:spPr>
      </p:pic>
    </p:spTree>
  </p:cSld>
  <p:clrMapOvr>
    <a:masterClrMapping/>
  </p:clrMapOvr>
  <p:transition spd="slow" advTm="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RAFE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GRAFENO</Template>
  <TotalTime>1</TotalTime>
  <Words>1074</Words>
  <Application>Microsoft Office PowerPoint</Application>
  <PresentationFormat>Presentación en pantalla (4:3)</PresentationFormat>
  <Paragraphs>110</Paragraphs>
  <Slides>29</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29</vt:i4>
      </vt:variant>
    </vt:vector>
  </HeadingPairs>
  <TitlesOfParts>
    <vt:vector size="36" baseType="lpstr">
      <vt:lpstr>Arial</vt:lpstr>
      <vt:lpstr>Calibri</vt:lpstr>
      <vt:lpstr>Brush Script Std</vt:lpstr>
      <vt:lpstr>Arial Rounded MT Bold</vt:lpstr>
      <vt:lpstr>新細明體</vt:lpstr>
      <vt:lpstr>GRAFENO</vt:lpstr>
      <vt:lpstr>Diseño predeterminado</vt:lpstr>
      <vt:lpstr>El grafeno</vt:lpstr>
      <vt:lpstr>El grafeno es un material compuesto por átomos de carbono densamente empaquetados en una red cristalina con forma de panal de abejas (hexagonal) y de un átomo de espesor.</vt:lpstr>
      <vt:lpstr>El grafeno es flexible y 200 veces más resistente que el acero,  con alta conductividad térmica y eléctrica.</vt:lpstr>
      <vt:lpstr>La posibilidad de combinarlo con otras sustancias químicas  le otorgan un gran potencial de desarrollo.</vt:lpstr>
      <vt:lpstr>El Premio Nobel de Física 2010 fue otorgado  a Andre Geim y a Konstantin Novoselov  por sus revolucionarios descubrimientos sobre el grafeno,  cuya existencia ya había sido descrita en la década del 30.</vt:lpstr>
      <vt:lpstr>Diapositiva 6</vt:lpstr>
      <vt:lpstr>Hay quienes sostienen que el grafeno puede reemplazar al silicio y permitir la segunda revolución tecnológica.</vt:lpstr>
      <vt:lpstr>Ya se han obtenido dispositivos de grafeno que pueden procesar datos 10 veces más rápido, finos como un cabello, flexibles como el plástico y duros como el diamante. </vt:lpstr>
      <vt:lpstr>Su importancia radica en que revolucionará las tecnologías fundamentales como la Electrónica para irradiarse a otras tecnologías, mejorando todas las áreas en las que se desenvuelve el ser humano.</vt:lpstr>
      <vt:lpstr>Hay distintas técnicas para fabricar estas pantallas, cuyas características principales son la delgadez, la flexibilidad y la resistencia.</vt:lpstr>
      <vt:lpstr>Esto se transforma en relojes con imágenes, con auriculares, pulseras con todos los cliches electrónicos, calculadoras plegables, teléfonos… sólo James Bond podía tener acceso a estas tecnologías; pronto, podrá cualquier ser humano.</vt:lpstr>
      <vt:lpstr>Aulas con clases interactivas dentro de estos nuevos conceptos.</vt:lpstr>
      <vt:lpstr>Además, la tecnología del vidrio ha desarrollado productos muy duros como el Gorilla Glass (vidrio gorila), para pantallas táctiles interactivas.</vt:lpstr>
      <vt:lpstr>El espejo del baño puede incluir una pantalla interactiva para ver noticias, leer y dejar mensajes, consultar calendarios, horarios, dosis de remedios, todo tipo de recordatorios, hasta programar la temperatura del agua y del ambiente…</vt:lpstr>
      <vt:lpstr>Pero puede ser en cualquier parte de la casa. Domótica = casa informatizada</vt:lpstr>
      <vt:lpstr>En el automóvil… las mismas posibilidades.</vt:lpstr>
      <vt:lpstr>Mesas con pantallas para trabajar con imágenes, jugar, hasta en la puerta de la heladera…</vt:lpstr>
      <vt:lpstr>En la cocina, un mostrador con pantalla nos informa sobre el clima, las noticias, mensajes, recetas, recordatorios, saludos, hasta encender el motor del auto o preparar el baño…</vt:lpstr>
      <vt:lpstr>Una herramienta gigante, en la mesa y en la pared, imprescindible para los diseñadores.</vt:lpstr>
      <vt:lpstr>Mega pantallas, para que la emoción, o el susto, sean más reales.  A veces dará miedo poner el dedo…</vt:lpstr>
      <vt:lpstr>Pantallas publicitarias, muy livianas, delgadas, flexibles y resistentes.</vt:lpstr>
      <vt:lpstr>Televisores 3D, gigantes, delgados, de peso mínimo, con imágenes muy vívidas, con la sensación de estar adentro y sin diseño de marco.</vt:lpstr>
      <vt:lpstr>También revolucionará los materiales de automóviles, aeronaves, satélites, chalecos antibalas, células solares, detectores químicos, entre otros.</vt:lpstr>
      <vt:lpstr>Las computadoras cambiarán de aspecto y el periódico o diario, también.  Un disco rígido de grafeno tendrá una capacidad mil veces superior a los de ahora y su velocidad del orden del Tera hertzio (1000 Giga hertzios).</vt:lpstr>
      <vt:lpstr>Nuestro entorno tecnológico será totalmente revolucionado, en todo sentido.</vt:lpstr>
      <vt:lpstr>¿Por qué se llama grafeno?: Su estructura es similar a la del grafito, pero en éste, son tres las capas; en el grafeno, hay una sola, con distintas propiedades, entonces: grafito + eno = grafeno.</vt:lpstr>
      <vt:lpstr>Y esto no termina aquí, la Nanotecnología nos tiene reservadas varias sorpresas que, de mencionarlas, nos parecerán rayanas en la ciencia ficción.</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grafeno</dc:title>
  <dc:subject>Material del futuro</dc:subject>
  <dc:creator>JOSE LUIS</dc:creator>
  <cp:lastModifiedBy>JOSE LUIS</cp:lastModifiedBy>
  <cp:revision>1</cp:revision>
  <dcterms:created xsi:type="dcterms:W3CDTF">2013-11-03T20:33:19Z</dcterms:created>
  <dcterms:modified xsi:type="dcterms:W3CDTF">2013-11-03T20:35:13Z</dcterms:modified>
</cp:coreProperties>
</file>