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57" r:id="rId5"/>
    <p:sldId id="258" r:id="rId6"/>
    <p:sldId id="259" r:id="rId7"/>
    <p:sldId id="260" r:id="rId8"/>
    <p:sldId id="261" r:id="rId9"/>
    <p:sldId id="272" r:id="rId10"/>
    <p:sldId id="273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4" r:id="rId21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bhSHMhnA9jQi+YA3b0nrg==" hashData="wMsNXpYfoWYVlDFToDRqNrcRD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9966"/>
    <a:srgbClr val="FF9900"/>
    <a:srgbClr val="FFFFCC"/>
    <a:srgbClr val="9AA202"/>
    <a:srgbClr val="99CC00"/>
    <a:srgbClr val="CC0099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B95034-30FF-4702-BF34-0BF3E4EDF6B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1039A-0B77-40CC-9D4D-CFFE4A96A155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51B6B-16EF-46D1-9897-A69C6F7F9DC5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564F1-77A3-43CB-B479-12F1BC14FA32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256D1-958A-4AC0-8B6E-2008E693BE4D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5973C-4D79-4D4F-B1A1-D2FC07F1703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FA2C4-80A6-4AC6-BB73-4AA05BC7F3E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A4FF2-701F-4C6C-B477-D6F628A5012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25BBA-69DB-439D-B54B-B4C890A2582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32DE5-F797-4CB0-BB5A-C3C4871E4A4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16FDAB-3E11-4252-9903-5DBA176CCDC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3774C-7991-4200-9EAD-9DE861EEDC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6A0318-0873-44A7-8599-32569950F20F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76E29C-C2D2-4EF5-9F7D-27A6A0A1494B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3111500" y="6413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76807" name="WordArt 7"/>
          <p:cNvSpPr>
            <a:spLocks noChangeArrowheads="1" noChangeShapeType="1" noTextEdit="1"/>
          </p:cNvSpPr>
          <p:nvPr/>
        </p:nvSpPr>
        <p:spPr bwMode="auto">
          <a:xfrm>
            <a:off x="684213" y="2349500"/>
            <a:ext cx="7867650" cy="2400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El curioso árbol</a:t>
            </a:r>
          </a:p>
          <a:p>
            <a:pPr algn="ctr"/>
            <a:r>
              <a:rPr lang="es-ES" sz="80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de los mil colores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6011863" y="5807075"/>
            <a:ext cx="2203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AR" sz="1600" b="1">
                <a:solidFill>
                  <a:srgbClr val="FF3300"/>
                </a:solidFill>
                <a:latin typeface="Harrington" pitchFamily="82" charset="0"/>
              </a:rPr>
              <a:t>Transición Automática</a:t>
            </a:r>
            <a:endParaRPr lang="es-ES" sz="1600" b="1">
              <a:solidFill>
                <a:srgbClr val="FF33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Delibes-Coppelia-Walt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 animBg="1"/>
      <p:bldP spid="7680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663575" y="712788"/>
            <a:ext cx="7437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5435600" y="333375"/>
            <a:ext cx="3384550" cy="597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s-AR" sz="2800" b="1">
                <a:solidFill>
                  <a:srgbClr val="99CC00"/>
                </a:solidFill>
                <a:latin typeface="Harrington" pitchFamily="82" charset="0"/>
              </a:rPr>
              <a:t>A simple vista puede parecer que este árbol  </a:t>
            </a:r>
          </a:p>
          <a:p>
            <a:pPr algn="ctr"/>
            <a:r>
              <a:rPr lang="es-AR" sz="2800" b="1">
                <a:solidFill>
                  <a:srgbClr val="99CC00"/>
                </a:solidFill>
                <a:latin typeface="Harrington" pitchFamily="82" charset="0"/>
              </a:rPr>
              <a:t>ha sido el blanco de algunos artistas plásticos.</a:t>
            </a:r>
          </a:p>
          <a:p>
            <a:pPr algn="ctr"/>
            <a:endParaRPr lang="es-AR" sz="2800" b="1">
              <a:solidFill>
                <a:srgbClr val="99CC00"/>
              </a:solidFill>
              <a:latin typeface="Harrington" pitchFamily="82" charset="0"/>
            </a:endParaRPr>
          </a:p>
          <a:p>
            <a:pPr algn="ctr"/>
            <a:r>
              <a:rPr lang="es-ES" sz="2800" b="1">
                <a:solidFill>
                  <a:srgbClr val="99CC00"/>
                </a:solidFill>
                <a:latin typeface="Harrington" pitchFamily="82" charset="0"/>
              </a:rPr>
              <a:t>   Nada más lejos de la realidad, porque la variada </a:t>
            </a:r>
          </a:p>
          <a:p>
            <a:pPr algn="ctr"/>
            <a:r>
              <a:rPr lang="es-ES" sz="2800" b="1">
                <a:solidFill>
                  <a:srgbClr val="99CC00"/>
                </a:solidFill>
                <a:latin typeface="Harrington" pitchFamily="82" charset="0"/>
              </a:rPr>
              <a:t> coloración que luce su tronco es totalmente natural.</a:t>
            </a:r>
            <a:endParaRPr lang="es-AR" sz="2800" b="1">
              <a:solidFill>
                <a:srgbClr val="99CC00"/>
              </a:solidFill>
              <a:latin typeface="Harrington" pitchFamily="82" charset="0"/>
            </a:endParaRPr>
          </a:p>
          <a:p>
            <a:pPr algn="ctr"/>
            <a:endParaRPr lang="fr-CA" sz="2800">
              <a:solidFill>
                <a:srgbClr val="99CC00"/>
              </a:solidFill>
              <a:latin typeface="Harrington" pitchFamily="82" charset="0"/>
            </a:endParaRPr>
          </a:p>
        </p:txBody>
      </p:sp>
      <p:pic>
        <p:nvPicPr>
          <p:cNvPr id="92169" name="Picture 9" descr="tumblr_me8szla6Nz1r3cxvto1_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73025"/>
            <a:ext cx="4762500" cy="6784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0" name="Picture 6" descr="Eucalyptus deglupta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0"/>
            <a:ext cx="6084887" cy="6858000"/>
          </a:xfrm>
          <a:prstGeom prst="rect">
            <a:avLst/>
          </a:prstGeom>
          <a:noFill/>
        </p:spPr>
      </p:pic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0" y="244475"/>
            <a:ext cx="3203575" cy="867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>
                <a:solidFill>
                  <a:srgbClr val="FFFFCC"/>
                </a:solidFill>
                <a:latin typeface="Harrington" pitchFamily="82" charset="0"/>
              </a:rPr>
              <a:t>Pertenece a la especie:     </a:t>
            </a:r>
          </a:p>
          <a:p>
            <a:r>
              <a:rPr lang="es-ES" b="1">
                <a:solidFill>
                  <a:srgbClr val="FFFFCC"/>
                </a:solidFill>
                <a:latin typeface="Harrington" pitchFamily="82" charset="0"/>
              </a:rPr>
              <a:t>“Eucalyptus</a:t>
            </a:r>
            <a:r>
              <a:rPr lang="es-AR" b="1">
                <a:solidFill>
                  <a:srgbClr val="FFFFCC"/>
                </a:solidFill>
                <a:latin typeface="Harrington" pitchFamily="82" charset="0"/>
              </a:rPr>
              <a:t> Deglupta” y es nativo de las Islas Filipinas, Indonesia y Nueva Guinea.</a:t>
            </a:r>
          </a:p>
          <a:p>
            <a:r>
              <a:rPr lang="es-AR" b="1">
                <a:solidFill>
                  <a:srgbClr val="FFFFCC"/>
                </a:solidFill>
                <a:latin typeface="Harrington" pitchFamily="82" charset="0"/>
              </a:rPr>
              <a:t>En la actualidad es posible encontrarlo en muchas regiones </a:t>
            </a:r>
          </a:p>
          <a:p>
            <a:r>
              <a:rPr lang="es-AR" b="1">
                <a:solidFill>
                  <a:srgbClr val="FFFFCC"/>
                </a:solidFill>
                <a:latin typeface="Harrington" pitchFamily="82" charset="0"/>
              </a:rPr>
              <a:t>de clima tropical, como Puerto Rico, debido a que crece muy rápido en terrenos soleados, húmedos y con buen drenaje.</a:t>
            </a:r>
          </a:p>
          <a:p>
            <a:endParaRPr lang="es-ES" b="1">
              <a:solidFill>
                <a:srgbClr val="FFFFCC"/>
              </a:solidFill>
              <a:latin typeface="Harrington" pitchFamily="82" charset="0"/>
            </a:endParaRPr>
          </a:p>
          <a:p>
            <a:endParaRPr lang="es-AR" b="1">
              <a:solidFill>
                <a:srgbClr val="FFFFCC"/>
              </a:solidFill>
              <a:latin typeface="Harrington" pitchFamily="82" charset="0"/>
            </a:endParaRPr>
          </a:p>
          <a:p>
            <a:endParaRPr lang="es-AR" sz="2000">
              <a:solidFill>
                <a:srgbClr val="FFFFCC"/>
              </a:solidFill>
              <a:latin typeface="Harrington" pitchFamily="82" charset="0"/>
            </a:endParaRPr>
          </a:p>
          <a:p>
            <a:endParaRPr lang="es-AR" sz="2000">
              <a:solidFill>
                <a:srgbClr val="FFFFCC"/>
              </a:solidFill>
              <a:latin typeface="Harrington" pitchFamily="82" charset="0"/>
            </a:endParaRPr>
          </a:p>
          <a:p>
            <a:endParaRPr lang="es-AR" sz="2000">
              <a:solidFill>
                <a:srgbClr val="FFFFCC"/>
              </a:solidFill>
              <a:latin typeface="Harrington" pitchFamily="82" charset="0"/>
            </a:endParaRPr>
          </a:p>
          <a:p>
            <a:endParaRPr lang="es-AR"/>
          </a:p>
          <a:p>
            <a:endParaRPr lang="es-ES"/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Eucalyptus deglupt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Eucalyptus deglupta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4572000" cy="6096000"/>
          </a:xfrm>
          <a:prstGeom prst="rect">
            <a:avLst/>
          </a:prstGeom>
          <a:noFill/>
        </p:spPr>
      </p:pic>
      <p:pic>
        <p:nvPicPr>
          <p:cNvPr id="79878" name="Picture 6" descr="Eucaliptus deglupta varios troncos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908050"/>
            <a:ext cx="4572000" cy="3171825"/>
          </a:xfrm>
          <a:prstGeom prst="rect">
            <a:avLst/>
          </a:prstGeom>
          <a:noFill/>
        </p:spPr>
      </p:pic>
      <p:pic>
        <p:nvPicPr>
          <p:cNvPr id="79879" name="Picture 7" descr="Eucaliptus deglupta bosqu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4265613"/>
            <a:ext cx="2592388" cy="2592387"/>
          </a:xfrm>
          <a:prstGeom prst="rect">
            <a:avLst/>
          </a:prstGeom>
          <a:noFill/>
        </p:spPr>
      </p:pic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684213" y="0"/>
            <a:ext cx="79644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AR" b="1">
                <a:solidFill>
                  <a:srgbClr val="FF9900"/>
                </a:solidFill>
                <a:latin typeface="Harrington" pitchFamily="82" charset="0"/>
              </a:rPr>
              <a:t>La vistosa coloración de su tronco le ha llevado a ganarse</a:t>
            </a:r>
          </a:p>
          <a:p>
            <a:r>
              <a:rPr lang="es-AR" b="1">
                <a:solidFill>
                  <a:srgbClr val="FF9900"/>
                </a:solidFill>
                <a:latin typeface="Harrington" pitchFamily="82" charset="0"/>
              </a:rPr>
              <a:t>               el nombre de "Eucalipto Arcoiris".</a:t>
            </a:r>
          </a:p>
          <a:p>
            <a:endParaRPr lang="es-ES" b="1">
              <a:solidFill>
                <a:srgbClr val="FF99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Eucaliptus deglupta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Eucaliptus deglupta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3276600" cy="2516187"/>
          </a:xfrm>
          <a:prstGeom prst="rect">
            <a:avLst/>
          </a:prstGeom>
          <a:noFill/>
        </p:spPr>
      </p:pic>
      <p:pic>
        <p:nvPicPr>
          <p:cNvPr id="81925" name="Picture 5" descr="Eucalyptus deglupta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2286000"/>
            <a:ext cx="6096000" cy="4572000"/>
          </a:xfrm>
          <a:prstGeom prst="rect">
            <a:avLst/>
          </a:prstGeom>
          <a:noFill/>
        </p:spPr>
      </p:pic>
      <p:sp>
        <p:nvSpPr>
          <p:cNvPr id="81929" name="Text Box 9"/>
          <p:cNvSpPr txBox="1">
            <a:spLocks noChangeArrowheads="1"/>
          </p:cNvSpPr>
          <p:nvPr/>
        </p:nvSpPr>
        <p:spPr bwMode="auto">
          <a:xfrm>
            <a:off x="3851275" y="333375"/>
            <a:ext cx="47847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AR" sz="2800" b="1">
                <a:solidFill>
                  <a:srgbClr val="FF9900"/>
                </a:solidFill>
                <a:latin typeface="Harrington" pitchFamily="82" charset="0"/>
              </a:rPr>
              <a:t>El llamativo aspecto de estas </a:t>
            </a:r>
          </a:p>
          <a:p>
            <a:r>
              <a:rPr lang="es-AR" sz="2800" b="1">
                <a:solidFill>
                  <a:srgbClr val="FF9900"/>
                </a:solidFill>
                <a:latin typeface="Harrington" pitchFamily="82" charset="0"/>
              </a:rPr>
              <a:t>plantas se debe a la forma </a:t>
            </a:r>
          </a:p>
          <a:p>
            <a:r>
              <a:rPr lang="es-AR" sz="2800" b="1">
                <a:solidFill>
                  <a:srgbClr val="FF9900"/>
                </a:solidFill>
                <a:latin typeface="Harrington" pitchFamily="82" charset="0"/>
              </a:rPr>
              <a:t>en la que mudan su corteza.</a:t>
            </a:r>
          </a:p>
          <a:p>
            <a:endParaRPr lang="es-ES" sz="2800" b="1">
              <a:solidFill>
                <a:srgbClr val="FF99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0" y="260350"/>
            <a:ext cx="904875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2800" b="1">
                <a:solidFill>
                  <a:schemeClr val="accent1"/>
                </a:solidFill>
                <a:latin typeface="Harrington" pitchFamily="82" charset="0"/>
              </a:rPr>
              <a:t>El cambio se produce en forma escalonada a lo largo de </a:t>
            </a:r>
          </a:p>
          <a:p>
            <a:pPr algn="ctr"/>
            <a:r>
              <a:rPr lang="es-ES" sz="2800" b="1">
                <a:solidFill>
                  <a:schemeClr val="accent1"/>
                </a:solidFill>
                <a:latin typeface="Harrington" pitchFamily="82" charset="0"/>
              </a:rPr>
              <a:t>  todo el año, por lo que con el tiempo el color </a:t>
            </a:r>
          </a:p>
          <a:p>
            <a:pPr algn="ctr"/>
            <a:r>
              <a:rPr lang="es-ES" sz="2800" b="1">
                <a:solidFill>
                  <a:schemeClr val="accent1"/>
                </a:solidFill>
                <a:latin typeface="Harrington" pitchFamily="82" charset="0"/>
              </a:rPr>
              <a:t>verde del interior del tronco se va oscureciendo para dar</a:t>
            </a:r>
          </a:p>
          <a:p>
            <a:pPr algn="ctr"/>
            <a:r>
              <a:rPr lang="es-ES" sz="2800" b="1">
                <a:solidFill>
                  <a:schemeClr val="accent1"/>
                </a:solidFill>
                <a:latin typeface="Harrington" pitchFamily="82" charset="0"/>
              </a:rPr>
              <a:t>paso a tonos azules, púrpuras, granates, naranjas, </a:t>
            </a:r>
          </a:p>
          <a:p>
            <a:pPr algn="ctr"/>
            <a:r>
              <a:rPr lang="es-ES" sz="2800" b="1">
                <a:solidFill>
                  <a:schemeClr val="accent1"/>
                </a:solidFill>
                <a:latin typeface="Harrington" pitchFamily="82" charset="0"/>
              </a:rPr>
              <a:t>rosas u ocres.</a:t>
            </a:r>
          </a:p>
        </p:txBody>
      </p:sp>
      <p:pic>
        <p:nvPicPr>
          <p:cNvPr id="93190" name="Picture 6" descr="oR_i4QmbbclGN4aIGmQ9Zzl72eJkfbmt4t8yenImKBVaiQDB_Rd1H6kmuBWtceB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636838"/>
            <a:ext cx="4897438" cy="4100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-82550"/>
            <a:ext cx="85058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 sz="2800" b="1">
                <a:solidFill>
                  <a:srgbClr val="FF99CC"/>
                </a:solidFill>
                <a:latin typeface="Harrington" pitchFamily="82" charset="0"/>
              </a:rPr>
              <a:t>              </a:t>
            </a:r>
            <a:r>
              <a:rPr lang="fr-CA" sz="2800" b="1">
                <a:solidFill>
                  <a:srgbClr val="FFFFCC"/>
                </a:solidFill>
                <a:latin typeface="Harrington" pitchFamily="82" charset="0"/>
              </a:rPr>
              <a:t>El nombre de esta especie de eucaliptus, </a:t>
            </a:r>
          </a:p>
          <a:p>
            <a:r>
              <a:rPr lang="fr-CA" sz="2800" b="1">
                <a:solidFill>
                  <a:srgbClr val="FFFFCC"/>
                </a:solidFill>
                <a:latin typeface="Harrington" pitchFamily="82" charset="0"/>
              </a:rPr>
              <a:t>“deglupta”, deriva de una palabra latina que describe </a:t>
            </a:r>
          </a:p>
          <a:p>
            <a:r>
              <a:rPr lang="fr-CA" sz="2800" b="1">
                <a:solidFill>
                  <a:srgbClr val="FFFFCC"/>
                </a:solidFill>
                <a:latin typeface="Harrington" pitchFamily="82" charset="0"/>
              </a:rPr>
              <a:t>         el proceso de mudar la piel, en referencia </a:t>
            </a:r>
          </a:p>
          <a:p>
            <a:r>
              <a:rPr lang="fr-CA" sz="2800" b="1">
                <a:solidFill>
                  <a:srgbClr val="FFFFCC"/>
                </a:solidFill>
                <a:latin typeface="Harrington" pitchFamily="82" charset="0"/>
              </a:rPr>
              <a:t>               al desprendimiento de la corteza. </a:t>
            </a:r>
          </a:p>
        </p:txBody>
      </p:sp>
      <p:pic>
        <p:nvPicPr>
          <p:cNvPr id="94215" name="Picture 7" descr="bwy1290434535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349500"/>
            <a:ext cx="4718050" cy="3600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9" name="Picture 5" descr="Eucalyptus deglupta fl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476250"/>
            <a:ext cx="2913063" cy="2260600"/>
          </a:xfrm>
          <a:prstGeom prst="rect">
            <a:avLst/>
          </a:prstGeom>
          <a:noFill/>
        </p:spPr>
      </p:pic>
      <p:pic>
        <p:nvPicPr>
          <p:cNvPr id="82951" name="Picture 7" descr="Eucaliptus deglupta flo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2708275"/>
            <a:ext cx="4676775" cy="3648075"/>
          </a:xfrm>
          <a:prstGeom prst="rect">
            <a:avLst/>
          </a:prstGeom>
          <a:noFill/>
        </p:spPr>
      </p:pic>
      <p:sp>
        <p:nvSpPr>
          <p:cNvPr id="82952" name="WordArt 8"/>
          <p:cNvSpPr>
            <a:spLocks noChangeArrowheads="1" noChangeShapeType="1" noTextEdit="1"/>
          </p:cNvSpPr>
          <p:nvPr/>
        </p:nvSpPr>
        <p:spPr bwMode="auto">
          <a:xfrm>
            <a:off x="755650" y="4005263"/>
            <a:ext cx="26860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Sus flores</a:t>
            </a: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Eucaliptus deglupta varios tron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 descr="Eucalyptus deglupta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333375"/>
            <a:ext cx="7561262" cy="5903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Eucalyptus deglupta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620713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Eucalyptus deglupta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76250"/>
            <a:ext cx="7986713" cy="5989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Eucaliptus deglupt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0"/>
            <a:ext cx="72723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Eucaliptus deglup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Eucaliptus deglupta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WordArt 4"/>
          <p:cNvSpPr>
            <a:spLocks noChangeArrowheads="1" noChangeShapeType="1" noTextEdit="1"/>
          </p:cNvSpPr>
          <p:nvPr/>
        </p:nvSpPr>
        <p:spPr bwMode="auto">
          <a:xfrm>
            <a:off x="1403350" y="0"/>
            <a:ext cx="6191250" cy="1619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     La Naturaleza </a:t>
            </a:r>
          </a:p>
          <a:p>
            <a:pPr algn="ctr"/>
            <a:r>
              <a:rPr lang="es-ES" sz="54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    no sólo es sabia... </a:t>
            </a:r>
          </a:p>
        </p:txBody>
      </p:sp>
      <p:pic>
        <p:nvPicPr>
          <p:cNvPr id="91142" name="Picture 6" descr="eucaliptus-arcoiris-5-615x3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700213"/>
            <a:ext cx="5857875" cy="3333750"/>
          </a:xfrm>
          <a:prstGeom prst="rect">
            <a:avLst/>
          </a:prstGeom>
          <a:noFill/>
        </p:spPr>
      </p:pic>
      <p:sp>
        <p:nvSpPr>
          <p:cNvPr id="91143" name="WordArt 7"/>
          <p:cNvSpPr>
            <a:spLocks noChangeArrowheads="1" noChangeShapeType="1" noTextEdit="1"/>
          </p:cNvSpPr>
          <p:nvPr/>
        </p:nvSpPr>
        <p:spPr bwMode="auto">
          <a:xfrm>
            <a:off x="1619250" y="5157788"/>
            <a:ext cx="6354763" cy="8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rington"/>
              </a:rPr>
              <a:t>También es artista.</a:t>
            </a:r>
          </a:p>
        </p:txBody>
      </p:sp>
      <p:pic>
        <p:nvPicPr>
          <p:cNvPr id="91144" name="Picture 8" descr="Paleta pint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300663"/>
            <a:ext cx="936625" cy="700087"/>
          </a:xfrm>
          <a:prstGeom prst="rect">
            <a:avLst/>
          </a:prstGeom>
          <a:noFill/>
        </p:spPr>
      </p:pic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323850" y="6237288"/>
            <a:ext cx="35734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AR" sz="1600" b="1">
                <a:solidFill>
                  <a:srgbClr val="FF99CC"/>
                </a:solidFill>
                <a:latin typeface="Harrington" pitchFamily="82" charset="0"/>
              </a:rPr>
              <a:t>Música: Vals de Coppelia- Leo Delibes</a:t>
            </a:r>
            <a:endParaRPr lang="es-ES" sz="1600" b="1">
              <a:solidFill>
                <a:srgbClr val="FF99CC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nimBg="1"/>
      <p:bldP spid="9114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">
  <a:themeElements>
    <a:clrScheme name="EUCALIPTUS_ARCOIRIS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UCALIPTUS_ARCOIRI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UCALIPTUS_ARCOIRIS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CALIPTUS_ARCOIRIS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CALIPTUS_ARCOIRIS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CALIPTUS_ARCOIRIS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CALIPTUS_ARCOIRI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CALIPTUS_ARCOIRI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CALIPTUS_ARCOIRI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</Template>
  <TotalTime>2</TotalTime>
  <Words>290</Words>
  <Application>Microsoft Office PowerPoint</Application>
  <PresentationFormat>Presentación en pantalla (4:3)</PresentationFormat>
  <Paragraphs>64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Times New Roman</vt:lpstr>
      <vt:lpstr>Harrington</vt:lpstr>
      <vt:lpstr>H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2014-09-17T08:33:43Z</dcterms:created>
  <dcterms:modified xsi:type="dcterms:W3CDTF">2014-09-17T08:35:57Z</dcterms:modified>
</cp:coreProperties>
</file>