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5" r:id="rId4"/>
    <p:sldId id="297" r:id="rId5"/>
    <p:sldId id="268" r:id="rId6"/>
    <p:sldId id="260" r:id="rId7"/>
    <p:sldId id="269" r:id="rId8"/>
    <p:sldId id="285" r:id="rId9"/>
    <p:sldId id="287" r:id="rId10"/>
    <p:sldId id="264" r:id="rId11"/>
    <p:sldId id="257" r:id="rId12"/>
    <p:sldId id="295" r:id="rId13"/>
    <p:sldId id="293" r:id="rId14"/>
    <p:sldId id="282" r:id="rId15"/>
    <p:sldId id="300" r:id="rId16"/>
    <p:sldId id="292" r:id="rId17"/>
    <p:sldId id="318" r:id="rId18"/>
    <p:sldId id="286" r:id="rId19"/>
    <p:sldId id="296" r:id="rId20"/>
    <p:sldId id="298" r:id="rId21"/>
    <p:sldId id="290" r:id="rId22"/>
    <p:sldId id="319" r:id="rId23"/>
    <p:sldId id="301" r:id="rId24"/>
    <p:sldId id="314" r:id="rId25"/>
    <p:sldId id="261" r:id="rId26"/>
    <p:sldId id="289" r:id="rId27"/>
    <p:sldId id="280" r:id="rId28"/>
    <p:sldId id="273" r:id="rId29"/>
    <p:sldId id="259" r:id="rId30"/>
    <p:sldId id="262" r:id="rId31"/>
    <p:sldId id="270" r:id="rId32"/>
    <p:sldId id="271" r:id="rId33"/>
    <p:sldId id="272" r:id="rId34"/>
    <p:sldId id="304" r:id="rId35"/>
    <p:sldId id="274" r:id="rId36"/>
    <p:sldId id="258" r:id="rId37"/>
    <p:sldId id="278" r:id="rId38"/>
    <p:sldId id="306" r:id="rId39"/>
    <p:sldId id="313" r:id="rId40"/>
    <p:sldId id="316" r:id="rId41"/>
    <p:sldId id="279" r:id="rId42"/>
    <p:sldId id="305" r:id="rId43"/>
    <p:sldId id="308" r:id="rId44"/>
    <p:sldId id="311" r:id="rId45"/>
    <p:sldId id="276" r:id="rId46"/>
    <p:sldId id="312" r:id="rId47"/>
    <p:sldId id="315" r:id="rId48"/>
    <p:sldId id="310" r:id="rId49"/>
    <p:sldId id="309" r:id="rId50"/>
    <p:sldId id="317" r:id="rId51"/>
    <p:sldId id="320" r:id="rId52"/>
  </p:sldIdLst>
  <p:sldSz cx="9144000" cy="6858000" type="screen4x3"/>
  <p:notesSz cx="6858000" cy="9144000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43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1DF3F-4509-4E1B-9610-AAC29CC971FB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624E6-B3A7-4293-97F4-F97E00F0F4A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6829694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B94F8-C8B4-4952-B9DE-8D1149CDD23D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45F1A-ED55-4C12-97B4-905A9C3B780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18134362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7E01B-1A0E-4385-909C-4E33D8970B42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9B034-91A5-408C-9B53-217924D3887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55990650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DE7F8-10E1-4452-9ED0-4728DB1C86EC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20A4C-D656-4AC4-94B5-782410DD1DA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04948320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56357-C33A-4922-BE54-6A0A6789B32E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F9DEF-0410-4860-A1C8-E052D7A091D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46424488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196A8-BB75-4AAC-B37F-827F68782ED8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5630B-7259-4250-8A70-6E28C84FF42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8963191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56F6B-B155-4DC6-8999-4EB19338DDBB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35EE8-C9CE-407A-84AD-F930FA56AC9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47239956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93FAE-02BA-4B8B-8AF1-5554F51BF3CE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CAA3C-A049-48C4-B3EB-C02417891ED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45858626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BFF08-86F8-4725-993B-F89DD4E5A60F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EC47D-93A9-4142-BC2E-D8A4B63E585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78649068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9AEB9-B0E4-49C7-9E73-FBDD27D18E3D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BA83D-28B9-4A28-B40C-5B83CF5B3FA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42822241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8A6F9-DFEC-4373-9043-65CF7B37FA0E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C332D-059A-4269-B1A7-32A7E64D83C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187263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79587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AR" altLang="es-E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AR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55B5BC-8CE2-486E-A978-FD1B4116FEB2}" type="datetimeFigureOut">
              <a:rPr lang="es-AR"/>
              <a:pPr>
                <a:defRPr/>
              </a:pPr>
              <a:t>29/11/2017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4D5B00-3E1F-48FA-A0BF-D962FD89074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e/ed/Ovibos_moschatus_qtl3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//upload.wikimedia.org/wikipedia/commons/9/98/Muskox.pn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5/51/Canada2.A2002165.1940.250m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com.ar/url?sa=i&amp;rct=j&amp;q=&amp;esrc=s&amp;frm=1&amp;source=images&amp;cd=&amp;cad=rja&amp;docid=O8RqHt1FpTEorM&amp;tbnid=gUPgZjKGqir4iM:&amp;ved=0CAUQjRw&amp;url=http://www.deanimalia.com/regionespolaresbueyalmizclero.html&amp;ei=aAgIUZvSLvPW0gHYtYDAAQ&amp;bvm=bv.41524429,d.dmQ&amp;psig=AFQjCNGTPR0vFXgpHR7B1gA2890GFK4_vw&amp;ust=1359567337318478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google.com.ar/url?sa=i&amp;source=images&amp;cd=&amp;cad=rja&amp;docid=Jtgt-3GGNxJMtM&amp;tbnid=GnBTxV0_42X27M:&amp;ved=0CAgQjRwwAA&amp;url=http://universo-realidadeextrema.blogspot.com/2012/07/busca-por-vida-extraterrestre-aquece-no.html&amp;ei=_x0NUae-G4vs9ASWkIHADQ&amp;psig=AFQjCNFb-gyJcjttvv7xWtayhmPYwaTTKg&amp;ust=135990054350689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om.ar/url?sa=i&amp;rct=j&amp;q=&amp;esrc=s&amp;frm=1&amp;source=images&amp;cd=&amp;cad=rja&amp;docid=ywEWKkCvcB3smM&amp;tbnid=KvTICnOvyARYVM:&amp;ved=0CAUQjRw&amp;url=http://caracteristicasdelafaunacanadiense.blogspot.com/&amp;ei=PQIIUZ-qA83O0QGguYCYCA&amp;bvm=bv.41524429,d.dmQ&amp;psig=AFQjCNE4yt8tRMmMweOQju95W-cnwFMNMg&amp;ust=1359565757720056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google.com.ar/url?sa=i&amp;rct=j&amp;q=&amp;esrc=s&amp;frm=1&amp;source=images&amp;cd=&amp;cad=rja&amp;docid=CJwuuLnfyM1WNM&amp;tbnid=j0IYLbPJrKaJAM:&amp;ved=0CAUQjRw&amp;url=http://wallpapers-hq.ru/es/preview.php?hd=182122&amp;ei=rl4aUcGYDYXW9QSwzYHgAQ&amp;bvm=bv.42261806,d.eWU&amp;psig=AFQjCNGrzWLhjeFqomblcV1_a1GcMwIC0w&amp;ust=1360769048396457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google.com.ar/url?sa=i&amp;rct=j&amp;q=&amp;esrc=s&amp;frm=1&amp;source=images&amp;cd=&amp;cad=rja&amp;docid=AxIc4QdApq6_HM&amp;tbnid=ZiYYBXdzI9sriM:&amp;ved=0CAUQjRw&amp;url=http://www.miradanatural.es/galeriausuario.php?id=1516&amp;ei=uFQaUcTFKJD68QSLz4GYCw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google.com.ar/url?sa=i&amp;source=images&amp;cd=&amp;docid=9-0i5M9MCKET5M&amp;tbnid=gDO_tPhvZEiioM:&amp;ved=0CAgQjRwwAA&amp;url=http://tuatera.com/foro/fotos-de-viajes/autopista-dalton-(alaska)/&amp;ei=WlwaUfO7DYG-8AS32oDAAQ&amp;psig=AFQjCNGfUFKmW96jgv1VkC8e1QTMhRjXsQ&amp;ust=1360768474307210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google.com.ar/url?sa=i&amp;rct=j&amp;q=&amp;esrc=s&amp;frm=1&amp;source=images&amp;cd=&amp;cad=rja&amp;docid=ft9y1js0oMeW-M&amp;tbnid=wTqzauNWHaWNoM:&amp;ved=0CAUQjRw&amp;url=http://www.taringa.net/posts/imagenes/16154044/Animales-maravillosos-_-curiosidades.html&amp;ei=WF4aUaL1EoaQ9QTF4YD4Cg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3.bp.blogspot.com/_XF9aTofpVuY/TC-MkInlQ3I/AAAAAAAAHEM/G4p3kQCn78c/s1600/a+(123).JPG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www.google.com.ar/url?sa=i&amp;rct=j&amp;q=&amp;esrc=s&amp;frm=1&amp;source=images&amp;cd=&amp;cad=rja&amp;docid=tcHr2ZXBn89VFM&amp;tbnid=pkwHHtc72O6vhM:&amp;ved=0CAUQjRw&amp;url=http://simbiosisenlared.over-blog.com/article-bueyes-almizcleros-vivir-para-contarlo-historia-de-sobrevivientes-63025952.html&amp;ei=FFsaUbObN4Og9QTm4YGIDA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www.google.com.ar/url?sa=i&amp;rct=j&amp;q=&amp;esrc=s&amp;frm=1&amp;source=images&amp;cd=&amp;docid=c97ygDAd_DtMeM&amp;tbnid=8LH5yWtnHZN-jM:&amp;ved=0CAUQjRw&amp;url=http://au.ibtimes.com/articles/242414/20111103/animal-extinction-humans-fault-climate-change.htm&amp;ei=1VwaUcSNCofs9AS384CoAw&amp;bvm=bv.42261806,d.eWU&amp;psig=AFQjCNEZX6SovVl9z8EJMnkp0J04M4HBrA&amp;ust=1360768568742429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www.google.com.ar/url?sa=i&amp;rct=j&amp;q=&amp;esrc=s&amp;frm=1&amp;source=images&amp;cd=&amp;docid=0eUkQ1rTUar_3M&amp;tbnid=p2NClGqzNJK61M:&amp;ved=0CAUQjRw&amp;url=http://danymandias.blogspot.com/2012_06_01_archive.html&amp;ei=210aUdGSA4L68QS6voCQCg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google.com.ar/url?sa=i&amp;rct=j&amp;q=&amp;esrc=s&amp;frm=1&amp;source=images&amp;cd=&amp;docid=NucVgtbRff6JSM&amp;tbnid=dWvDPClSJ9a50M:&amp;ved=0CAUQjRw&amp;url=http://www.naturephoto-cz.com/toro-almizclado-buey-almizclero-buey-carnero-picture_es-5679.html&amp;ei=Zl0aUbrMIYem9gSejoH4Aw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www.google.com.ar/url?sa=i&amp;rct=j&amp;q=&amp;esrc=s&amp;frm=1&amp;source=images&amp;cd=&amp;cad=rja&amp;docid=mP73JbShw6QZ3M&amp;tbnid=JQINLRfwy0r1lM:&amp;ved=0CAUQjRw&amp;url=http://www.naturephoto-cz.com/toro-almizclado-buey-almizclero-buey-carnero-picture_es-5680.html&amp;ei=GV0aUdmOC42i8ATlp4C4BQ&amp;bvm=bv.42261806,d.eWU&amp;psig=AFQjCNGiljUvbVMQ6To9_PfCc4rxVx0E0w&amp;ust=1360766498947215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google.com.ar/url?sa=i&amp;rct=j&amp;q=&amp;esrc=s&amp;frm=1&amp;source=images&amp;cd=&amp;docid=TSh_j7hZNdO-LM&amp;tbnid=ZLCONg2iWYu_rM:&amp;ved=0CAUQjRw&amp;url=http://es.prmob.net/estados-unidos/hilo/tejido-de-punto-2229934.html&amp;ei=scoaUfPDFcrayAGxyoAQ&amp;bvm=bv.42261806,d.eWU&amp;psig=AFQjCNFpQb5uTcZhRCdsepeRpdUn8-15Xw&amp;ust=1360796712260585" TargetMode="Externa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37857" y="1916832"/>
            <a:ext cx="8712968" cy="1470025"/>
          </a:xfrm>
        </p:spPr>
        <p:txBody>
          <a:bodyPr rtlCol="0">
            <a:no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8000" b="1" dirty="0" smtClean="0">
                <a:ln w="12700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50" endPos="85000" dist="29997" dir="5400000" sy="-100000" algn="bl" rotWithShape="0"/>
                </a:effectLst>
                <a:latin typeface="Adobe Arabic" pitchFamily="18" charset="-78"/>
                <a:cs typeface="Adobe Arabic" pitchFamily="18" charset="-78"/>
              </a:rPr>
              <a:t>EL BUEY ALMIZCLERO</a:t>
            </a:r>
            <a:endParaRPr lang="es-AR" sz="8000" b="1" dirty="0">
              <a:ln w="12700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bg2">
                  <a:lumMod val="9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50" endPos="85000" dist="29997" dir="5400000" sy="-100000" algn="bl" rotWithShape="0"/>
              </a:effectLst>
              <a:latin typeface="Adobe Arabic" pitchFamily="18" charset="-78"/>
              <a:cs typeface="Adobe Arabic" pitchFamily="18" charset="-78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6375" y="3933825"/>
            <a:ext cx="6400800" cy="6477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dirty="0" smtClean="0"/>
              <a:t>OVIBOS MOSCHATUS</a:t>
            </a:r>
            <a:endParaRPr lang="es-AR" dirty="0"/>
          </a:p>
        </p:txBody>
      </p:sp>
      <p:sp>
        <p:nvSpPr>
          <p:cNvPr id="4" name="3 Estrella de 6 puntas"/>
          <p:cNvSpPr/>
          <p:nvPr/>
        </p:nvSpPr>
        <p:spPr bwMode="auto">
          <a:xfrm>
            <a:off x="4067944" y="260648"/>
            <a:ext cx="1417032" cy="1497172"/>
          </a:xfrm>
          <a:prstGeom prst="star6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/>
        </p:spPr>
        <p:txBody>
          <a:bodyPr lIns="82945" tIns="41473" rIns="82945" bIns="41473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latin typeface="+mn-lt"/>
            </a:endParaRPr>
          </a:p>
        </p:txBody>
      </p:sp>
      <p:sp>
        <p:nvSpPr>
          <p:cNvPr id="4101" name="4 Rectángulo"/>
          <p:cNvSpPr>
            <a:spLocks noChangeArrowheads="1"/>
          </p:cNvSpPr>
          <p:nvPr/>
        </p:nvSpPr>
        <p:spPr bwMode="auto">
          <a:xfrm>
            <a:off x="3741738" y="5243513"/>
            <a:ext cx="2070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AR" altLang="es-ES" b="1" i="1">
                <a:solidFill>
                  <a:srgbClr val="FF0000"/>
                </a:solidFill>
                <a:latin typeface="Adobe Fangsong Std R"/>
                <a:ea typeface="Adobe Fangsong Std R"/>
                <a:cs typeface="Adobe Fangsong Std R"/>
              </a:rPr>
              <a:t>Usar el mause</a:t>
            </a:r>
          </a:p>
        </p:txBody>
      </p:sp>
      <p:sp>
        <p:nvSpPr>
          <p:cNvPr id="4102" name="6 Rectángulo"/>
          <p:cNvSpPr>
            <a:spLocks noChangeArrowheads="1"/>
          </p:cNvSpPr>
          <p:nvPr/>
        </p:nvSpPr>
        <p:spPr bwMode="auto">
          <a:xfrm>
            <a:off x="3278188" y="6029325"/>
            <a:ext cx="299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AR" altLang="es-ES" i="1">
                <a:solidFill>
                  <a:srgbClr val="00B050"/>
                </a:solidFill>
              </a:rPr>
              <a:t>Presentación sin fines de lucro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easyviajar.com/images/attractions/3275/570x360/27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9" r="5487"/>
          <a:stretch>
            <a:fillRect/>
          </a:stretch>
        </p:blipFill>
        <p:spPr bwMode="auto">
          <a:xfrm>
            <a:off x="0" y="11113"/>
            <a:ext cx="9137650" cy="686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  <p:sndAc>
      <p:stSnd loop="1">
        <p:snd r:embed="rId2" name="trauko medieval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UEY ALMIZCLERO   II   (NORUEGA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06"/>
          <a:stretch/>
        </p:blipFill>
        <p:spPr bwMode="auto">
          <a:xfrm>
            <a:off x="1043608" y="2155"/>
            <a:ext cx="7056784" cy="6855845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ile:Ovibos moschatus qtl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8"/>
          <a:stretch>
            <a:fillRect/>
          </a:stretch>
        </p:blipFill>
        <p:spPr bwMode="auto">
          <a:xfrm>
            <a:off x="-7938" y="0"/>
            <a:ext cx="9151938" cy="688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850" y="1028700"/>
            <a:ext cx="8496300" cy="4154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El </a:t>
            </a:r>
            <a:r>
              <a:rPr lang="es-ES" sz="2400" b="1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buey almizclero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 o </a:t>
            </a:r>
            <a:r>
              <a:rPr lang="es-ES" sz="2400" b="1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buey almizclado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 (</a:t>
            </a:r>
            <a:r>
              <a:rPr lang="es-ES" sz="2400" b="1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Ovibos</a:t>
            </a:r>
            <a:r>
              <a:rPr lang="es-ES" sz="2400" b="1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es-ES" sz="2400" b="1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moschatus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), también llamado de forma menos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frecuente, </a:t>
            </a:r>
            <a:r>
              <a:rPr lang="es-ES" sz="2400" b="1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toro almizclero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es una especie de mamífero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artiodáctilo,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de la familia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Bovidae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.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No se reconocen subespecies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.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 pesar de su fuerte parecido externo con los bovinos (es un caso de convergencia evolutiva), los bueyes almizcleros pertenecen a la subfamilia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Caprinae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la misma en la que se incluyen las cabras y ovejas. Esta curiosa naturaleza se manifiesta en el nombre científico del género,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Ovibos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formado por composición a partir de las palabras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latinas «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ovis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» («oveja») y «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bos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» («buey»). El apelativo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almizclero,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proviene de una serie de glándulas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secretoras,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que presentan los machos y funcionan durante la época de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celo.</a:t>
            </a:r>
            <a:r>
              <a:rPr lang="es-ES" sz="2400" i="1" dirty="0">
                <a:latin typeface="Baskerville Old Face" pitchFamily="18" charset="0"/>
              </a:rPr>
              <a:t>.</a:t>
            </a:r>
            <a:endParaRPr lang="es-AR" sz="2400" i="1" dirty="0"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photos-g.ak.fbcdn.net/hphotos-ak-ash4/424086_564143460281294_23489056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67426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cdn.geolocation.ws/geolocation_media/panoramio/05085/p-0508545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4"/>
          <a:stretch>
            <a:fillRect/>
          </a:stretch>
        </p:blipFill>
        <p:spPr bwMode="auto">
          <a:xfrm>
            <a:off x="-30163" y="-6350"/>
            <a:ext cx="917416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upload.wikimedia.org/wikipedia/commons/thumb/e/ec/Ovibos_moschatus_attackierend2_.jpg/800px-Ovibos_moschatus_attackierend2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26" y="548680"/>
            <a:ext cx="9167026" cy="5592306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ile:Muskox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-25400"/>
            <a:ext cx="9191626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-26211" y="5996961"/>
            <a:ext cx="9191211" cy="830997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Área de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distribución actual en rojo, y en azul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zonas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donde BUEY ALMIZCLERO, (O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.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moschatus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),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ha sido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introducido.</a:t>
            </a:r>
            <a:endParaRPr lang="es-AR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photos-d.ak.fbcdn.net/hphotos-ak-ash3/528078_332615083487743_3451312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41" r="11412"/>
          <a:stretch>
            <a:fillRect/>
          </a:stretch>
        </p:blipFill>
        <p:spPr bwMode="auto">
          <a:xfrm>
            <a:off x="-4763" y="0"/>
            <a:ext cx="91328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deanimalia.com/IMAGENES/REGIONES%20POLARES/ANIMALES/BUEY%20ALMIZCLERO/Buey%20almizclero%20(Ovibos%20moschatus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35" y="260648"/>
            <a:ext cx="9200035" cy="6237312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5425" y="333375"/>
            <a:ext cx="8739188" cy="60007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especie,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 originaria de Europa, donde se adaptó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paulatinamente,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al frío de las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glaciaciones,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hasta el punto de no poder vivir en otro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clima,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que el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periglaciar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. A finales del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Pleistoceno,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cruzó el Estrecho de Bering y pasó a Norteamérica, extinguiéndose en Europa y Asia al inicio del Holoceno. En las primeras décadas del siglo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XX, fue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cazado hasta la extinción en Alaska, quedando relegado al norte de Canadá y Groenlandia. Se decidió protegerlo y reintroducirlo en el territorio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estadounidense,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de donde había desaparecido. Posteriormente, la especie fue introducida también en el archipiélago de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Svalbard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 (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1-929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fallida), sur de Noruega (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1.932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) y Siberia (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1.975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). A pesar de que sigue siendo objetivo de los cazadores, la especie goza actualmente de buena salud y sus poblaciones están en proceso de expansión. Se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cree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que la población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mundial,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está entre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80.000</a:t>
            </a:r>
            <a:r>
              <a:rPr lang="es-ES" sz="2400" i="1" baseline="30000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y 125.000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ejemplares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estimándose que hay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68.788,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viviendo en la Isla de Banks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.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En tiempos recientes, la población introducida en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Noruega,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ha llegado a rebasar la frontera con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Suecia.</a:t>
            </a:r>
            <a:endParaRPr lang="es-AR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3.bp.blogspot.com/-hZQGK2NZEKA/TfyS3yLPDfI/AAAAAAAABBs/BWsBOOXwfpM/s1600/buey+almizcle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6" r="1994"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anada2.A2002165.1940.250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1" y="-11255"/>
            <a:ext cx="5292080" cy="687626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750" y="2060575"/>
            <a:ext cx="2408238" cy="76993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i="1" dirty="0">
                <a:latin typeface="Adobe Arabic" pitchFamily="18" charset="-78"/>
                <a:cs typeface="Adobe Arabic" pitchFamily="18" charset="-78"/>
              </a:rPr>
              <a:t>Isla de </a:t>
            </a:r>
            <a:r>
              <a:rPr lang="es-ES" sz="4400" b="1" i="1" dirty="0">
                <a:latin typeface="Adobe Arabic" pitchFamily="18" charset="-78"/>
                <a:cs typeface="Adobe Arabic" pitchFamily="18" charset="-78"/>
              </a:rPr>
              <a:t>Banks</a:t>
            </a:r>
            <a:endParaRPr lang="es-AR" sz="4400" b="1" i="1" dirty="0">
              <a:latin typeface="Adobe Arabic" pitchFamily="18" charset="-78"/>
              <a:cs typeface="Adobe Arabic" pitchFamily="18" charset="-78"/>
            </a:endParaRPr>
          </a:p>
        </p:txBody>
      </p:sp>
      <p:cxnSp>
        <p:nvCxnSpPr>
          <p:cNvPr id="4" name="3 Conector recto de flecha"/>
          <p:cNvCxnSpPr/>
          <p:nvPr/>
        </p:nvCxnSpPr>
        <p:spPr>
          <a:xfrm flipH="1">
            <a:off x="3203575" y="2446338"/>
            <a:ext cx="1655763" cy="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deanimalia.com/IMAGENES/REGIONES%20POLARES/ANIMALES/BUEY%20ALMIZCLERO/Buey%20almizclero%20(Ovibos%20moschatus)4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" r="4147"/>
          <a:stretch>
            <a:fillRect/>
          </a:stretch>
        </p:blipFill>
        <p:spPr bwMode="auto">
          <a:xfrm>
            <a:off x="-122238" y="-9525"/>
            <a:ext cx="9266238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buey, del portal a la me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6243"/>
            <a:ext cx="8211429" cy="6864243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dn.geolocation.ws/geolocation_media/panoramio/05085/p-0508549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5"/>
          <a:stretch>
            <a:fillRect/>
          </a:stretch>
        </p:blipFill>
        <p:spPr bwMode="auto">
          <a:xfrm>
            <a:off x="0" y="0"/>
            <a:ext cx="9177338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photos-f.ak.fbcdn.net/hphotos-ak-prn1/539706_579821045380202_213362621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067426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canada.com/technology/3245384.b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6" r="5424"/>
          <a:stretch>
            <a:fillRect/>
          </a:stretch>
        </p:blipFill>
        <p:spPr bwMode="auto">
          <a:xfrm>
            <a:off x="-30163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illgoto.com/images/Size3/Canada_Quebec_Boeufs_musques_QuebecTQ0017372_5b6fbca6c197407aaa08fd7ac3228f4f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" r="2498"/>
          <a:stretch/>
        </p:blipFill>
        <p:spPr bwMode="auto">
          <a:xfrm>
            <a:off x="0" y="260648"/>
            <a:ext cx="9144000" cy="6237312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fotonatura.org/galerias/fotos/usr13357/13056609f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3"/>
          <a:stretch>
            <a:fillRect/>
          </a:stretch>
        </p:blipFill>
        <p:spPr bwMode="auto">
          <a:xfrm>
            <a:off x="-115888" y="-33338"/>
            <a:ext cx="9259888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eografia.laguia2000.com/wp-content/uploads/2008/09/canada_top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49426"/>
            <a:ext cx="8100392" cy="6907425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979613" y="5732463"/>
            <a:ext cx="2376487" cy="5857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dirty="0">
                <a:solidFill>
                  <a:srgbClr val="C00000"/>
                </a:solidFill>
                <a:latin typeface="Adobe Arabic" pitchFamily="18" charset="-78"/>
                <a:cs typeface="Adobe Arabic" pitchFamily="18" charset="-78"/>
              </a:rPr>
              <a:t>ISLA DE BANKS</a:t>
            </a:r>
            <a:endParaRPr lang="es-AR" sz="3200" dirty="0">
              <a:solidFill>
                <a:srgbClr val="C00000"/>
              </a:solidFill>
              <a:latin typeface="Adobe Arabic" pitchFamily="18" charset="-78"/>
              <a:cs typeface="Adobe Arabic" pitchFamily="18" charset="-78"/>
            </a:endParaRPr>
          </a:p>
        </p:txBody>
      </p:sp>
      <p:cxnSp>
        <p:nvCxnSpPr>
          <p:cNvPr id="4" name="3 Conector recto de flecha"/>
          <p:cNvCxnSpPr/>
          <p:nvPr/>
        </p:nvCxnSpPr>
        <p:spPr>
          <a:xfrm flipH="1">
            <a:off x="2916238" y="1557338"/>
            <a:ext cx="250825" cy="41751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bankoboev.ru/images/MTY5ODk=/Bankoboev.Ru_muskusnyi_by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850" y="981075"/>
            <a:ext cx="8569325" cy="4892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Puede alcanzar hasta 2,3 metros de longitud y 1,5 de altura en la cruz, así como un peso máximo de 400 kg. El cuerpo es robusto y compacto, y las patas, cola y orejas, de escasa longitud. Está recubierto de una capa doble de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pelo,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formado por un pelaje interno, más denso y corto, y otro externo, largo, lanoso y de color castaño oscuro, que le llega hasta la mitad de las patas y se muda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en primavera.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Todo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le ayuda a hacer frente a los fríos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polares,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típicos de la tundra, de donde es originario. Los ejemplares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adultos,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pueden llegar a vivir unos 25 años. Los cuernos están presentes en ambos sexos, aunque en el caso de las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hembras,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están menos desarrollados; tienen sus bases, de aspecto aplastado, en el centro del cráneo y se curvan sobre sí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mismos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en los extremos, de forma vagamente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similar,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 los del búfalo cafre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africano.</a:t>
            </a:r>
            <a:endParaRPr lang="es-AR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sphotos-h.ak.fbcdn.net/hphotos-ak-prn1/521263_569085719783651_25255488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r="8937"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www.exploreronline.hu/sites/default/files/fck/blogger/1/image/Travel/Norvégia%2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r="12427"/>
          <a:stretch/>
        </p:blipFill>
        <p:spPr bwMode="auto">
          <a:xfrm>
            <a:off x="-31754" y="332654"/>
            <a:ext cx="9175754" cy="6270699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photos-h.ak.fbcdn.net/hphotos-ak-ash3/524774_557088827653424_12591671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7695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sphotos-d.ak.fbcdn.net/hphotos-ak-ash4/198213_370372559719843_11003459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538"/>
            <a:ext cx="9167813" cy="696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288" y="333375"/>
            <a:ext cx="8569325" cy="60007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Los bueyes almizcleros son animales sociales que forman manadas mixtas de entre 10 y 100 individuos durante todo el año, siendo más grandes en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invierno.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Hacia mediados de agosto, los machos compiten entre sí por el derecho a la reproducción. Las hembras con las que se apareen darán a luz una única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cría,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9 meses más tarde, al comienzo del verano ártico del año siguiente. Si son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hembras,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alcanzarán la madurez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sexual,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 los dos años, pero si son machos tardarán cinco años. Los bueyes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almizcleros,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son unos grandes amantes de sus pequeños y reaccionan protegiéndolos con gran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agresividad,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del ataque de sus principales depredadores (aparte del hombre), los lobos. Cuando éstos atacan, los animales adultos adquieren una formación en círculo, con los cuernos hacia fuera, mientras los individuos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jóvenes,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se protegen en su interior. El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círculo,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va rotando poco 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poco,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con el fin de que no sean siempre los mismos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ejemplares,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quienes hagan frente al acoso de los atacantes.</a:t>
            </a:r>
            <a:endParaRPr lang="es-AR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photos-b.ak.fbcdn.net/hphotos-ak-prn1/27286_563733710322269_205131688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415" y="0"/>
            <a:ext cx="6926382" cy="6926383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sphotos-f.ak.fbcdn.net/hphotos-ak-ash4/4996_557625777599729_11614030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36"/>
          <a:stretch>
            <a:fillRect/>
          </a:stretch>
        </p:blipFill>
        <p:spPr bwMode="auto">
          <a:xfrm>
            <a:off x="-6350" y="-20638"/>
            <a:ext cx="915035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photos-c.ak.fbcdn.net/hphotos-ak-ash3/542227_557089727653334_829728789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634"/>
            <a:ext cx="9144000" cy="607695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miradanatural.es/imagenes/galeria/9/1516/grandes/129953886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5" r="7658"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photos-h.ak.fbcdn.net/hphotos-ak-ash4/427626_556642721031368_2120425738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07695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st-listas.20minutos.es/images/2012-01/317482/3350067_640px.jpg?13275726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f/f2/Greenland-musk-ox_hg.jpg/800px-Greenland-musk-ox_h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4" r="4913"/>
          <a:stretch/>
        </p:blipFill>
        <p:spPr bwMode="auto">
          <a:xfrm>
            <a:off x="-881" y="476672"/>
            <a:ext cx="9144000" cy="5931553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219.photobucket.com/albums/cc157/CaballeroDeLaMuerte/P614320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-34925"/>
            <a:ext cx="9191625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k45.kn3.net/FF1CE2CF6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9" y="692696"/>
            <a:ext cx="9162686" cy="5589240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3.bp.blogspot.com/_XF9aTofpVuY/TC-MkInlQ3I/AAAAAAAAHEM/G4p3kQCn78c/s640/a+(123)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5" r="48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upload.wikimedia.org/wikipedia/commons/thumb/9/9c/Ovibos_moschatus_qtl1.jpg/799px-Ovibos_moschatus_qtl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_-i-_GrZAvyE/TQeQO82U8qI/AAAAAAAAFYA/r1zn3eVoJyM/s1600/14ANGI1-articleLarg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52" y="548680"/>
            <a:ext cx="9169152" cy="5638802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.ibtimes.com/www/data/images/full/2011/11/03/184260-climate-change-and-humans-to-blam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28"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Fotos en venta  de Buey almizclero o almizclado Ovibos moschatus. Polar Zoo en Bardu. Al sur de Tromso. Norue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98"/>
          <a:stretch>
            <a:fillRect/>
          </a:stretch>
        </p:blipFill>
        <p:spPr bwMode="auto">
          <a:xfrm>
            <a:off x="0" y="0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8313" y="1341438"/>
            <a:ext cx="8207375" cy="48926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b="1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El </a:t>
            </a:r>
            <a:r>
              <a:rPr lang="es-AR" sz="2400" b="1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b="1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una fibra extremadamente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suave, que se obtiene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de las capas de los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bueyes almizcleros. Es muy estimada,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porque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a diferencia de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las lanas, no se encoge cuando está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expuesta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a los cambios del agua y de temperatura. Además, el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.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 muy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ligero y fuerte.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El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puro,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se puede utilizar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directo,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al lado de la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piel,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debido a su suavidad extrema, aunque la fibra no lleve a cabo una forma hecha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de punto.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Consecuentemente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el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se mezcla a menudo con cachemira o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con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las lanas para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crear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suéteres y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otra ropa similar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Para obtener el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no se esquilan los bueyes almizcleros, sino que se recoge, bien entrada la primavera, cuando los animales, han mudado la capa invernal.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0" y="404813"/>
            <a:ext cx="9144000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QIVIUT:  </a:t>
            </a:r>
            <a:r>
              <a:rPr lang="es-AR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palabra inuit, para indicar la lana del buey almizclero.</a:t>
            </a:r>
            <a:endParaRPr lang="es-AR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1.bp.blogspot.com/-Io2jonh4qNY/T-tQcXAJCEI/AAAAAAAAAU8/83fKaq7F35E/s1600/OX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r="2310"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09613" y="1916113"/>
            <a:ext cx="7777162" cy="2678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Este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hilado,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 más fuerte que las lanas, más suaves que la cachemira, y no se encoge ni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se resiente,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cuando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se lo expone a la marcadas diferentes temperaturas.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El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hilado de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 también una de las fibras de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lujo,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más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costosas,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que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se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puede comprar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. El </a:t>
            </a:r>
            <a:r>
              <a:rPr lang="es-AR" sz="2400" i="1" dirty="0" err="1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Qiviut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está también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 disponible,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en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colores naturales,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algo limitada, pues la fibra pierde algo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de suavidad,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cuando se blanquea o se </a:t>
            </a:r>
            <a:r>
              <a:rPr lang="es-AR" sz="2400" i="1" dirty="0">
                <a:solidFill>
                  <a:schemeClr val="bg2">
                    <a:lumMod val="90000"/>
                  </a:schemeClr>
                </a:solidFill>
                <a:latin typeface="Baskerville Old Face" pitchFamily="18" charset="0"/>
              </a:rPr>
              <a:t>tiñe.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aturephoto-cz.com/photos/others/toro-almizclado-buey-almizclero-buey-carnero-4503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09009" cy="6892644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www.naturephoto-cz.com/photos/others/toro-almizclado-buey-almizclero-buey-carnero-45003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53"/>
          <a:stretch>
            <a:fillRect/>
          </a:stretch>
        </p:blipFill>
        <p:spPr bwMode="auto">
          <a:xfrm>
            <a:off x="-161925" y="0"/>
            <a:ext cx="92900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0"/>
            <a:ext cx="9144000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MUSK OX FARM, en Alaska, es una entidad privada, dedicada al desarrollo y la domesticación del buey almizclero, con el fin de proporcionar nuevas posibilidades de ingreso, a los habitantes del lugar.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El proyecto comenzó a introducir una manera diferente, de agricultura para el Ártico, donde lo bueyes almizcleros, son la base de la industria artesanal de los nativos, que viven en los lugares mas remotos.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La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cooperativa,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tiene su sede en Anchorage y es propiedad de unos 200 nativos de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Alaska,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de muchas aldeas remotas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del mismo lugar.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El nombre de la cooperativa proviene de una palabra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Inupiaq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</a:t>
            </a:r>
            <a:r>
              <a:rPr lang="es-ES" sz="2400" i="1" dirty="0" err="1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umiŋmak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, </a:t>
            </a:r>
            <a:endParaRPr lang="es-ES" sz="2400" i="1" dirty="0">
              <a:solidFill>
                <a:schemeClr val="bg2">
                  <a:lumMod val="75000"/>
                </a:schemeClr>
              </a:solidFill>
              <a:latin typeface="Baskerville Old Face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“el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animal con la piel como la </a:t>
            </a:r>
            <a:r>
              <a:rPr lang="es-ES" sz="2400" i="1" dirty="0">
                <a:solidFill>
                  <a:schemeClr val="bg2">
                    <a:lumMod val="75000"/>
                  </a:schemeClr>
                </a:solidFill>
                <a:latin typeface="Baskerville Old Face" pitchFamily="18" charset="0"/>
              </a:rPr>
              <a:t>barba”.</a:t>
            </a:r>
            <a:r>
              <a:rPr lang="es-AR" dirty="0">
                <a:solidFill>
                  <a:schemeClr val="bg2">
                    <a:lumMod val="75000"/>
                  </a:schemeClr>
                </a:solidFill>
                <a:latin typeface="+mn-lt"/>
              </a:rPr>
              <a:t> </a:t>
            </a:r>
            <a:endParaRPr lang="es-AR" dirty="0">
              <a:solidFill>
                <a:schemeClr val="bg2">
                  <a:lumMod val="75000"/>
                </a:schemeClr>
              </a:solidFill>
              <a:latin typeface="+mn-lt"/>
            </a:endParaRPr>
          </a:p>
        </p:txBody>
      </p:sp>
      <p:pic>
        <p:nvPicPr>
          <p:cNvPr id="2050" name="Picture 2" descr="http://upload.wikimedia.org/wikipedia/commons/thumb/a/a1/Musk_ox_.jpg/300px-Musk_ox_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33664"/>
            <a:ext cx="4032448" cy="3024336"/>
          </a:xfrm>
          <a:prstGeom prst="rect">
            <a:avLst/>
          </a:prstGeom>
          <a:ln w="88900" cap="sq" cmpd="thickThin">
            <a:solidFill>
              <a:schemeClr val="bg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42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542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542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542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1134</Words>
  <Application>Microsoft Office PowerPoint</Application>
  <PresentationFormat>Presentación en pantalla (4:3)</PresentationFormat>
  <Paragraphs>25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8" baseType="lpstr">
      <vt:lpstr>Calibri</vt:lpstr>
      <vt:lpstr>Arial</vt:lpstr>
      <vt:lpstr>Adobe Fangsong Std R</vt:lpstr>
      <vt:lpstr>Baskerville Old Face</vt:lpstr>
      <vt:lpstr>Adobe Arabic</vt:lpstr>
      <vt:lpstr>Kristen ITC</vt:lpstr>
      <vt:lpstr>Tema de Office</vt:lpstr>
      <vt:lpstr>Diseño predeterminado</vt:lpstr>
      <vt:lpstr>EL BUEY ALMIZCLERO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BUEY ALMIZCLERO</dc:title>
  <dc:creator/>
  <cp:lastModifiedBy/>
  <cp:revision>50</cp:revision>
  <dcterms:created xsi:type="dcterms:W3CDTF">2012-10-16T00:32:49Z</dcterms:created>
  <dcterms:modified xsi:type="dcterms:W3CDTF">2017-11-29T20:52:32Z</dcterms:modified>
</cp:coreProperties>
</file>