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media/audio11.wav" ContentType="audio/x-wav"/>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9" r:id="rId2"/>
  </p:sldMasterIdLst>
  <p:sldIdLst>
    <p:sldId id="277"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5" r:id="rId22"/>
    <p:sldId id="27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N8JP74jSFF/eudx58Sicw" hashData="FzGzQCsBjewzV7+9Obq4WLPtnwQ" cryptProvider="" algIdExt="0" algIdExtSource="" cryptProviderTypeExt="0" cryptProviderTypeExtSource=""/>
  <p:extLst>
    <p:ext uri="{EFAFB233-063F-42B5-8137-9DF3F51BA10A}">
      <p15:sldGuideLst xmlns:p15="http://schemas.microsoft.com/office/powerpoint/2012/main" xmlns="">
        <p15:guide id="1" orient="horz" pos="2160" userDrawn="1">
          <p15:clr>
            <a:srgbClr val="A4A3A4"/>
          </p15:clr>
        </p15:guide>
        <p15:guide id="2" pos="381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4990" autoAdjust="0"/>
    <p:restoredTop sz="94660"/>
  </p:normalViewPr>
  <p:slideViewPr>
    <p:cSldViewPr snapToGrid="0" showGuides="1">
      <p:cViewPr varScale="1">
        <p:scale>
          <a:sx n="84" d="100"/>
          <a:sy n="84" d="100"/>
        </p:scale>
        <p:origin x="-138" y="-126"/>
      </p:cViewPr>
      <p:guideLst>
        <p:guide orient="horz" pos="2160"/>
        <p:guide pos="3816"/>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s-ES" smtClean="0"/>
              <a:t>Haga clic para modificar el estilo de título del patrón</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2" name="Content Placeholder 3"/>
          <p:cNvSpPr>
            <a:spLocks noGrp="1"/>
          </p:cNvSpPr>
          <p:nvPr>
            <p:ph sz="quarter" idx="13"/>
          </p:nvPr>
        </p:nvSpPr>
        <p:spPr>
          <a:xfrm>
            <a:off x="913774" y="3051012"/>
            <a:ext cx="5106027" cy="274018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3" name="Content Placeholder 5"/>
          <p:cNvSpPr>
            <a:spLocks noGrp="1"/>
          </p:cNvSpPr>
          <p:nvPr>
            <p:ph sz="quarter" idx="14"/>
          </p:nvPr>
        </p:nvSpPr>
        <p:spPr>
          <a:xfrm>
            <a:off x="6172200" y="3051012"/>
            <a:ext cx="5105401" cy="274018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s-ES" smtClean="0"/>
              <a:t>Haga clic para modificar el estilo de título del patrón</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s-ES" smtClean="0"/>
              <a:t>Haga clic para modificar el estilo de título del patrón</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s-ES" smtClean="0"/>
              <a:t>Haga clic para modificar el estilo de título del patrón</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s-ES" smtClean="0"/>
              <a:t>Haga clic para modificar el estilo de título del patrón</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s-ES" smtClean="0"/>
              <a:t>Haga clic para modificar el estilo de título del patrón</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xmlns=""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12/21/2016</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0"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1.wav"/><Relationship Id="rId4" Type="http://schemas.openxmlformats.org/officeDocument/2006/relationships/image" Target="../media/image5.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8.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864795" y="688753"/>
            <a:ext cx="10058869" cy="5751973"/>
          </a:xfrm>
          <a:prstGeom prst="rect">
            <a:avLst/>
          </a:prstGeom>
          <a:effectLst>
            <a:softEdge rad="317500"/>
          </a:effectLst>
        </p:spPr>
      </p:pic>
      <p:sp>
        <p:nvSpPr>
          <p:cNvPr id="2" name="Rectangle 1"/>
          <p:cNvSpPr/>
          <p:nvPr/>
        </p:nvSpPr>
        <p:spPr>
          <a:xfrm>
            <a:off x="5664200" y="47302"/>
            <a:ext cx="6898556" cy="1323439"/>
          </a:xfrm>
          <a:prstGeom prst="rect">
            <a:avLst/>
          </a:prstGeom>
        </p:spPr>
        <p:txBody>
          <a:bodyPr wrap="square">
            <a:spAutoFit/>
          </a:bodyPr>
          <a:lstStyle/>
          <a:p>
            <a:pPr algn="ctr"/>
            <a:r>
              <a:rPr lang="en-US" sz="4000" b="1" dirty="0">
                <a:solidFill>
                  <a:schemeClr val="tx2">
                    <a:lumMod val="50000"/>
                  </a:schemeClr>
                </a:solidFill>
                <a:latin typeface="Gigi" panose="04040504061007020D02" pitchFamily="82" charset="0"/>
              </a:rPr>
              <a:t>The Most Unusual and Interesting Bathroom Sinks</a:t>
            </a:r>
          </a:p>
        </p:txBody>
      </p:sp>
      <p:sp>
        <p:nvSpPr>
          <p:cNvPr id="3" name="Rectangle 2"/>
          <p:cNvSpPr/>
          <p:nvPr/>
        </p:nvSpPr>
        <p:spPr>
          <a:xfrm>
            <a:off x="8926670" y="2056686"/>
            <a:ext cx="3265330" cy="4801314"/>
          </a:xfrm>
          <a:prstGeom prst="rect">
            <a:avLst/>
          </a:prstGeom>
        </p:spPr>
        <p:txBody>
          <a:bodyPr wrap="square">
            <a:spAutoFit/>
          </a:bodyPr>
          <a:lstStyle/>
          <a:p>
            <a:pPr algn="ctr"/>
            <a:r>
              <a:rPr lang="en-US" b="1" dirty="0">
                <a:solidFill>
                  <a:schemeClr val="tx2">
                    <a:lumMod val="50000"/>
                  </a:schemeClr>
                </a:solidFill>
                <a:latin typeface="Aharoni" panose="02010803020104030203" pitchFamily="2" charset="-79"/>
                <a:cs typeface="Aharoni" panose="02010803020104030203" pitchFamily="2" charset="-79"/>
              </a:rPr>
              <a:t>Washbasins and sinks can come in all sorts of colors, sizes and finishes. In the old days, they used to be a standard ceramic bowl, round and typically white. Modern designers have thrown tradition out the window and created extraordinary bathroom and kitchen water systems that will leave your mouth gaping open. These smart and sometimes futuristic ideas are minimalistic, ecologically friendly, and just fun to look at.</a:t>
            </a:r>
          </a:p>
        </p:txBody>
      </p:sp>
      <p:sp>
        <p:nvSpPr>
          <p:cNvPr id="4" name="Rectangle 3"/>
          <p:cNvSpPr/>
          <p:nvPr/>
        </p:nvSpPr>
        <p:spPr>
          <a:xfrm>
            <a:off x="90096" y="5907"/>
            <a:ext cx="5967804" cy="1323439"/>
          </a:xfrm>
          <a:prstGeom prst="rect">
            <a:avLst/>
          </a:prstGeom>
        </p:spPr>
        <p:txBody>
          <a:bodyPr wrap="square">
            <a:spAutoFit/>
          </a:bodyPr>
          <a:lstStyle/>
          <a:p>
            <a:pPr algn="ctr"/>
            <a:r>
              <a:rPr lang="es-ES" sz="4000" b="1" dirty="0">
                <a:solidFill>
                  <a:schemeClr val="tx2">
                    <a:lumMod val="50000"/>
                  </a:schemeClr>
                </a:solidFill>
                <a:latin typeface="Gigi" panose="04040504061007020D02" pitchFamily="82" charset="0"/>
              </a:rPr>
              <a:t>¡Deslumbrantes y Creativos Diseños De Baños</a:t>
            </a:r>
            <a:r>
              <a:rPr lang="es-ES" dirty="0"/>
              <a:t>!</a:t>
            </a:r>
            <a:endParaRPr lang="en-US" dirty="0"/>
          </a:p>
        </p:txBody>
      </p:sp>
      <p:sp>
        <p:nvSpPr>
          <p:cNvPr id="5" name="Rectangle 4"/>
          <p:cNvSpPr/>
          <p:nvPr/>
        </p:nvSpPr>
        <p:spPr>
          <a:xfrm>
            <a:off x="0" y="1036462"/>
            <a:ext cx="3187701" cy="5909310"/>
          </a:xfrm>
          <a:prstGeom prst="rect">
            <a:avLst/>
          </a:prstGeom>
        </p:spPr>
        <p:txBody>
          <a:bodyPr wrap="square">
            <a:spAutoFit/>
          </a:bodyPr>
          <a:lstStyle/>
          <a:p>
            <a:endParaRPr lang="es-ES" dirty="0"/>
          </a:p>
          <a:p>
            <a:pPr algn="ctr"/>
            <a:r>
              <a:rPr lang="es-ES" b="1" dirty="0">
                <a:solidFill>
                  <a:schemeClr val="tx2">
                    <a:lumMod val="50000"/>
                  </a:schemeClr>
                </a:solidFill>
                <a:latin typeface="Aharoni" panose="02010803020104030203" pitchFamily="2" charset="-79"/>
                <a:cs typeface="Aharoni" panose="02010803020104030203" pitchFamily="2" charset="-79"/>
              </a:rPr>
              <a:t>Lavabos y piletas pueden venir en todo tipo de formas, colores, tamaños y terminaciones. En tiempos antiguos solían ser recipientes de cerámica estándar, redondos y típicamente blancos. Los diseños modernos </a:t>
            </a:r>
            <a:r>
              <a:rPr lang="es-ES" b="1" dirty="0" smtClean="0">
                <a:solidFill>
                  <a:schemeClr val="tx2">
                    <a:lumMod val="50000"/>
                  </a:schemeClr>
                </a:solidFill>
                <a:latin typeface="Aharoni" panose="02010803020104030203" pitchFamily="2" charset="-79"/>
                <a:cs typeface="Aharoni" panose="02010803020104030203" pitchFamily="2" charset="-79"/>
              </a:rPr>
              <a:t>han </a:t>
            </a:r>
            <a:r>
              <a:rPr lang="es-ES" b="1" dirty="0">
                <a:solidFill>
                  <a:schemeClr val="tx2">
                    <a:lumMod val="50000"/>
                  </a:schemeClr>
                </a:solidFill>
                <a:latin typeface="Aharoni" panose="02010803020104030203" pitchFamily="2" charset="-79"/>
                <a:cs typeface="Aharoni" panose="02010803020104030203" pitchFamily="2" charset="-79"/>
              </a:rPr>
              <a:t>dejado de lado la tradición y crearon modelos de baños y cocinas extraordinarios con sistemas que te </a:t>
            </a:r>
            <a:r>
              <a:rPr lang="es-ES" b="1" dirty="0" smtClean="0">
                <a:solidFill>
                  <a:schemeClr val="tx2">
                    <a:lumMod val="50000"/>
                  </a:schemeClr>
                </a:solidFill>
                <a:latin typeface="Aharoni" panose="02010803020104030203" pitchFamily="2" charset="-79"/>
                <a:cs typeface="Aharoni" panose="02010803020104030203" pitchFamily="2" charset="-79"/>
              </a:rPr>
              <a:t>dejarán </a:t>
            </a:r>
            <a:r>
              <a:rPr lang="es-ES" b="1" dirty="0">
                <a:solidFill>
                  <a:schemeClr val="tx2">
                    <a:lumMod val="50000"/>
                  </a:schemeClr>
                </a:solidFill>
                <a:latin typeface="Aharoni" panose="02010803020104030203" pitchFamily="2" charset="-79"/>
                <a:cs typeface="Aharoni" panose="02010803020104030203" pitchFamily="2" charset="-79"/>
              </a:rPr>
              <a:t>la boca abierta. Estas </a:t>
            </a:r>
            <a:r>
              <a:rPr lang="es-ES" b="1" dirty="0" smtClean="0">
                <a:solidFill>
                  <a:schemeClr val="tx2">
                    <a:lumMod val="50000"/>
                  </a:schemeClr>
                </a:solidFill>
                <a:latin typeface="Aharoni" panose="02010803020104030203" pitchFamily="2" charset="-79"/>
                <a:cs typeface="Aharoni" panose="02010803020104030203" pitchFamily="2" charset="-79"/>
              </a:rPr>
              <a:t>creativas </a:t>
            </a:r>
            <a:r>
              <a:rPr lang="es-ES" b="1" dirty="0">
                <a:solidFill>
                  <a:schemeClr val="tx2">
                    <a:lumMod val="50000"/>
                  </a:schemeClr>
                </a:solidFill>
                <a:latin typeface="Aharoni" panose="02010803020104030203" pitchFamily="2" charset="-79"/>
                <a:cs typeface="Aharoni" panose="02010803020104030203" pitchFamily="2" charset="-79"/>
              </a:rPr>
              <a:t>y en ocasiones futuristas ideas son minimalistas, ecológicas y simplemente agradables a la vista.</a:t>
            </a:r>
            <a:endParaRPr lang="en-US" b="1" dirty="0">
              <a:solidFill>
                <a:schemeClr val="tx2">
                  <a:lumMod val="50000"/>
                </a:schemeClr>
              </a:solidFill>
              <a:latin typeface="Aharoni" panose="02010803020104030203" pitchFamily="2" charset="-79"/>
              <a:cs typeface="Aharoni" panose="02010803020104030203" pitchFamily="2" charset="-79"/>
            </a:endParaRPr>
          </a:p>
        </p:txBody>
      </p:sp>
      <p:pic>
        <p:nvPicPr>
          <p:cNvPr id="8" name="Picture 7"/>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894229" y="2819400"/>
            <a:ext cx="1905000" cy="1905000"/>
          </a:xfrm>
          <a:prstGeom prst="rect">
            <a:avLst/>
          </a:prstGeom>
        </p:spPr>
      </p:pic>
      <p:sp>
        <p:nvSpPr>
          <p:cNvPr id="9" name="TextBox 8"/>
          <p:cNvSpPr txBox="1"/>
          <p:nvPr/>
        </p:nvSpPr>
        <p:spPr>
          <a:xfrm>
            <a:off x="5281721" y="2012192"/>
            <a:ext cx="1225015" cy="369332"/>
          </a:xfrm>
          <a:prstGeom prst="rect">
            <a:avLst/>
          </a:prstGeom>
          <a:noFill/>
        </p:spPr>
        <p:txBody>
          <a:bodyPr wrap="none" rtlCol="0">
            <a:spAutoFit/>
          </a:bodyPr>
          <a:lstStyle/>
          <a:p>
            <a:r>
              <a:rPr lang="en-US" b="1" dirty="0" smtClean="0">
                <a:solidFill>
                  <a:schemeClr val="tx2">
                    <a:lumMod val="50000"/>
                  </a:schemeClr>
                </a:solidFill>
              </a:rPr>
              <a:t>26-8-2016</a:t>
            </a:r>
            <a:endParaRPr lang="en-US" b="1" dirty="0">
              <a:solidFill>
                <a:schemeClr val="tx2">
                  <a:lumMod val="50000"/>
                </a:schemeClr>
              </a:solidFill>
            </a:endParaRPr>
          </a:p>
        </p:txBody>
      </p:sp>
    </p:spTree>
    <p:extLst>
      <p:ext uri="{BB962C8B-B14F-4D97-AF65-F5344CB8AC3E}">
        <p14:creationId xmlns:p14="http://schemas.microsoft.com/office/powerpoint/2010/main" xmlns="" val="823391570"/>
      </p:ext>
    </p:extLst>
  </p:cSld>
  <p:clrMapOvr>
    <a:masterClrMapping/>
  </p:clrMapOvr>
  <mc:AlternateContent xmlns:mc="http://schemas.openxmlformats.org/markup-compatibility/2006">
    <mc:Choice xmlns:p14="http://schemas.microsoft.com/office/powerpoint/2010/main" xmlns="" Requires="p14">
      <p:transition spd="slow" p14:dur="2000" advTm="34305">
        <p:sndAc>
          <p:stSnd loop="1">
            <p:snd r:embed="rId6" name="___ARESTRA___la vida es bella498.wav"/>
          </p:stSnd>
        </p:sndAc>
      </p:transition>
    </mc:Choice>
    <mc:Fallback>
      <p:transition spd="slow" advTm="34305">
        <p:sndAc>
          <p:stSnd loop="1">
            <p:snd r:embed="rId2" name="___ARESTRA___la vida es bella498.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53156" y="609600"/>
            <a:ext cx="10649844" cy="5460999"/>
          </a:xfrm>
          <a:prstGeom prst="rect">
            <a:avLst/>
          </a:prstGeom>
          <a:effectLst>
            <a:softEdge rad="317500"/>
          </a:effectLst>
        </p:spPr>
      </p:pic>
      <p:sp>
        <p:nvSpPr>
          <p:cNvPr id="5" name="Rectangle 4"/>
          <p:cNvSpPr/>
          <p:nvPr/>
        </p:nvSpPr>
        <p:spPr>
          <a:xfrm>
            <a:off x="653156" y="6389173"/>
            <a:ext cx="10885688" cy="369332"/>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These unique washbasins are designed to look like organic forms: a drop of water and a calla lily.</a:t>
            </a:r>
          </a:p>
        </p:txBody>
      </p:sp>
      <p:sp>
        <p:nvSpPr>
          <p:cNvPr id="6" name="Rectangle 5"/>
          <p:cNvSpPr/>
          <p:nvPr/>
        </p:nvSpPr>
        <p:spPr>
          <a:xfrm>
            <a:off x="311150" y="99494"/>
            <a:ext cx="11569700" cy="369332"/>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Estos lavabos exquisitos fueron diseñados para verse con formas orgánicas: una gota de agua y un lirio</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45233930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advTm="12309">
        <p15:prstTrans prst="curtains"/>
      </p:transition>
    </mc:Choice>
    <mc:Fallback>
      <p:transition spd="slow" advTm="12309">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181100" y="609601"/>
            <a:ext cx="9779000" cy="5823568"/>
          </a:xfrm>
          <a:prstGeom prst="rect">
            <a:avLst/>
          </a:prstGeom>
        </p:spPr>
      </p:pic>
      <p:sp>
        <p:nvSpPr>
          <p:cNvPr id="3" name="Rectangle 2"/>
          <p:cNvSpPr/>
          <p:nvPr/>
        </p:nvSpPr>
        <p:spPr>
          <a:xfrm>
            <a:off x="990600" y="6433169"/>
            <a:ext cx="10394860" cy="369332"/>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Minimalism with a splash. This special design ensures that no overflowing water gathers</a:t>
            </a:r>
            <a:r>
              <a:rPr lang="en-US" b="1" dirty="0">
                <a:solidFill>
                  <a:schemeClr val="accent1">
                    <a:lumMod val="75000"/>
                  </a:schemeClr>
                </a:solidFill>
              </a:rPr>
              <a:t>.</a:t>
            </a:r>
          </a:p>
        </p:txBody>
      </p:sp>
      <p:sp>
        <p:nvSpPr>
          <p:cNvPr id="4" name="Rectangle 3"/>
          <p:cNvSpPr/>
          <p:nvPr/>
        </p:nvSpPr>
        <p:spPr>
          <a:xfrm>
            <a:off x="1181100" y="101664"/>
            <a:ext cx="9779000" cy="369332"/>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Un baño minimalista con un salpicón. Este diseño asegura que no se desborde el agua</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2591325668"/>
      </p:ext>
    </p:extLst>
  </p:cSld>
  <p:clrMapOvr>
    <a:masterClrMapping/>
  </p:clrMapOvr>
  <mc:AlternateContent xmlns:mc="http://schemas.openxmlformats.org/markup-compatibility/2006">
    <mc:Choice xmlns:p14="http://schemas.microsoft.com/office/powerpoint/2010/main" xmlns="" Requires="p14">
      <p:transition spd="slow" p14:dur="5000" advTm="19282">
        <p14:ripple/>
      </p:transition>
    </mc:Choice>
    <mc:Fallback>
      <p:transition spd="slow" advTm="19282">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939800" y="537650"/>
            <a:ext cx="10236200" cy="5691700"/>
          </a:xfrm>
          <a:prstGeom prst="rect">
            <a:avLst/>
          </a:prstGeom>
          <a:effectLst>
            <a:softEdge rad="317500"/>
          </a:effectLst>
        </p:spPr>
      </p:pic>
      <p:sp>
        <p:nvSpPr>
          <p:cNvPr id="3" name="Rectangle 2"/>
          <p:cNvSpPr/>
          <p:nvPr/>
        </p:nvSpPr>
        <p:spPr>
          <a:xfrm>
            <a:off x="1081557" y="6414016"/>
            <a:ext cx="9952685" cy="369332"/>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water stone faucet design mimics stacked pebbles, giving your bathroom a Zen </a:t>
            </a:r>
            <a:r>
              <a:rPr lang="en-US" b="1" dirty="0">
                <a:latin typeface="Aharoni" panose="02010803020104030203" pitchFamily="2" charset="-79"/>
                <a:cs typeface="Aharoni" panose="02010803020104030203" pitchFamily="2" charset="-79"/>
              </a:rPr>
              <a:t>feel.</a:t>
            </a:r>
          </a:p>
        </p:txBody>
      </p:sp>
      <p:sp>
        <p:nvSpPr>
          <p:cNvPr id="4" name="Rectangle 3"/>
          <p:cNvSpPr/>
          <p:nvPr/>
        </p:nvSpPr>
        <p:spPr>
          <a:xfrm>
            <a:off x="876300" y="168318"/>
            <a:ext cx="10299700" cy="369332"/>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grifo con forma de piedras apiladas, en balance da una sensación Zen a tu baño</a:t>
            </a:r>
            <a:r>
              <a:rPr lang="es-ES" b="1" dirty="0">
                <a:latin typeface="Aharoni" panose="02010803020104030203" pitchFamily="2" charset="-79"/>
                <a:cs typeface="Aharoni" panose="02010803020104030203" pitchFamily="2" charset="-79"/>
              </a:rPr>
              <a:t>.</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171548591"/>
      </p:ext>
    </p:extLst>
  </p:cSld>
  <p:clrMapOvr>
    <a:masterClrMapping/>
  </p:clrMapOvr>
  <mc:AlternateContent xmlns:mc="http://schemas.openxmlformats.org/markup-compatibility/2006">
    <mc:Choice xmlns:p14="http://schemas.microsoft.com/office/powerpoint/2010/main" xmlns="" Requires="p14">
      <p:transition spd="slow" p14:dur="5000" advTm="11419">
        <p14:ripple/>
      </p:transition>
    </mc:Choice>
    <mc:Fallback>
      <p:transition spd="slow" advTm="11419">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765300" y="146050"/>
            <a:ext cx="8674100" cy="6394450"/>
          </a:xfrm>
          <a:prstGeom prst="rect">
            <a:avLst/>
          </a:prstGeom>
          <a:effectLst>
            <a:softEdge rad="317500"/>
          </a:effectLst>
        </p:spPr>
      </p:pic>
      <p:sp>
        <p:nvSpPr>
          <p:cNvPr id="3" name="Rectangle 2"/>
          <p:cNvSpPr/>
          <p:nvPr/>
        </p:nvSpPr>
        <p:spPr>
          <a:xfrm>
            <a:off x="10591800" y="2006600"/>
            <a:ext cx="1447800" cy="3139321"/>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beautiful and intricate design is called Marrakesh, as an ode to its Moroccan inspiration</a:t>
            </a:r>
            <a:r>
              <a:rPr lang="en-US" dirty="0"/>
              <a:t>.</a:t>
            </a:r>
          </a:p>
        </p:txBody>
      </p:sp>
      <p:sp>
        <p:nvSpPr>
          <p:cNvPr id="4" name="Rectangle 3"/>
          <p:cNvSpPr/>
          <p:nvPr/>
        </p:nvSpPr>
        <p:spPr>
          <a:xfrm>
            <a:off x="139700" y="1763930"/>
            <a:ext cx="1384300" cy="313932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diseño hermoso y complejo es llamado Marrakech, es como un homenaje a la inspiración marroquí</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549579494"/>
      </p:ext>
    </p:extLst>
  </p:cSld>
  <p:clrMapOvr>
    <a:masterClrMapping/>
  </p:clrMapOvr>
  <mc:AlternateContent xmlns:mc="http://schemas.openxmlformats.org/markup-compatibility/2006">
    <mc:Choice xmlns:p14="http://schemas.microsoft.com/office/powerpoint/2010/main" xmlns="" Requires="p14">
      <p:transition spd="slow" p14:dur="5000" advTm="10527">
        <p14:ripple/>
      </p:transition>
    </mc:Choice>
    <mc:Fallback>
      <p:transition spd="slow" advTm="10527">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873250" y="291742"/>
            <a:ext cx="8369300" cy="6091237"/>
          </a:xfrm>
          <a:prstGeom prst="rect">
            <a:avLst/>
          </a:prstGeom>
          <a:effectLst>
            <a:softEdge rad="317500"/>
          </a:effectLst>
        </p:spPr>
      </p:pic>
      <p:sp>
        <p:nvSpPr>
          <p:cNvPr id="3" name="Rectangle 2"/>
          <p:cNvSpPr/>
          <p:nvPr/>
        </p:nvSpPr>
        <p:spPr>
          <a:xfrm>
            <a:off x="10424912" y="2044700"/>
            <a:ext cx="1689994" cy="2585323"/>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innovative kitchen sink integrates a chopping board into the basin, for seamless cooking prep.</a:t>
            </a:r>
          </a:p>
        </p:txBody>
      </p:sp>
      <p:sp>
        <p:nvSpPr>
          <p:cNvPr id="4" name="Rectangle 3"/>
          <p:cNvSpPr/>
          <p:nvPr/>
        </p:nvSpPr>
        <p:spPr>
          <a:xfrm>
            <a:off x="0" y="1859339"/>
            <a:ext cx="1753494" cy="313932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innovador modelo para la pileta de la cocina, integra una tabla de picar al lavabo, para acortar los tiempos de la cocina</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241280169"/>
      </p:ext>
    </p:extLst>
  </p:cSld>
  <p:clrMapOvr>
    <a:masterClrMapping/>
  </p:clrMapOvr>
  <mc:AlternateContent xmlns:mc="http://schemas.openxmlformats.org/markup-compatibility/2006">
    <mc:Choice xmlns:p14="http://schemas.microsoft.com/office/powerpoint/2010/main" xmlns="" Requires="p14">
      <p:transition spd="slow" p14:dur="5000" advTm="9699">
        <p14:ripple/>
      </p:transition>
    </mc:Choice>
    <mc:Fallback>
      <p:transition spd="slow" advTm="9699">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47700" y="609600"/>
            <a:ext cx="9956800" cy="5349875"/>
          </a:xfrm>
          <a:prstGeom prst="rect">
            <a:avLst/>
          </a:prstGeom>
          <a:effectLst>
            <a:softEdge rad="317500"/>
          </a:effectLst>
        </p:spPr>
      </p:pic>
      <p:graphicFrame>
        <p:nvGraphicFramePr>
          <p:cNvPr id="3" name="Table 2"/>
          <p:cNvGraphicFramePr>
            <a:graphicFrameLocks noGrp="1"/>
          </p:cNvGraphicFramePr>
          <p:nvPr>
            <p:extLst>
              <p:ext uri="{D42A27DB-BD31-4B8C-83A1-F6EECF244321}">
                <p14:modId xmlns:p14="http://schemas.microsoft.com/office/powerpoint/2010/main" xmlns="" val="3995437618"/>
              </p:ext>
            </p:extLst>
          </p:nvPr>
        </p:nvGraphicFramePr>
        <p:xfrm>
          <a:off x="-88900" y="6350000"/>
          <a:ext cx="12280900" cy="419100"/>
        </p:xfrm>
        <a:graphic>
          <a:graphicData uri="http://schemas.openxmlformats.org/drawingml/2006/table">
            <a:tbl>
              <a:tblPr firstRow="1" firstCol="1" bandRow="1">
                <a:tableStyleId>{5C22544A-7EE6-4342-B048-85BDC9FD1C3A}</a:tableStyleId>
              </a:tblPr>
              <a:tblGrid>
                <a:gridCol w="12280900"/>
              </a:tblGrid>
              <a:tr h="419100">
                <a:tc>
                  <a:txBody>
                    <a:bodyPr/>
                    <a:lstStyle/>
                    <a:p>
                      <a:pPr marL="0" marR="0" algn="ctr">
                        <a:lnSpc>
                          <a:spcPct val="107000"/>
                        </a:lnSpc>
                        <a:spcBef>
                          <a:spcPts val="0"/>
                        </a:spcBef>
                        <a:spcAft>
                          <a:spcPts val="750"/>
                        </a:spcAft>
                      </a:pPr>
                      <a:r>
                        <a:rPr lang="en-US" sz="1800" b="0" dirty="0">
                          <a:solidFill>
                            <a:schemeClr val="accent1">
                              <a:lumMod val="75000"/>
                            </a:schemeClr>
                          </a:solidFill>
                          <a:effectLst/>
                          <a:latin typeface="Aharoni" panose="02010803020104030203" pitchFamily="2" charset="-79"/>
                          <a:cs typeface="Aharoni" panose="02010803020104030203" pitchFamily="2" charset="-79"/>
                        </a:rPr>
                        <a:t>This river-like design flows into the whole counter and is accentuated with embedded pieces of turquoise glass.</a:t>
                      </a:r>
                      <a:endParaRPr lang="en-US" sz="1800" b="0" dirty="0">
                        <a:solidFill>
                          <a:schemeClr val="accent1">
                            <a:lumMod val="75000"/>
                          </a:schemeClr>
                        </a:solidFill>
                        <a:effectLst/>
                        <a:latin typeface="Aharoni" panose="02010803020104030203" pitchFamily="2" charset="-79"/>
                        <a:ea typeface="Calibri"/>
                        <a:cs typeface="Aharoni" panose="02010803020104030203" pitchFamily="2" charset="-79"/>
                      </a:endParaRPr>
                    </a:p>
                  </a:txBody>
                  <a:tcPr marL="0" marR="0" marT="0" marB="0" anchor="ctr">
                    <a:noFill/>
                  </a:tcPr>
                </a:tc>
              </a:tr>
            </a:tbl>
          </a:graphicData>
        </a:graphic>
      </p:graphicFrame>
      <p:sp>
        <p:nvSpPr>
          <p:cNvPr id="5" name="Rectangle 4"/>
          <p:cNvSpPr/>
          <p:nvPr/>
        </p:nvSpPr>
        <p:spPr>
          <a:xfrm>
            <a:off x="-152400" y="112494"/>
            <a:ext cx="11760200" cy="369332"/>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diseño de rio fluye por toda la mesada y es acentuado por incrustaciones de vidrio turquesa</a:t>
            </a:r>
            <a:r>
              <a:rPr lang="es-ES" b="1" dirty="0">
                <a:latin typeface="Aharoni" panose="02010803020104030203" pitchFamily="2" charset="-79"/>
                <a:cs typeface="Aharoni" panose="02010803020104030203" pitchFamily="2" charset="-79"/>
              </a:rPr>
              <a:t>.</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184165268"/>
      </p:ext>
    </p:extLst>
  </p:cSld>
  <p:clrMapOvr>
    <a:masterClrMapping/>
  </p:clrMapOvr>
  <mc:AlternateContent xmlns:mc="http://schemas.openxmlformats.org/markup-compatibility/2006">
    <mc:Choice xmlns:p14="http://schemas.microsoft.com/office/powerpoint/2010/main" xmlns="" Requires="p14">
      <p:transition spd="slow" p14:dur="5000" advTm="9658">
        <p14:ripple/>
      </p:transition>
    </mc:Choice>
    <mc:Fallback>
      <p:transition spd="slow" advTm="9658">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79500" y="646331"/>
            <a:ext cx="9956800" cy="5500469"/>
          </a:xfrm>
          <a:prstGeom prst="rect">
            <a:avLst/>
          </a:prstGeom>
          <a:effectLst>
            <a:softEdge rad="317500"/>
          </a:effectLst>
        </p:spPr>
      </p:pic>
      <p:graphicFrame>
        <p:nvGraphicFramePr>
          <p:cNvPr id="3" name="Table 2"/>
          <p:cNvGraphicFramePr>
            <a:graphicFrameLocks noGrp="1"/>
          </p:cNvGraphicFramePr>
          <p:nvPr>
            <p:extLst>
              <p:ext uri="{D42A27DB-BD31-4B8C-83A1-F6EECF244321}">
                <p14:modId xmlns:p14="http://schemas.microsoft.com/office/powerpoint/2010/main" xmlns="" val="3061923097"/>
              </p:ext>
            </p:extLst>
          </p:nvPr>
        </p:nvGraphicFramePr>
        <p:xfrm>
          <a:off x="120650" y="6193437"/>
          <a:ext cx="11874500" cy="586994"/>
        </p:xfrm>
        <a:graphic>
          <a:graphicData uri="http://schemas.openxmlformats.org/drawingml/2006/table">
            <a:tbl>
              <a:tblPr firstRow="1" firstCol="1" bandRow="1">
                <a:tableStyleId>{5C22544A-7EE6-4342-B048-85BDC9FD1C3A}</a:tableStyleId>
              </a:tblPr>
              <a:tblGrid>
                <a:gridCol w="11874500"/>
              </a:tblGrid>
              <a:tr h="0">
                <a:tc>
                  <a:txBody>
                    <a:bodyPr/>
                    <a:lstStyle/>
                    <a:p>
                      <a:pPr marL="0" marR="0" algn="ctr">
                        <a:lnSpc>
                          <a:spcPct val="107000"/>
                        </a:lnSpc>
                        <a:spcBef>
                          <a:spcPts val="0"/>
                        </a:spcBef>
                        <a:spcAft>
                          <a:spcPts val="750"/>
                        </a:spcAft>
                      </a:pPr>
                      <a:r>
                        <a:rPr lang="en-US" sz="1800" b="0" dirty="0">
                          <a:solidFill>
                            <a:schemeClr val="accent1">
                              <a:lumMod val="75000"/>
                            </a:schemeClr>
                          </a:solidFill>
                          <a:effectLst/>
                          <a:latin typeface="Aharoni" panose="02010803020104030203" pitchFamily="2" charset="-79"/>
                          <a:cs typeface="Aharoni" panose="02010803020104030203" pitchFamily="2" charset="-79"/>
                        </a:rPr>
                        <a:t>These modern bathrooms use taps with streams reminiscent of flowing rivers, to evoke a tranquil nature theme.</a:t>
                      </a:r>
                      <a:endParaRPr lang="en-US" sz="1800" b="0" dirty="0">
                        <a:solidFill>
                          <a:schemeClr val="accent1">
                            <a:lumMod val="75000"/>
                          </a:schemeClr>
                        </a:solidFill>
                        <a:effectLst/>
                        <a:latin typeface="Aharoni" panose="02010803020104030203" pitchFamily="2" charset="-79"/>
                        <a:ea typeface="Calibri"/>
                        <a:cs typeface="Aharoni" panose="02010803020104030203" pitchFamily="2" charset="-79"/>
                      </a:endParaRPr>
                    </a:p>
                  </a:txBody>
                  <a:tcPr marL="0" marR="0" marT="0" marB="0" anchor="ctr">
                    <a:noFill/>
                  </a:tcPr>
                </a:tc>
              </a:tr>
            </a:tbl>
          </a:graphicData>
        </a:graphic>
      </p:graphicFrame>
      <p:sp>
        <p:nvSpPr>
          <p:cNvPr id="4" name="Rectangle 3"/>
          <p:cNvSpPr/>
          <p:nvPr/>
        </p:nvSpPr>
        <p:spPr>
          <a:xfrm>
            <a:off x="603250" y="0"/>
            <a:ext cx="10909300" cy="64633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Los siguientes baños modernos presentan grifos que simulan ser cascadas que caen el ríos para evocar la tranquilidad de la naturaleza</a:t>
            </a:r>
            <a:r>
              <a:rPr lang="es-ES" b="1" dirty="0">
                <a:latin typeface="Aharoni" panose="02010803020104030203" pitchFamily="2" charset="-79"/>
                <a:cs typeface="Aharoni" panose="02010803020104030203" pitchFamily="2" charset="-79"/>
              </a:rPr>
              <a:t>.</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2256848426"/>
      </p:ext>
    </p:extLst>
  </p:cSld>
  <p:clrMapOvr>
    <a:masterClrMapping/>
  </p:clrMapOvr>
  <mc:AlternateContent xmlns:mc="http://schemas.openxmlformats.org/markup-compatibility/2006">
    <mc:Choice xmlns:p14="http://schemas.microsoft.com/office/powerpoint/2010/main" xmlns="" Requires="p14">
      <p:transition spd="slow" p14:dur="5000" advTm="11409">
        <p14:ripple/>
      </p:transition>
    </mc:Choice>
    <mc:Fallback>
      <p:transition spd="slow" advTm="11409">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038350" y="777874"/>
            <a:ext cx="7962900" cy="5330825"/>
          </a:xfrm>
          <a:prstGeom prst="rect">
            <a:avLst/>
          </a:prstGeom>
          <a:effectLst>
            <a:softEdge rad="317500"/>
          </a:effectLst>
        </p:spPr>
      </p:pic>
      <p:sp>
        <p:nvSpPr>
          <p:cNvPr id="3" name="Rectangle 2"/>
          <p:cNvSpPr/>
          <p:nvPr/>
        </p:nvSpPr>
        <p:spPr>
          <a:xfrm>
            <a:off x="2114550" y="6211669"/>
            <a:ext cx="7886700" cy="646331"/>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modern design teaches you the value of conserving water (or else the fish has it).</a:t>
            </a:r>
          </a:p>
        </p:txBody>
      </p:sp>
      <p:sp>
        <p:nvSpPr>
          <p:cNvPr id="4" name="Rectangle 3"/>
          <p:cNvSpPr/>
          <p:nvPr/>
        </p:nvSpPr>
        <p:spPr>
          <a:xfrm>
            <a:off x="635000" y="19645"/>
            <a:ext cx="10248900" cy="64633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En este caso, el moderno diseño intenta demostrar el valor que tiene el agua y su conservación. (Una vez que se acaba, el pez no tendrá donde nadar)</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575505572"/>
      </p:ext>
    </p:extLst>
  </p:cSld>
  <p:clrMapOvr>
    <a:masterClrMapping/>
  </p:clrMapOvr>
  <mc:AlternateContent xmlns:mc="http://schemas.openxmlformats.org/markup-compatibility/2006">
    <mc:Choice xmlns:p14="http://schemas.microsoft.com/office/powerpoint/2010/main" xmlns="" Requires="p14">
      <p:transition spd="slow" p14:dur="5000" advTm="12280">
        <p14:ripple/>
      </p:transition>
    </mc:Choice>
    <mc:Fallback>
      <p:transition spd="slow" advTm="1228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231900" y="544380"/>
            <a:ext cx="9664700" cy="5564320"/>
          </a:xfrm>
          <a:prstGeom prst="rect">
            <a:avLst/>
          </a:prstGeom>
          <a:effectLst>
            <a:softEdge rad="317500"/>
          </a:effectLst>
        </p:spPr>
      </p:pic>
      <p:sp>
        <p:nvSpPr>
          <p:cNvPr id="3" name="Rectangle 2"/>
          <p:cNvSpPr/>
          <p:nvPr/>
        </p:nvSpPr>
        <p:spPr>
          <a:xfrm>
            <a:off x="2762250" y="6313620"/>
            <a:ext cx="6824304" cy="369332"/>
          </a:xfrm>
          <a:prstGeom prst="rect">
            <a:avLst/>
          </a:prstGeom>
        </p:spPr>
        <p:txBody>
          <a:bodyPr wrap="none">
            <a:spAutoFit/>
          </a:bodyPr>
          <a:lstStyle/>
          <a:p>
            <a:r>
              <a:rPr lang="en-US" dirty="0">
                <a:solidFill>
                  <a:schemeClr val="accent1">
                    <a:lumMod val="75000"/>
                  </a:schemeClr>
                </a:solidFill>
                <a:latin typeface="Aharoni" panose="02010803020104030203" pitchFamily="2" charset="-79"/>
                <a:cs typeface="Aharoni" panose="02010803020104030203" pitchFamily="2" charset="-79"/>
              </a:rPr>
              <a:t>These washbasins use wood for a more rustic looking design</a:t>
            </a:r>
          </a:p>
        </p:txBody>
      </p:sp>
      <p:sp>
        <p:nvSpPr>
          <p:cNvPr id="4" name="Rectangle 3"/>
          <p:cNvSpPr/>
          <p:nvPr/>
        </p:nvSpPr>
        <p:spPr>
          <a:xfrm>
            <a:off x="1413740" y="175047"/>
            <a:ext cx="10079760" cy="369332"/>
          </a:xfrm>
          <a:prstGeom prst="rect">
            <a:avLst/>
          </a:prstGeom>
        </p:spPr>
        <p:txBody>
          <a:bodyPr wrap="square">
            <a:spAutoFit/>
          </a:bodyPr>
          <a:lstStyle/>
          <a:p>
            <a:r>
              <a:rPr lang="es-ES" b="1" dirty="0">
                <a:solidFill>
                  <a:schemeClr val="accent1">
                    <a:lumMod val="75000"/>
                  </a:schemeClr>
                </a:solidFill>
                <a:latin typeface="Aharoni" panose="02010803020104030203" pitchFamily="2" charset="-79"/>
                <a:cs typeface="Aharoni" panose="02010803020104030203" pitchFamily="2" charset="-79"/>
              </a:rPr>
              <a:t>Este lavabo está creado de madera para dar un estilo rustico al diseño del baño</a:t>
            </a:r>
            <a:r>
              <a:rPr lang="es-ES" b="1" dirty="0">
                <a:latin typeface="Aharoni" panose="02010803020104030203" pitchFamily="2" charset="-79"/>
                <a:cs typeface="Aharoni" panose="02010803020104030203" pitchFamily="2" charset="-79"/>
              </a:rPr>
              <a:t>.</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547601680"/>
      </p:ext>
    </p:extLst>
  </p:cSld>
  <p:clrMapOvr>
    <a:masterClrMapping/>
  </p:clrMapOvr>
  <mc:AlternateContent xmlns:mc="http://schemas.openxmlformats.org/markup-compatibility/2006">
    <mc:Choice xmlns:p14="http://schemas.microsoft.com/office/powerpoint/2010/main" xmlns="" Requires="p14">
      <p:transition spd="slow" p14:dur="5000" advTm="8790">
        <p14:ripple/>
      </p:transition>
    </mc:Choice>
    <mc:Fallback>
      <p:transition spd="slow" advTm="879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987550" y="177799"/>
            <a:ext cx="8140700" cy="6502400"/>
          </a:xfrm>
          <a:prstGeom prst="rect">
            <a:avLst/>
          </a:prstGeom>
          <a:effectLst>
            <a:softEdge rad="317500"/>
          </a:effectLst>
        </p:spPr>
      </p:pic>
      <p:sp>
        <p:nvSpPr>
          <p:cNvPr id="3" name="Rectangle 2"/>
          <p:cNvSpPr/>
          <p:nvPr/>
        </p:nvSpPr>
        <p:spPr>
          <a:xfrm>
            <a:off x="10160000" y="2136338"/>
            <a:ext cx="2032000" cy="2308324"/>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modern design is all about continuous lines, connecting glass and ceramic, to create an all-in-one bathroom</a:t>
            </a:r>
            <a:r>
              <a:rPr lang="en-US" dirty="0"/>
              <a:t>.</a:t>
            </a:r>
          </a:p>
        </p:txBody>
      </p:sp>
      <p:sp>
        <p:nvSpPr>
          <p:cNvPr id="4" name="Rectangle 3"/>
          <p:cNvSpPr/>
          <p:nvPr/>
        </p:nvSpPr>
        <p:spPr>
          <a:xfrm>
            <a:off x="0" y="2136338"/>
            <a:ext cx="1803400" cy="2585323"/>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En este diseño la ideas es crear líneas continuas, que conectan el vidrio y la cerámica, para crear un baño "todo en uno".</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802339309"/>
      </p:ext>
    </p:extLst>
  </p:cSld>
  <p:clrMapOvr>
    <a:masterClrMapping/>
  </p:clrMapOvr>
  <mc:AlternateContent xmlns:mc="http://schemas.openxmlformats.org/markup-compatibility/2006">
    <mc:Choice xmlns:p14="http://schemas.microsoft.com/office/powerpoint/2010/main" xmlns="" Requires="p14">
      <p:transition spd="slow" p14:dur="5000" advTm="9666">
        <p14:ripple/>
      </p:transition>
    </mc:Choice>
    <mc:Fallback>
      <p:transition spd="slow" advTm="9666">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92200" y="762000"/>
            <a:ext cx="10071100" cy="5054599"/>
          </a:xfrm>
          <a:prstGeom prst="rect">
            <a:avLst/>
          </a:prstGeom>
          <a:effectLst>
            <a:softEdge rad="317500"/>
          </a:effectLst>
        </p:spPr>
      </p:pic>
      <p:sp>
        <p:nvSpPr>
          <p:cNvPr id="3" name="Rectangle 2"/>
          <p:cNvSpPr/>
          <p:nvPr/>
        </p:nvSpPr>
        <p:spPr>
          <a:xfrm>
            <a:off x="2565400" y="5934670"/>
            <a:ext cx="6096000" cy="923330"/>
          </a:xfrm>
          <a:prstGeom prst="rect">
            <a:avLst/>
          </a:prstGeom>
        </p:spPr>
        <p:txBody>
          <a:bodyPr>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curvaceous design is reminiscent of the oceans waves. The ocean-like shape also makes the water fall like a crashing wave</a:t>
            </a:r>
          </a:p>
        </p:txBody>
      </p:sp>
      <p:sp>
        <p:nvSpPr>
          <p:cNvPr id="5" name="Rectangle 4"/>
          <p:cNvSpPr/>
          <p:nvPr/>
        </p:nvSpPr>
        <p:spPr>
          <a:xfrm>
            <a:off x="2692400" y="0"/>
            <a:ext cx="6096000" cy="646331"/>
          </a:xfrm>
          <a:prstGeom prst="rect">
            <a:avLst/>
          </a:prstGeom>
        </p:spPr>
        <p:txBody>
          <a:bodyPr>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lavabo curvo recuerda a las olas del mar, tanto que sus formas oceánicas caen como olas rompientes</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1201901940"/>
      </p:ext>
    </p:extLst>
  </p:cSld>
  <p:clrMapOvr>
    <a:masterClrMapping/>
  </p:clrMapOvr>
  <mc:AlternateContent xmlns:mc="http://schemas.openxmlformats.org/markup-compatibility/2006">
    <mc:Choice xmlns:p14="http://schemas.microsoft.com/office/powerpoint/2010/main" xmlns="" Requires="p14">
      <p:transition spd="slow" p14:dur="5000" advTm="11400">
        <p14:ripple/>
      </p:transition>
    </mc:Choice>
    <mc:Fallback>
      <p:transition spd="slow" advTm="114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120900" y="190500"/>
            <a:ext cx="7950200" cy="6184900"/>
          </a:xfrm>
          <a:prstGeom prst="rect">
            <a:avLst/>
          </a:prstGeom>
          <a:effectLst>
            <a:softEdge rad="317500"/>
          </a:effectLst>
        </p:spPr>
      </p:pic>
      <p:sp>
        <p:nvSpPr>
          <p:cNvPr id="3" name="Rectangle 2"/>
          <p:cNvSpPr/>
          <p:nvPr/>
        </p:nvSpPr>
        <p:spPr>
          <a:xfrm>
            <a:off x="10071100" y="2530578"/>
            <a:ext cx="2025382" cy="1477328"/>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streamlined slide-like washbasin is a fun addition to any bathroom.</a:t>
            </a:r>
          </a:p>
        </p:txBody>
      </p:sp>
      <p:sp>
        <p:nvSpPr>
          <p:cNvPr id="4" name="Rectangle 3"/>
          <p:cNvSpPr/>
          <p:nvPr/>
        </p:nvSpPr>
        <p:spPr>
          <a:xfrm>
            <a:off x="0" y="2230219"/>
            <a:ext cx="2120900" cy="2031325"/>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Un lavabo con forma de tobogán aerodinámico es una divertida incorporación para todo baño</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2894359224"/>
      </p:ext>
    </p:extLst>
  </p:cSld>
  <p:clrMapOvr>
    <a:masterClrMapping/>
  </p:clrMapOvr>
  <mc:AlternateContent xmlns:mc="http://schemas.openxmlformats.org/markup-compatibility/2006">
    <mc:Choice xmlns:p14="http://schemas.microsoft.com/office/powerpoint/2010/main" xmlns="" Requires="p14">
      <p:transition spd="slow" p14:dur="5000" advTm="8780">
        <p14:ripple/>
      </p:transition>
    </mc:Choice>
    <mc:Fallback>
      <p:transition spd="slow" advTm="878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3390900" y="88900"/>
            <a:ext cx="4864100" cy="6477000"/>
          </a:xfrm>
          <a:prstGeom prst="rect">
            <a:avLst/>
          </a:prstGeom>
          <a:effectLst>
            <a:softEdge rad="317500"/>
          </a:effectLst>
        </p:spPr>
      </p:pic>
      <p:sp>
        <p:nvSpPr>
          <p:cNvPr id="4" name="Rectangle 3"/>
          <p:cNvSpPr/>
          <p:nvPr/>
        </p:nvSpPr>
        <p:spPr>
          <a:xfrm>
            <a:off x="9237550" y="2556694"/>
            <a:ext cx="1976550" cy="2308324"/>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low level sink has multiple uses: A sink for the shorter family members or a foot spa for the taller folk.</a:t>
            </a:r>
          </a:p>
        </p:txBody>
      </p:sp>
      <p:sp>
        <p:nvSpPr>
          <p:cNvPr id="5" name="Rectangle 4"/>
          <p:cNvSpPr/>
          <p:nvPr/>
        </p:nvSpPr>
        <p:spPr>
          <a:xfrm>
            <a:off x="749300" y="2178095"/>
            <a:ext cx="1905000" cy="2862322"/>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Esta pileta de dos niveles tiene múltiples usos: Puede ser utilizado por los miembros más pequeños de la familia o un spa para los pies</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88040076"/>
      </p:ext>
    </p:extLst>
  </p:cSld>
  <p:clrMapOvr>
    <a:masterClrMapping/>
  </p:clrMapOvr>
  <mc:AlternateContent xmlns:mc="http://schemas.openxmlformats.org/markup-compatibility/2006">
    <mc:Choice xmlns:p14="http://schemas.microsoft.com/office/powerpoint/2010/main" xmlns="" Requires="p14">
      <p:transition spd="slow" p14:dur="5000" advTm="12297">
        <p14:ripple/>
      </p:transition>
    </mc:Choice>
    <mc:Fallback>
      <p:transition spd="slow" advTm="12297">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977900" y="1200330"/>
            <a:ext cx="10248900" cy="4641670"/>
          </a:xfrm>
          <a:prstGeom prst="rect">
            <a:avLst/>
          </a:prstGeom>
          <a:effectLst>
            <a:softEdge rad="317500"/>
          </a:effectLst>
        </p:spPr>
      </p:pic>
      <p:sp>
        <p:nvSpPr>
          <p:cNvPr id="3" name="Rectangle 2"/>
          <p:cNvSpPr/>
          <p:nvPr/>
        </p:nvSpPr>
        <p:spPr>
          <a:xfrm>
            <a:off x="3157470" y="5934670"/>
            <a:ext cx="6096000" cy="923330"/>
          </a:xfrm>
          <a:prstGeom prst="rect">
            <a:avLst/>
          </a:prstGeom>
        </p:spPr>
        <p:txBody>
          <a:bodyPr>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concept might take some getting used to, but it's very smart: By linking the sink drainage to the toilet flush, both water and space can be conserved.</a:t>
            </a:r>
          </a:p>
        </p:txBody>
      </p:sp>
      <p:sp>
        <p:nvSpPr>
          <p:cNvPr id="4" name="Rectangle 3"/>
          <p:cNvSpPr/>
          <p:nvPr/>
        </p:nvSpPr>
        <p:spPr>
          <a:xfrm>
            <a:off x="3009900" y="12700"/>
            <a:ext cx="6096000" cy="1200329"/>
          </a:xfrm>
          <a:prstGeom prst="rect">
            <a:avLst/>
          </a:prstGeom>
        </p:spPr>
        <p:txBody>
          <a:bodyPr>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es un modelo que puede llevar un tiempo para acostumbrarse a usarlo, pero es muy inteligente: Crea una conexión entre el lavabo y la cisterna del inodoro, de esta manera se ahorra agua y espacio</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302400192"/>
      </p:ext>
    </p:extLst>
  </p:cSld>
  <p:clrMapOvr>
    <a:masterClrMapping/>
  </p:clrMapOvr>
  <mc:AlternateContent xmlns:mc="http://schemas.openxmlformats.org/markup-compatibility/2006">
    <mc:Choice xmlns:p14="http://schemas.microsoft.com/office/powerpoint/2010/main" xmlns="" Requires="p14">
      <p:transition spd="slow" p14:dur="5000" advTm="13164">
        <p14:ripple/>
      </p:transition>
    </mc:Choice>
    <mc:Fallback>
      <p:transition spd="slow" advTm="13164">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298575" y="646331"/>
            <a:ext cx="9023350" cy="5462369"/>
          </a:xfrm>
          <a:prstGeom prst="rect">
            <a:avLst/>
          </a:prstGeom>
          <a:effectLst>
            <a:softEdge rad="317500"/>
          </a:effectLst>
        </p:spPr>
      </p:pic>
      <p:sp>
        <p:nvSpPr>
          <p:cNvPr id="4" name="Rectangle 3"/>
          <p:cNvSpPr/>
          <p:nvPr/>
        </p:nvSpPr>
        <p:spPr>
          <a:xfrm>
            <a:off x="1298575" y="0"/>
            <a:ext cx="9223375" cy="64633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diseño futurístico aún está siendo desarrollado: Una pileta en la que puedes hacer dibujos sobre la pared para darle instrucciones</a:t>
            </a:r>
            <a:r>
              <a:rPr lang="es-ES" dirty="0"/>
              <a:t>.</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xmlns="" val="1764448615"/>
              </p:ext>
            </p:extLst>
          </p:nvPr>
        </p:nvGraphicFramePr>
        <p:xfrm>
          <a:off x="2098675" y="6199568"/>
          <a:ext cx="7423150" cy="586994"/>
        </p:xfrm>
        <a:graphic>
          <a:graphicData uri="http://schemas.openxmlformats.org/drawingml/2006/table">
            <a:tbl>
              <a:tblPr firstRow="1" firstCol="1" bandRow="1">
                <a:tableStyleId>{5C22544A-7EE6-4342-B048-85BDC9FD1C3A}</a:tableStyleId>
              </a:tblPr>
              <a:tblGrid>
                <a:gridCol w="7423150"/>
              </a:tblGrid>
              <a:tr h="0">
                <a:tc>
                  <a:txBody>
                    <a:bodyPr/>
                    <a:lstStyle/>
                    <a:p>
                      <a:pPr marL="0" marR="0" algn="ctr">
                        <a:lnSpc>
                          <a:spcPct val="107000"/>
                        </a:lnSpc>
                        <a:spcBef>
                          <a:spcPts val="0"/>
                        </a:spcBef>
                        <a:spcAft>
                          <a:spcPts val="750"/>
                        </a:spcAft>
                      </a:pPr>
                      <a:r>
                        <a:rPr lang="en-US" sz="1800" dirty="0">
                          <a:solidFill>
                            <a:schemeClr val="accent1">
                              <a:lumMod val="75000"/>
                            </a:schemeClr>
                          </a:solidFill>
                          <a:effectLst/>
                          <a:latin typeface="Aharoni" panose="02010803020104030203" pitchFamily="2" charset="-79"/>
                          <a:cs typeface="Aharoni" panose="02010803020104030203" pitchFamily="2" charset="-79"/>
                        </a:rPr>
                        <a:t>This futuristic design is still being developed: A basin where you can draw on the walls to give it instructions.</a:t>
                      </a:r>
                      <a:endParaRPr lang="en-US" sz="1800" dirty="0">
                        <a:solidFill>
                          <a:schemeClr val="accent1">
                            <a:lumMod val="75000"/>
                          </a:schemeClr>
                        </a:solidFill>
                        <a:effectLst/>
                        <a:latin typeface="Aharoni" panose="02010803020104030203" pitchFamily="2" charset="-79"/>
                        <a:ea typeface="Calibri"/>
                        <a:cs typeface="Aharoni" panose="02010803020104030203" pitchFamily="2" charset="-79"/>
                      </a:endParaRPr>
                    </a:p>
                  </a:txBody>
                  <a:tcPr marL="0" marR="0" marT="0" marB="0" anchor="ctr">
                    <a:noFill/>
                  </a:tcPr>
                </a:tc>
              </a:tr>
            </a:tbl>
          </a:graphicData>
        </a:graphic>
      </p:graphicFrame>
    </p:spTree>
    <p:extLst>
      <p:ext uri="{BB962C8B-B14F-4D97-AF65-F5344CB8AC3E}">
        <p14:creationId xmlns:p14="http://schemas.microsoft.com/office/powerpoint/2010/main" xmlns="" val="3822583816"/>
      </p:ext>
    </p:extLst>
  </p:cSld>
  <p:clrMapOvr>
    <a:masterClrMapping/>
  </p:clrMapOvr>
  <mc:AlternateContent xmlns:mc="http://schemas.openxmlformats.org/markup-compatibility/2006">
    <mc:Choice xmlns:p14="http://schemas.microsoft.com/office/powerpoint/2010/main" xmlns="" Requires="p14">
      <p:transition spd="slow" p14:dur="5000" advTm="7920">
        <p14:ripple/>
      </p:transition>
    </mc:Choice>
    <mc:Fallback>
      <p:transition spd="slow" advTm="792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92200" y="495300"/>
            <a:ext cx="10020300" cy="5716368"/>
          </a:xfrm>
          <a:prstGeom prst="rect">
            <a:avLst/>
          </a:prstGeom>
          <a:effectLst>
            <a:softEdge rad="317500"/>
          </a:effectLst>
        </p:spPr>
      </p:pic>
      <p:sp>
        <p:nvSpPr>
          <p:cNvPr id="3" name="Rectangle 2"/>
          <p:cNvSpPr/>
          <p:nvPr/>
        </p:nvSpPr>
        <p:spPr>
          <a:xfrm>
            <a:off x="1339850" y="6396334"/>
            <a:ext cx="9525000" cy="369332"/>
          </a:xfrm>
          <a:prstGeom prst="rect">
            <a:avLst/>
          </a:prstGeom>
        </p:spPr>
        <p:txBody>
          <a:bodyPr wrap="square">
            <a:spAutoFit/>
          </a:bodyPr>
          <a:lstStyle/>
          <a:p>
            <a:pPr algn="ctr"/>
            <a:r>
              <a:rPr lang="en-US" b="1" dirty="0">
                <a:latin typeface="Aharoni" panose="02010803020104030203" pitchFamily="2" charset="-79"/>
                <a:cs typeface="Aharoni" panose="02010803020104030203" pitchFamily="2" charset="-79"/>
              </a:rPr>
              <a:t>Another innovative and curvaceous design, integrating modernity with tradition</a:t>
            </a:r>
            <a:r>
              <a:rPr lang="en-US" dirty="0"/>
              <a:t>.</a:t>
            </a:r>
          </a:p>
        </p:txBody>
      </p:sp>
      <p:sp>
        <p:nvSpPr>
          <p:cNvPr id="4" name="Rectangle 3"/>
          <p:cNvSpPr/>
          <p:nvPr/>
        </p:nvSpPr>
        <p:spPr>
          <a:xfrm>
            <a:off x="2298700" y="125968"/>
            <a:ext cx="8318500" cy="369332"/>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Otro innovador y curvo diseño que integrando modernidad y tradición</a:t>
            </a:r>
            <a:r>
              <a:rPr lang="es-ES" dirty="0"/>
              <a:t>.</a:t>
            </a:r>
            <a:endParaRPr lang="en-US" dirty="0"/>
          </a:p>
        </p:txBody>
      </p:sp>
    </p:spTree>
    <p:extLst>
      <p:ext uri="{BB962C8B-B14F-4D97-AF65-F5344CB8AC3E}">
        <p14:creationId xmlns:p14="http://schemas.microsoft.com/office/powerpoint/2010/main" xmlns="" val="3422907015"/>
      </p:ext>
    </p:extLst>
  </p:cSld>
  <p:clrMapOvr>
    <a:masterClrMapping/>
  </p:clrMapOvr>
  <mc:AlternateContent xmlns:mc="http://schemas.openxmlformats.org/markup-compatibility/2006">
    <mc:Choice xmlns:p14="http://schemas.microsoft.com/office/powerpoint/2010/main" xmlns="" Requires="p14">
      <p:transition spd="slow" p14:dur="5000" advTm="5301">
        <p14:ripple/>
      </p:transition>
    </mc:Choice>
    <mc:Fallback>
      <p:transition spd="slow" advTm="5301">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42950" y="670143"/>
            <a:ext cx="10706100" cy="5259169"/>
          </a:xfrm>
          <a:prstGeom prst="rect">
            <a:avLst/>
          </a:prstGeom>
          <a:effectLst>
            <a:softEdge rad="317500"/>
          </a:effectLst>
        </p:spPr>
      </p:pic>
      <p:sp>
        <p:nvSpPr>
          <p:cNvPr id="3" name="Rectangle 2"/>
          <p:cNvSpPr/>
          <p:nvPr/>
        </p:nvSpPr>
        <p:spPr>
          <a:xfrm>
            <a:off x="2146300" y="6094412"/>
            <a:ext cx="8401050" cy="646331"/>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Forget ceramics: Glass is an effective and stunning way to create a sensational look in your bathroom.</a:t>
            </a:r>
          </a:p>
        </p:txBody>
      </p:sp>
      <p:sp>
        <p:nvSpPr>
          <p:cNvPr id="4" name="Rectangle 3"/>
          <p:cNvSpPr/>
          <p:nvPr/>
        </p:nvSpPr>
        <p:spPr>
          <a:xfrm>
            <a:off x="2146300" y="0"/>
            <a:ext cx="7442200" cy="64633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Olvídate de los cerámicos: El vidrio es un efectivo y lujoso material para crear sorprendentes diseños en tu baño</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3624198947"/>
      </p:ext>
    </p:extLst>
  </p:cSld>
  <p:clrMapOvr>
    <a:masterClrMapping/>
  </p:clrMapOvr>
  <mc:AlternateContent xmlns:mc="http://schemas.openxmlformats.org/markup-compatibility/2006">
    <mc:Choice xmlns:p14="http://schemas.microsoft.com/office/powerpoint/2010/main" xmlns="" Requires="p14">
      <p:transition spd="slow" p14:dur="5000" advTm="8777">
        <p14:ripple/>
      </p:transition>
    </mc:Choice>
    <mc:Fallback>
      <p:transition spd="slow" advTm="8777">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49300" y="736600"/>
            <a:ext cx="10617200" cy="5384800"/>
          </a:xfrm>
          <a:prstGeom prst="rect">
            <a:avLst/>
          </a:prstGeom>
        </p:spPr>
      </p:pic>
      <p:sp>
        <p:nvSpPr>
          <p:cNvPr id="3" name="Rectangle 2"/>
          <p:cNvSpPr/>
          <p:nvPr/>
        </p:nvSpPr>
        <p:spPr>
          <a:xfrm>
            <a:off x="3187700" y="6211669"/>
            <a:ext cx="6096000" cy="646331"/>
          </a:xfrm>
          <a:prstGeom prst="rect">
            <a:avLst/>
          </a:prstGeom>
        </p:spPr>
        <p:txBody>
          <a:bodyPr>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dark themed bathroom integrates LED lights into the sinks for a nightclub-like feel.</a:t>
            </a:r>
          </a:p>
        </p:txBody>
      </p:sp>
      <p:sp>
        <p:nvSpPr>
          <p:cNvPr id="4" name="Rectangle 3"/>
          <p:cNvSpPr/>
          <p:nvPr/>
        </p:nvSpPr>
        <p:spPr>
          <a:xfrm>
            <a:off x="2192986" y="-16997"/>
            <a:ext cx="8085428" cy="64633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baño con tonos oscuros integra luces LED con las piletas para crear la misma sensación que en los bares y discotecas.</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xmlns="" val="286260709"/>
      </p:ext>
    </p:extLst>
  </p:cSld>
  <p:clrMapOvr>
    <a:masterClrMapping/>
  </p:clrMapOvr>
  <mc:AlternateContent xmlns:mc="http://schemas.openxmlformats.org/markup-compatibility/2006">
    <mc:Choice xmlns:p14="http://schemas.microsoft.com/office/powerpoint/2010/main" xmlns="" Requires="p14">
      <p:transition spd="slow" p14:dur="5000" advTm="9664">
        <p14:ripple/>
      </p:transition>
    </mc:Choice>
    <mc:Fallback>
      <p:transition spd="slow" advTm="9664">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984500" y="152400"/>
            <a:ext cx="5715000" cy="6553200"/>
          </a:xfrm>
          <a:prstGeom prst="rect">
            <a:avLst/>
          </a:prstGeom>
          <a:effectLst>
            <a:softEdge rad="317500"/>
          </a:effectLst>
        </p:spPr>
      </p:pic>
      <p:sp>
        <p:nvSpPr>
          <p:cNvPr id="3" name="Rectangle 2"/>
          <p:cNvSpPr/>
          <p:nvPr/>
        </p:nvSpPr>
        <p:spPr>
          <a:xfrm>
            <a:off x="9654494" y="12680"/>
            <a:ext cx="1727200" cy="3416320"/>
          </a:xfrm>
          <a:prstGeom prst="rect">
            <a:avLst/>
          </a:prstGeom>
        </p:spPr>
        <p:txBody>
          <a:bodyPr wrap="square">
            <a:spAutoFit/>
          </a:bodyPr>
          <a:lstStyle/>
          <a:p>
            <a:pPr algn="ctr"/>
            <a:r>
              <a:rPr lang="en-US" b="1" dirty="0">
                <a:solidFill>
                  <a:schemeClr val="accent1">
                    <a:lumMod val="75000"/>
                  </a:schemeClr>
                </a:solidFill>
                <a:latin typeface="Aharoni" panose="02010803020104030203" pitchFamily="2" charset="-79"/>
                <a:cs typeface="Aharoni" panose="02010803020104030203" pitchFamily="2" charset="-79"/>
              </a:rPr>
              <a:t>This minimalistic wood themed bathroom has a uniform look with panels covering both the washbasin, toilet and shower floor.</a:t>
            </a:r>
          </a:p>
        </p:txBody>
      </p:sp>
      <p:sp>
        <p:nvSpPr>
          <p:cNvPr id="4" name="Rectangle 3"/>
          <p:cNvSpPr/>
          <p:nvPr/>
        </p:nvSpPr>
        <p:spPr>
          <a:xfrm>
            <a:off x="525918" y="289679"/>
            <a:ext cx="1607682" cy="3139321"/>
          </a:xfrm>
          <a:prstGeom prst="rect">
            <a:avLst/>
          </a:prstGeom>
        </p:spPr>
        <p:txBody>
          <a:bodyPr wrap="square">
            <a:spAutoFit/>
          </a:bodyPr>
          <a:lstStyle/>
          <a:p>
            <a:pPr algn="ctr"/>
            <a:r>
              <a:rPr lang="es-ES" b="1" dirty="0">
                <a:solidFill>
                  <a:schemeClr val="accent1">
                    <a:lumMod val="75000"/>
                  </a:schemeClr>
                </a:solidFill>
                <a:latin typeface="Aharoni" panose="02010803020104030203" pitchFamily="2" charset="-79"/>
                <a:cs typeface="Aharoni" panose="02010803020104030203" pitchFamily="2" charset="-79"/>
              </a:rPr>
              <a:t>Este baño temático minimalista tiene un look uniforme con paneles que cubren tanto el lavabo, el </a:t>
            </a:r>
            <a:r>
              <a:rPr lang="es-ES" b="1" dirty="0" err="1">
                <a:solidFill>
                  <a:schemeClr val="accent1">
                    <a:lumMod val="75000"/>
                  </a:schemeClr>
                </a:solidFill>
                <a:latin typeface="Aharoni" panose="02010803020104030203" pitchFamily="2" charset="-79"/>
                <a:cs typeface="Aharoni" panose="02010803020104030203" pitchFamily="2" charset="-79"/>
              </a:rPr>
              <a:t>toilet</a:t>
            </a:r>
            <a:r>
              <a:rPr lang="es-ES" b="1" dirty="0">
                <a:solidFill>
                  <a:schemeClr val="accent1">
                    <a:lumMod val="75000"/>
                  </a:schemeClr>
                </a:solidFill>
                <a:latin typeface="Aharoni" panose="02010803020104030203" pitchFamily="2" charset="-79"/>
                <a:cs typeface="Aharoni" panose="02010803020104030203" pitchFamily="2" charset="-79"/>
              </a:rPr>
              <a:t> y el suelo de la ducha.</a:t>
            </a:r>
            <a:endParaRPr lang="en-US" b="1" dirty="0">
              <a:solidFill>
                <a:schemeClr val="accent1">
                  <a:lumMod val="75000"/>
                </a:schemeClr>
              </a:solidFill>
              <a:latin typeface="Aharoni" panose="02010803020104030203" pitchFamily="2" charset="-79"/>
              <a:cs typeface="Aharoni" panose="02010803020104030203" pitchFamily="2" charset="-79"/>
            </a:endParaRPr>
          </a:p>
        </p:txBody>
      </p:sp>
      <p:pic>
        <p:nvPicPr>
          <p:cNvPr id="5" name="Picture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244975" y="289679"/>
            <a:ext cx="2219325" cy="174820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rot="20269764">
            <a:off x="9114743" y="4371740"/>
            <a:ext cx="2806700" cy="1873545"/>
          </a:xfrm>
          <a:prstGeom prst="rect">
            <a:avLst/>
          </a:prstGeom>
        </p:spPr>
      </p:pic>
      <p:sp>
        <p:nvSpPr>
          <p:cNvPr id="7" name="TextBox 6"/>
          <p:cNvSpPr txBox="1"/>
          <p:nvPr/>
        </p:nvSpPr>
        <p:spPr>
          <a:xfrm rot="19765305">
            <a:off x="10236199" y="4349049"/>
            <a:ext cx="1407758" cy="646331"/>
          </a:xfrm>
          <a:prstGeom prst="rect">
            <a:avLst/>
          </a:prstGeom>
          <a:noFill/>
        </p:spPr>
        <p:txBody>
          <a:bodyPr wrap="none" rtlCol="0">
            <a:spAutoFit/>
          </a:bodyPr>
          <a:lstStyle/>
          <a:p>
            <a:r>
              <a:rPr lang="en-US" sz="3600" b="1" dirty="0" err="1" smtClean="0">
                <a:solidFill>
                  <a:schemeClr val="accent1">
                    <a:lumMod val="75000"/>
                  </a:schemeClr>
                </a:solidFill>
                <a:latin typeface="Vivaldi" panose="03020602050506090804" pitchFamily="66" charset="0"/>
              </a:rPr>
              <a:t>Kriska</a:t>
            </a:r>
            <a:endParaRPr lang="en-US" sz="3600" b="1" dirty="0">
              <a:solidFill>
                <a:schemeClr val="accent1">
                  <a:lumMod val="75000"/>
                </a:schemeClr>
              </a:solidFill>
              <a:latin typeface="Vivaldi" panose="03020602050506090804" pitchFamily="66" charset="0"/>
            </a:endParaRPr>
          </a:p>
        </p:txBody>
      </p:sp>
      <p:sp>
        <p:nvSpPr>
          <p:cNvPr id="8" name="TextBox 7"/>
          <p:cNvSpPr txBox="1"/>
          <p:nvPr/>
        </p:nvSpPr>
        <p:spPr>
          <a:xfrm>
            <a:off x="9905585" y="3851250"/>
            <a:ext cx="1225015" cy="369332"/>
          </a:xfrm>
          <a:prstGeom prst="rect">
            <a:avLst/>
          </a:prstGeom>
          <a:noFill/>
        </p:spPr>
        <p:txBody>
          <a:bodyPr wrap="none" rtlCol="0">
            <a:spAutoFit/>
          </a:bodyPr>
          <a:lstStyle/>
          <a:p>
            <a:r>
              <a:rPr lang="en-US" b="1" dirty="0" smtClean="0">
                <a:solidFill>
                  <a:schemeClr val="accent1">
                    <a:lumMod val="75000"/>
                  </a:schemeClr>
                </a:solidFill>
              </a:rPr>
              <a:t>26-8-2016</a:t>
            </a:r>
            <a:endParaRPr lang="en-US" b="1" dirty="0">
              <a:solidFill>
                <a:schemeClr val="accent1">
                  <a:lumMod val="75000"/>
                </a:schemeClr>
              </a:solidFill>
            </a:endParaRPr>
          </a:p>
        </p:txBody>
      </p:sp>
    </p:spTree>
    <p:extLst>
      <p:ext uri="{BB962C8B-B14F-4D97-AF65-F5344CB8AC3E}">
        <p14:creationId xmlns:p14="http://schemas.microsoft.com/office/powerpoint/2010/main" xmlns="" val="1469050527"/>
      </p:ext>
    </p:extLst>
  </p:cSld>
  <p:clrMapOvr>
    <a:masterClrMapping/>
  </p:clrMapOvr>
  <mc:AlternateContent xmlns:mc="http://schemas.openxmlformats.org/markup-compatibility/2006">
    <mc:Choice xmlns:p14="http://schemas.microsoft.com/office/powerpoint/2010/main" xmlns="" Requires="p14">
      <p:transition spd="slow" p14:dur="5000" advTm="19484">
        <p:dissolve/>
      </p:transition>
    </mc:Choice>
    <mc:Fallback>
      <p:transition spd="slow" advTm="19484">
        <p:dissolv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vabos_Creativos_Washbasins">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DEB094D4-7FD8-4F86-93D5-B0F1341EF586}"/>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Lavabos_Creativos_Washbasins</Template>
  <TotalTime>2</TotalTime>
  <Words>945</Words>
  <Application>Microsoft Office PowerPoint</Application>
  <PresentationFormat>Personalizado</PresentationFormat>
  <Paragraphs>48</Paragraphs>
  <Slides>21</Slides>
  <Notes>0</Notes>
  <HiddenSlides>0</HiddenSlides>
  <MMClips>0</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Lavabos_Creativos_Washbasins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2016-12-21T19:02:14Z</dcterms:created>
  <dcterms:modified xsi:type="dcterms:W3CDTF">2016-12-21T19:04:46Z</dcterms:modified>
</cp:coreProperties>
</file>