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2" r:id="rId3"/>
    <p:sldId id="256" r:id="rId4"/>
    <p:sldId id="271" r:id="rId5"/>
    <p:sldId id="287" r:id="rId6"/>
    <p:sldId id="275" r:id="rId7"/>
    <p:sldId id="288" r:id="rId8"/>
    <p:sldId id="289" r:id="rId9"/>
    <p:sldId id="257" r:id="rId10"/>
    <p:sldId id="258" r:id="rId11"/>
    <p:sldId id="259" r:id="rId12"/>
    <p:sldId id="290" r:id="rId13"/>
    <p:sldId id="260" r:id="rId14"/>
    <p:sldId id="273" r:id="rId15"/>
    <p:sldId id="285" r:id="rId16"/>
    <p:sldId id="261" r:id="rId17"/>
    <p:sldId id="281" r:id="rId18"/>
    <p:sldId id="262" r:id="rId19"/>
    <p:sldId id="286" r:id="rId20"/>
    <p:sldId id="277" r:id="rId21"/>
    <p:sldId id="280" r:id="rId22"/>
    <p:sldId id="284" r:id="rId23"/>
    <p:sldId id="283" r:id="rId24"/>
    <p:sldId id="291" r:id="rId25"/>
  </p:sldIdLst>
  <p:sldSz cx="9144000" cy="6858000" type="screen4x3"/>
  <p:notesSz cx="6858000" cy="9144000"/>
  <p:embeddedFontLs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Jokerman" pitchFamily="82" charset="0"/>
      <p:regular r:id="rId31"/>
    </p:embeddedFont>
    <p:embeddedFont>
      <p:font typeface="Bookman Old Style" pitchFamily="18" charset="0"/>
      <p:regular r:id="rId32"/>
      <p:bold r:id="rId33"/>
      <p:italic r:id="rId34"/>
      <p:boldItalic r:id="rId35"/>
    </p:embeddedFont>
    <p:embeddedFont>
      <p:font typeface="Kristen ITC" pitchFamily="66" charset="0"/>
      <p:regular r:id="rId36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fpTlYz9HkEHKT8v02E0Q==" hashData="l8UN1bWjz75+ZaR/Cp4e0pzxJG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66"/>
    <a:srgbClr val="FFFF66"/>
    <a:srgbClr val="CCFF33"/>
    <a:srgbClr val="FFFF00"/>
    <a:srgbClr val="0000FF"/>
    <a:srgbClr val="66FF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3" autoAdjust="0"/>
    <p:restoredTop sz="94687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4B3DA0-35A3-411B-8471-E1FC80506B70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290EC1-1828-452E-8EA4-36EC339813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41076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938F5-4DEC-430D-849B-9E82ABFA3B44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C7604-48FA-4EBF-972B-CE04313DB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60165"/>
      </p:ext>
    </p:extLst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58E89-9AE6-42D7-833B-E38664BE9B5B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CE76E-35F9-4B1A-8193-0B6BC9BB37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1137733"/>
      </p:ext>
    </p:extLst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B2265-0831-4F00-95F5-364667D46244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F79E9-88C9-4BFF-91FD-59F23398FE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0377637"/>
      </p:ext>
    </p:extLst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F7D69-61FA-42FF-8BA6-171FB84398F2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19401-431A-4497-AD2A-41F295B59A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8639984"/>
      </p:ext>
    </p:extLst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BFA5A-3387-48E3-9E2C-5B2A52A52DC7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54552-07D8-4777-B507-A9BACA33E2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0897464"/>
      </p:ext>
    </p:extLst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53C35-2948-42FA-B327-9381CE361B85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2644-420E-4D46-94E9-B69BCE0D45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0901104"/>
      </p:ext>
    </p:extLst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8CDF8-C8B7-4093-9339-771539006BA8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E9C0C-CE96-4362-9009-A53CF404F5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6894967"/>
      </p:ext>
    </p:extLst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4AD83-202B-408E-A0BA-58025E42E6D4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17588-D2B4-40BB-BA43-F4D87B6605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3208987"/>
      </p:ext>
    </p:extLst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AF113-918F-4665-B327-FE8535F5E4F4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0FCA5-467B-4500-A166-942DF722FA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2935520"/>
      </p:ext>
    </p:extLst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69CB-C5FF-4E47-BE56-848F33327C05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9B7CA-B9BE-4263-9F44-8CDF6494F7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0282704"/>
      </p:ext>
    </p:extLst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970ED-38BC-4631-AC87-F023B3031625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AAC42-343B-45C7-8CED-A235681675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0559457"/>
      </p:ext>
    </p:extLst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01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FAD7B38-CBEC-4AC4-B6DB-BCE090774596}" type="datetimeFigureOut">
              <a:rPr lang="es-ES"/>
              <a:pPr>
                <a:defRPr/>
              </a:pPr>
              <a:t>19/02/2021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E7DF802-E494-42F9-8CD3-92F3354CBA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9/9d/Puerta_Marina_Pompeya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http://cultured.com/user/Beni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FONDO AZULON CON FI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971550" y="981075"/>
            <a:ext cx="7200900" cy="1071563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</a:bodyPr>
          <a:lstStyle/>
          <a:p>
            <a:pPr algn="ctr"/>
            <a:r>
              <a:rPr lang="es-ES" sz="5400" kern="10">
                <a:ln w="38100">
                  <a:solidFill>
                    <a:schemeClr val="accent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Jokerman"/>
              </a:rPr>
              <a:t>CURIOSIDADES</a:t>
            </a:r>
          </a:p>
        </p:txBody>
      </p:sp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1331913" y="4149725"/>
            <a:ext cx="6480175" cy="1228725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es-ES" sz="6600" kern="10">
                <a:ln w="25400">
                  <a:solidFill>
                    <a:schemeClr val="accent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Jokerman"/>
              </a:rPr>
              <a:t>Sabías que...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164288" y="6165304"/>
            <a:ext cx="1656184" cy="368751"/>
          </a:xfrm>
          <a:prstGeom prst="rect">
            <a:avLst/>
          </a:prstGeom>
          <a:noFill/>
        </p:spPr>
        <p:txBody>
          <a:bodyPr>
            <a:prstTxWarp prst="textWave2">
              <a:avLst/>
            </a:prstTxWarp>
            <a:spAutoFit/>
          </a:bodyPr>
          <a:lstStyle/>
          <a:p>
            <a:pPr>
              <a:defRPr/>
            </a:pPr>
            <a:r>
              <a:rPr lang="es-ES" sz="14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Jokerman" pitchFamily="82" charset="0"/>
              </a:rPr>
              <a:t>Automático</a:t>
            </a:r>
            <a:endParaRPr lang="es-ES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latin typeface="Jokerman" pitchFamily="82" charset="0"/>
            </a:endParaRPr>
          </a:p>
        </p:txBody>
      </p:sp>
      <p:pic>
        <p:nvPicPr>
          <p:cNvPr id="20" name="Picture 4" descr="Imagen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2492375"/>
            <a:ext cx="2057400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641">
    <p:sndAc>
      <p:stSnd>
        <p:snd r:embed="rId2" name="ACORDEON LUIS MORALES -EL CHACHACHA DEL TREN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 animBg="1"/>
      <p:bldP spid="3687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2 CuadroTexto"/>
          <p:cNvSpPr txBox="1">
            <a:spLocks noChangeArrowheads="1"/>
          </p:cNvSpPr>
          <p:nvPr/>
        </p:nvSpPr>
        <p:spPr bwMode="auto">
          <a:xfrm>
            <a:off x="827088" y="692150"/>
            <a:ext cx="69135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ES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075" name="3 CuadroTexto"/>
          <p:cNvSpPr txBox="1">
            <a:spLocks noChangeArrowheads="1"/>
          </p:cNvSpPr>
          <p:nvPr/>
        </p:nvSpPr>
        <p:spPr bwMode="auto">
          <a:xfrm>
            <a:off x="250825" y="115888"/>
            <a:ext cx="8640763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400" b="1" i="1">
                <a:solidFill>
                  <a:schemeClr val="bg1"/>
                </a:solidFill>
                <a:latin typeface="Calibri" pitchFamily="34" charset="0"/>
              </a:rPr>
              <a:t>  </a:t>
            </a:r>
            <a:r>
              <a:rPr lang="es-ES" sz="24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eaLnBrk="1" hangingPunct="1"/>
            <a:endParaRPr lang="es-AR" sz="2000" b="1" i="1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AR" sz="2000" b="1" i="1">
                <a:solidFill>
                  <a:schemeClr val="bg1"/>
                </a:solidFill>
                <a:latin typeface="Bookman Old Style" pitchFamily="18" charset="0"/>
              </a:rPr>
              <a:t>Las raíces de una higuera llegan a profundizar en la tierra más de 125 metros.</a:t>
            </a:r>
          </a:p>
          <a:p>
            <a:pPr eaLnBrk="1" hangingPunct="1"/>
            <a:endParaRPr lang="es-AR" i="1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endParaRPr lang="es-ES">
              <a:latin typeface="Bookman Old Style" pitchFamily="18" charset="0"/>
            </a:endParaRPr>
          </a:p>
        </p:txBody>
      </p:sp>
      <p:sp>
        <p:nvSpPr>
          <p:cNvPr id="3076" name="4 CuadroTexto"/>
          <p:cNvSpPr txBox="1">
            <a:spLocks noChangeArrowheads="1"/>
          </p:cNvSpPr>
          <p:nvPr/>
        </p:nvSpPr>
        <p:spPr bwMode="auto">
          <a:xfrm>
            <a:off x="971550" y="908050"/>
            <a:ext cx="2592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6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viajes_y_ciudades_y_estambul_y_turquia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3 CuadroTexto"/>
          <p:cNvSpPr txBox="1">
            <a:spLocks noChangeArrowheads="1"/>
          </p:cNvSpPr>
          <p:nvPr/>
        </p:nvSpPr>
        <p:spPr bwMode="auto">
          <a:xfrm>
            <a:off x="395288" y="260350"/>
            <a:ext cx="83534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latin typeface="Bookman Old Style" pitchFamily="18" charset="0"/>
              </a:rPr>
              <a:t>Sabías que…</a:t>
            </a:r>
          </a:p>
          <a:p>
            <a:pPr eaLnBrk="1" hangingPunct="1"/>
            <a:endParaRPr lang="es-ES" sz="2000" b="1" i="1">
              <a:latin typeface="Bookman Old Style" pitchFamily="18" charset="0"/>
            </a:endParaRPr>
          </a:p>
          <a:p>
            <a:pPr eaLnBrk="1" hangingPunct="1"/>
            <a:r>
              <a:rPr lang="es-ES" sz="2000" b="1" i="1">
                <a:latin typeface="Bookman Old Style" pitchFamily="18" charset="0"/>
              </a:rPr>
              <a:t>Estambul es la única ciudad del mundo que está ubicada en dos continentes ( Europa y Asia).</a:t>
            </a:r>
            <a:endParaRPr lang="es-ES" sz="2000" b="1">
              <a:latin typeface="Calibri" pitchFamily="34" charset="0"/>
            </a:endParaRPr>
          </a:p>
        </p:txBody>
      </p:sp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www.manualidadespatty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3 Rectángulo"/>
          <p:cNvSpPr>
            <a:spLocks noChangeArrowheads="1"/>
          </p:cNvSpPr>
          <p:nvPr/>
        </p:nvSpPr>
        <p:spPr bwMode="auto">
          <a:xfrm>
            <a:off x="250825" y="5445125"/>
            <a:ext cx="8785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algn="just"/>
            <a:endParaRPr lang="es-MX" b="1" i="1">
              <a:solidFill>
                <a:schemeClr val="bg1"/>
              </a:solidFill>
              <a:latin typeface="Bookman Old Style" pitchFamily="18" charset="0"/>
            </a:endParaRPr>
          </a:p>
          <a:p>
            <a:pPr algn="ctr"/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Ningún trozo de papel puede ser plegado a la mitad más de 7 veces.                   (¡Vamos! Inténtalo)</a:t>
            </a:r>
            <a:endParaRPr lang="es-ES" b="1" i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2638694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3 CuadroTexto"/>
          <p:cNvSpPr txBox="1">
            <a:spLocks noChangeArrowheads="1"/>
          </p:cNvSpPr>
          <p:nvPr/>
        </p:nvSpPr>
        <p:spPr bwMode="auto">
          <a:xfrm>
            <a:off x="250825" y="4641850"/>
            <a:ext cx="8642350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algn="just" eaLnBrk="1" hangingPunct="1"/>
            <a:endParaRPr lang="es-ES" sz="2000" b="1" i="1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El  monte más alto respecto al centro de la tierra,</a:t>
            </a:r>
          </a:p>
          <a:p>
            <a:pPr algn="just"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No es el Everest sino el Chimborazo en Ecuador.  </a:t>
            </a:r>
          </a:p>
          <a:p>
            <a:pPr algn="just"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Esto se debe a que la Tierra no es perfectamente esférica, siendo su radio en el ecuador 21 Km mayor que en los polos, por efecto de su rotación. </a:t>
            </a:r>
          </a:p>
          <a:p>
            <a:pPr eaLnBrk="1" hangingPunct="1"/>
            <a:endParaRPr lang="es-ES">
              <a:solidFill>
                <a:srgbClr val="000066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Archivo:Puerta Marina Pompey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3 Rectángulo"/>
          <p:cNvSpPr>
            <a:spLocks noChangeArrowheads="1"/>
          </p:cNvSpPr>
          <p:nvPr/>
        </p:nvSpPr>
        <p:spPr bwMode="auto">
          <a:xfrm>
            <a:off x="179388" y="115888"/>
            <a:ext cx="88201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MX" b="1" i="1">
                <a:latin typeface="Bookman Old Style" pitchFamily="18" charset="0"/>
              </a:rPr>
              <a:t>Sabías que…</a:t>
            </a:r>
          </a:p>
          <a:p>
            <a:pPr algn="just"/>
            <a:endParaRPr lang="es-MX" b="1" i="1">
              <a:latin typeface="Bookman Old Style" pitchFamily="18" charset="0"/>
            </a:endParaRPr>
          </a:p>
          <a:p>
            <a:pPr algn="just"/>
            <a:r>
              <a:rPr lang="es-MX" b="1" i="1">
                <a:latin typeface="Bookman Old Style" pitchFamily="18" charset="0"/>
              </a:rPr>
              <a:t>La palabra fornicar deriva del latín fomice, que significa curvatura interior de un arco, ya que bajo las bóvedas de los puentes y callejones era donde se podían alquilar los servicios de las prostitutas romanas. </a:t>
            </a:r>
            <a:br>
              <a:rPr lang="es-MX" b="1" i="1">
                <a:latin typeface="Bookman Old Style" pitchFamily="18" charset="0"/>
              </a:rPr>
            </a:br>
            <a:r>
              <a:rPr lang="es-MX" i="1">
                <a:latin typeface="Bookman Old Style" pitchFamily="18" charset="0"/>
              </a:rPr>
              <a:t/>
            </a:r>
            <a:br>
              <a:rPr lang="es-MX" i="1">
                <a:latin typeface="Bookman Old Style" pitchFamily="18" charset="0"/>
              </a:rPr>
            </a:br>
            <a:endParaRPr lang="es-ES" i="1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1000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5 Imagen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3 Rectángulo"/>
          <p:cNvSpPr>
            <a:spLocks noChangeArrowheads="1"/>
          </p:cNvSpPr>
          <p:nvPr/>
        </p:nvSpPr>
        <p:spPr bwMode="auto">
          <a:xfrm>
            <a:off x="250825" y="188913"/>
            <a:ext cx="8642350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Sabías que… </a:t>
            </a:r>
          </a:p>
          <a:p>
            <a:pPr algn="just"/>
            <a:endParaRPr lang="es-MX" b="1" i="1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La miel es el único alimento que no se estropea. Se ha encontrado miel en las tumbas de los faraones egipcios que tras ser saboreada por los arqueólogos, fue declarada comestible. </a:t>
            </a:r>
            <a:br>
              <a:rPr lang="es-MX" b="1" i="1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es-MX" i="1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es-MX" i="1">
                <a:solidFill>
                  <a:schemeClr val="bg1"/>
                </a:solidFill>
                <a:latin typeface="Bookman Old Style" pitchFamily="18" charset="0"/>
              </a:rPr>
            </a:br>
            <a:endParaRPr lang="es-ES" i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0000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amsterdam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3 CuadroTexto"/>
          <p:cNvSpPr txBox="1">
            <a:spLocks noChangeArrowheads="1"/>
          </p:cNvSpPr>
          <p:nvPr/>
        </p:nvSpPr>
        <p:spPr bwMode="auto">
          <a:xfrm>
            <a:off x="179388" y="5732463"/>
            <a:ext cx="87852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solidFill>
                  <a:srgbClr val="C00000"/>
                </a:solidFill>
                <a:latin typeface="Bookman Old Style" pitchFamily="18" charset="0"/>
              </a:rPr>
              <a:t>Sabías  que…</a:t>
            </a:r>
          </a:p>
          <a:p>
            <a:pPr algn="just"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Ámsterdam  es una ciudad  hecha a pedazos . </a:t>
            </a:r>
          </a:p>
          <a:p>
            <a:pPr algn="just"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  <a:cs typeface="Times New Roman" pitchFamily="18" charset="0"/>
              </a:rPr>
              <a:t>Está formada por 90 islas y conectadas por 400 puentes. </a:t>
            </a:r>
            <a:endParaRPr lang="es-ES" sz="2000" b="1" i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La+piramide+de+Keops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3 CuadroTexto"/>
          <p:cNvSpPr txBox="1">
            <a:spLocks noChangeArrowheads="1"/>
          </p:cNvSpPr>
          <p:nvPr/>
        </p:nvSpPr>
        <p:spPr bwMode="auto">
          <a:xfrm>
            <a:off x="250825" y="188913"/>
            <a:ext cx="85693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latin typeface="Bookman Old Style" pitchFamily="18" charset="0"/>
              </a:rPr>
              <a:t>Sabías que…</a:t>
            </a:r>
          </a:p>
          <a:p>
            <a:pPr eaLnBrk="1" hangingPunct="1"/>
            <a:endParaRPr lang="es-ES" sz="2000" b="1" i="1">
              <a:latin typeface="Bookman Old Style" pitchFamily="18" charset="0"/>
            </a:endParaRPr>
          </a:p>
          <a:p>
            <a:pPr eaLnBrk="1" hangingPunct="1"/>
            <a:r>
              <a:rPr lang="es-ES" sz="2000" b="1" i="1">
                <a:latin typeface="Bookman Old Style" pitchFamily="18" charset="0"/>
              </a:rPr>
              <a:t>La Pirámide de Gizeh se construyó desde dentro hacia fuera. Y sus aristas, indican un punto cardinal.</a:t>
            </a:r>
            <a:r>
              <a:rPr lang="es-ES" sz="2000" b="1">
                <a:latin typeface="Bookman Old Style" pitchFamily="18" charset="0"/>
              </a:rPr>
              <a:t> </a:t>
            </a:r>
            <a:r>
              <a:rPr lang="es-ES" sz="2000" b="1" i="1">
                <a:latin typeface="Bookman Old Style" pitchFamily="18" charset="0"/>
              </a:rPr>
              <a:t> </a:t>
            </a:r>
            <a:endParaRPr lang="es-ES" sz="2000" b="1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8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FONDO AZULON CON FI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3 CuadroTexto"/>
          <p:cNvSpPr txBox="1">
            <a:spLocks noChangeArrowheads="1"/>
          </p:cNvSpPr>
          <p:nvPr/>
        </p:nvSpPr>
        <p:spPr bwMode="auto">
          <a:xfrm>
            <a:off x="323850" y="260350"/>
            <a:ext cx="84963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eaLnBrk="1" hangingPunct="1"/>
            <a:endParaRPr lang="es-AR" sz="2000" b="1" i="1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AR" sz="2000" b="1" i="1">
                <a:solidFill>
                  <a:schemeClr val="bg1"/>
                </a:solidFill>
                <a:latin typeface="Bookman Old Style" pitchFamily="18" charset="0"/>
              </a:rPr>
              <a:t>A los indios SIRIONÓ del Alto Amazonas, en Bolivia, no les importan  copular delante de otras personas. Pero se mueren de vergüenza y pueden  ser severamente castigados, si son sorprendidos comiendo en público.</a:t>
            </a:r>
            <a:endParaRPr lang="es-ES" sz="2000" b="1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1268" name="Picture 4" descr="5672557093_93231889a9"/>
          <p:cNvPicPr>
            <a:picLocks noChangeAspect="1" noChangeArrowheads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975" y="2349500"/>
            <a:ext cx="5226050" cy="4084638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407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http://2.bp.blogspot.com/_bqRibBEEhWU/TIxeF7GsIeI/AAAAAAAAADU/H2r2VcCS1-4/s1600/Coca-Cola-History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9938" r="7475" b="10120"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3 Rectángulo"/>
          <p:cNvSpPr>
            <a:spLocks noChangeArrowheads="1"/>
          </p:cNvSpPr>
          <p:nvPr/>
        </p:nvSpPr>
        <p:spPr bwMode="auto">
          <a:xfrm>
            <a:off x="647700" y="115888"/>
            <a:ext cx="84963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La Coca-Cola sería verde si no le añadiesen colorante. </a:t>
            </a:r>
            <a:b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</a:br>
            <a:endParaRPr lang="es-ES" sz="2000" b="1" i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8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ONDO AZULON CON FIL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3 Rectángulo"/>
          <p:cNvSpPr>
            <a:spLocks noChangeArrowheads="1"/>
          </p:cNvSpPr>
          <p:nvPr/>
        </p:nvSpPr>
        <p:spPr bwMode="auto">
          <a:xfrm>
            <a:off x="250825" y="2133600"/>
            <a:ext cx="345757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algn="just"/>
            <a:endParaRPr lang="es-ES" sz="2000" b="1" i="1">
              <a:solidFill>
                <a:schemeClr val="bg1"/>
              </a:solidFill>
              <a:latin typeface="Bookman Old Style" pitchFamily="18" charset="0"/>
            </a:endParaRPr>
          </a:p>
          <a:p>
            <a:pPr algn="just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Al  fallecer en 1865  James Barry, médico cirujano del ejército en la batalla de Waterloo, cuando le realizaron la autopsia, descubrieron que era mujer</a:t>
            </a:r>
            <a:r>
              <a:rPr lang="es-ES" sz="2000" b="1" i="1">
                <a:solidFill>
                  <a:schemeClr val="bg1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13316" name="Picture 4" descr="painting by 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60350"/>
            <a:ext cx="5043488" cy="63373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Self-Portrait-in-Old-Age,-Leonardo-da-Vinci,-15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3 CuadroTexto"/>
          <p:cNvSpPr txBox="1">
            <a:spLocks noChangeArrowheads="1"/>
          </p:cNvSpPr>
          <p:nvPr/>
        </p:nvSpPr>
        <p:spPr bwMode="auto">
          <a:xfrm>
            <a:off x="468313" y="260350"/>
            <a:ext cx="8351837" cy="128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latin typeface="Bookman Old Style" pitchFamily="18" charset="0"/>
              </a:rPr>
              <a:t>Sabías que…</a:t>
            </a:r>
          </a:p>
          <a:p>
            <a:pPr algn="just" eaLnBrk="1" hangingPunct="1"/>
            <a:r>
              <a:rPr lang="es-ES" sz="2000" b="1" i="1">
                <a:latin typeface="Bookman Old Style" pitchFamily="18" charset="0"/>
                <a:cs typeface="Times New Roman" pitchFamily="18" charset="0"/>
              </a:rPr>
              <a:t>Leonardo da Vinci podía escribir con la mano derecha y con la izquierda… ¡al mismo tiempo! </a:t>
            </a:r>
          </a:p>
          <a:p>
            <a:pPr eaLnBrk="1" hangingPunct="1"/>
            <a:endParaRPr lang="es-ES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ONDO AZULON CON FIL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 descr="http://4.bp.blogspot.com/_KkCXXWxBzdQ/SVit04h2dzI/AAAAAAAAARI/UIFV55d9p1Y/s320/picas-re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068638"/>
            <a:ext cx="1905000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4 Rectángulo"/>
          <p:cNvSpPr>
            <a:spLocks noChangeArrowheads="1"/>
          </p:cNvSpPr>
          <p:nvPr/>
        </p:nvSpPr>
        <p:spPr bwMode="auto">
          <a:xfrm>
            <a:off x="468313" y="404813"/>
            <a:ext cx="88566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Sabías que… </a:t>
            </a:r>
          </a:p>
          <a:p>
            <a:endParaRPr lang="es-MX" b="1" i="1">
              <a:solidFill>
                <a:schemeClr val="bg1"/>
              </a:solidFill>
              <a:latin typeface="Bookman Old Style" pitchFamily="18" charset="0"/>
            </a:endParaRPr>
          </a:p>
          <a:p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Cada rey de las cartas representa a un gran rey de la historia: </a:t>
            </a:r>
            <a:endParaRPr lang="es-ES" b="1"/>
          </a:p>
        </p:txBody>
      </p:sp>
      <p:sp>
        <p:nvSpPr>
          <p:cNvPr id="15365" name="5 Rectángulo"/>
          <p:cNvSpPr>
            <a:spLocks noChangeArrowheads="1"/>
          </p:cNvSpPr>
          <p:nvPr/>
        </p:nvSpPr>
        <p:spPr bwMode="auto">
          <a:xfrm>
            <a:off x="684213" y="2276475"/>
            <a:ext cx="13287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 i="1">
                <a:solidFill>
                  <a:srgbClr val="FFC000"/>
                </a:solidFill>
                <a:latin typeface="Bookman Old Style" pitchFamily="18" charset="0"/>
              </a:rPr>
              <a:t>Picas: </a:t>
            </a:r>
          </a:p>
          <a:p>
            <a:pPr algn="ctr"/>
            <a:r>
              <a:rPr lang="es-ES" i="1">
                <a:solidFill>
                  <a:schemeClr val="bg1"/>
                </a:solidFill>
                <a:latin typeface="Bookman Old Style" pitchFamily="18" charset="0"/>
              </a:rPr>
              <a:t>Rey David</a:t>
            </a:r>
          </a:p>
        </p:txBody>
      </p:sp>
      <p:pic>
        <p:nvPicPr>
          <p:cNvPr id="15366" name="Picture 4" descr="http://2.bp.blogspot.com/_KkCXXWxBzdQ/SVitJQMCuJI/AAAAAAAAAQw/_loZCa7gbdA/s320/treboles-rey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068638"/>
            <a:ext cx="1905000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7 Rectángulo"/>
          <p:cNvSpPr>
            <a:spLocks noChangeArrowheads="1"/>
          </p:cNvSpPr>
          <p:nvPr/>
        </p:nvSpPr>
        <p:spPr bwMode="auto">
          <a:xfrm>
            <a:off x="2555875" y="2276475"/>
            <a:ext cx="18478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600" b="1" i="1">
                <a:solidFill>
                  <a:srgbClr val="FFC000"/>
                </a:solidFill>
                <a:latin typeface="Bookman Old Style" pitchFamily="18" charset="0"/>
              </a:rPr>
              <a:t>Tréboles:</a:t>
            </a:r>
            <a:r>
              <a:rPr lang="es-ES" sz="1600" b="1" i="1">
                <a:solidFill>
                  <a:schemeClr val="bg1"/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es-ES" sz="1600" i="1">
                <a:solidFill>
                  <a:schemeClr val="bg1"/>
                </a:solidFill>
                <a:latin typeface="Bookman Old Style" pitchFamily="18" charset="0"/>
              </a:rPr>
              <a:t>Alejandro Magno</a:t>
            </a:r>
          </a:p>
        </p:txBody>
      </p:sp>
      <p:pic>
        <p:nvPicPr>
          <p:cNvPr id="15368" name="Picture 6" descr="http://2.bp.blogspot.com/_KkCXXWxBzdQ/SVitoZ96vvI/AAAAAAAAARA/fLRm8GpbYYs/s320/corazones-rey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068638"/>
            <a:ext cx="1905000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10 Rectángulo"/>
          <p:cNvSpPr>
            <a:spLocks noChangeArrowheads="1"/>
          </p:cNvSpPr>
          <p:nvPr/>
        </p:nvSpPr>
        <p:spPr bwMode="auto">
          <a:xfrm>
            <a:off x="5003800" y="2276475"/>
            <a:ext cx="14398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1600" b="1" i="1">
                <a:solidFill>
                  <a:srgbClr val="FFC000"/>
                </a:solidFill>
                <a:latin typeface="Bookman Old Style" pitchFamily="18" charset="0"/>
              </a:rPr>
              <a:t>Corazones: </a:t>
            </a:r>
          </a:p>
          <a:p>
            <a:r>
              <a:rPr lang="es-ES" sz="1600" i="1">
                <a:solidFill>
                  <a:schemeClr val="bg1"/>
                </a:solidFill>
                <a:latin typeface="Bookman Old Style" pitchFamily="18" charset="0"/>
              </a:rPr>
              <a:t>Carlomagno</a:t>
            </a:r>
          </a:p>
        </p:txBody>
      </p:sp>
      <p:pic>
        <p:nvPicPr>
          <p:cNvPr id="15370" name="Picture 10" descr="http://1.bp.blogspot.com/_KkCXXWxBzdQ/SVitVEA-TnI/AAAAAAAAAQ4/eBhrfdTarF4/s320/diamantes-rey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3068638"/>
            <a:ext cx="1905000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12 Rectángulo"/>
          <p:cNvSpPr>
            <a:spLocks noChangeArrowheads="1"/>
          </p:cNvSpPr>
          <p:nvPr/>
        </p:nvSpPr>
        <p:spPr bwMode="auto">
          <a:xfrm>
            <a:off x="6884988" y="2205038"/>
            <a:ext cx="1644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 i="1">
                <a:solidFill>
                  <a:srgbClr val="FFC000"/>
                </a:solidFill>
                <a:latin typeface="Bookman Old Style" pitchFamily="18" charset="0"/>
              </a:rPr>
              <a:t>Diamantes:</a:t>
            </a:r>
            <a:r>
              <a:rPr lang="es-ES" i="1">
                <a:solidFill>
                  <a:srgbClr val="FFC000"/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es-ES" i="1">
                <a:solidFill>
                  <a:schemeClr val="bg1"/>
                </a:solidFill>
                <a:latin typeface="Bookman Old Style" pitchFamily="18" charset="0"/>
              </a:rPr>
              <a:t>Julio Cesar</a:t>
            </a:r>
          </a:p>
        </p:txBody>
      </p:sp>
    </p:spTree>
  </p:cSld>
  <p:clrMapOvr>
    <a:masterClrMapping/>
  </p:clrMapOvr>
  <p:transition spd="slow" advTm="10000"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3 CuadroTexto"/>
          <p:cNvSpPr txBox="1">
            <a:spLocks noChangeArrowheads="1"/>
          </p:cNvSpPr>
          <p:nvPr/>
        </p:nvSpPr>
        <p:spPr bwMode="auto">
          <a:xfrm>
            <a:off x="468313" y="0"/>
            <a:ext cx="8208962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i="1">
                <a:latin typeface="Calibri" pitchFamily="34" charset="0"/>
              </a:rPr>
              <a:t> </a:t>
            </a:r>
            <a:endParaRPr lang="es-ES">
              <a:solidFill>
                <a:schemeClr val="bg1"/>
              </a:solidFill>
              <a:latin typeface="Calibri" pitchFamily="34" charset="0"/>
            </a:endParaRPr>
          </a:p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eaLnBrk="1" hangingPunct="1"/>
            <a:endParaRPr lang="es-AR" sz="2000" b="1" i="1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AR" sz="2000" b="1" i="1">
                <a:solidFill>
                  <a:schemeClr val="bg1"/>
                </a:solidFill>
                <a:latin typeface="Bookman Old Style" pitchFamily="18" charset="0"/>
              </a:rPr>
              <a:t>El 27 de agosto de 1896, estalló una guerra entre Gran Bretaña y Zanzíbar ( hoy parte de Tanzania)  Zanzíbar se rindió en tan solo  38 minutos</a:t>
            </a:r>
            <a:r>
              <a:rPr lang="es-AR" sz="2000" i="1">
                <a:solidFill>
                  <a:schemeClr val="bg1"/>
                </a:solidFill>
                <a:latin typeface="Bookman Old Style" pitchFamily="18" charset="0"/>
              </a:rPr>
              <a:t>.</a:t>
            </a:r>
            <a:endParaRPr lang="es-ES" sz="2000"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7796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3 CuadroTexto"/>
          <p:cNvSpPr txBox="1">
            <a:spLocks noChangeArrowheads="1"/>
          </p:cNvSpPr>
          <p:nvPr/>
        </p:nvSpPr>
        <p:spPr bwMode="auto">
          <a:xfrm>
            <a:off x="611188" y="188913"/>
            <a:ext cx="7993062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AR" sz="2000" b="1" i="1">
                <a:solidFill>
                  <a:srgbClr val="C00000"/>
                </a:solidFill>
                <a:latin typeface="Bookman Old Style" pitchFamily="18" charset="0"/>
              </a:rPr>
              <a:t>Sabías que</a:t>
            </a:r>
            <a:r>
              <a:rPr lang="es-AR" b="1" i="1">
                <a:solidFill>
                  <a:srgbClr val="C00000"/>
                </a:solidFill>
                <a:latin typeface="Bookman Old Style" pitchFamily="18" charset="0"/>
              </a:rPr>
              <a:t>… </a:t>
            </a:r>
          </a:p>
          <a:p>
            <a:pPr eaLnBrk="1" hangingPunct="1"/>
            <a:endParaRPr lang="es-AR" b="1" i="1">
              <a:solidFill>
                <a:schemeClr val="bg1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AR" sz="2000" b="1" i="1">
                <a:solidFill>
                  <a:schemeClr val="bg1"/>
                </a:solidFill>
                <a:latin typeface="Bookman Old Style" pitchFamily="18" charset="0"/>
              </a:rPr>
              <a:t>Para obtener un kilo de azafrán, hay que recoger un millón de flores de esta especia</a:t>
            </a:r>
            <a:r>
              <a:rPr lang="es-AR" sz="2000" i="1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s-ES" sz="2000">
              <a:solidFill>
                <a:schemeClr val="bg1"/>
              </a:solidFill>
              <a:latin typeface="Calibri" pitchFamily="34" charset="0"/>
            </a:endParaRPr>
          </a:p>
          <a:p>
            <a:pPr eaLnBrk="1" hangingPunct="1"/>
            <a:endParaRPr lang="es-ES" sz="20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3 CuadroTexto"/>
          <p:cNvSpPr txBox="1">
            <a:spLocks noChangeArrowheads="1"/>
          </p:cNvSpPr>
          <p:nvPr/>
        </p:nvSpPr>
        <p:spPr bwMode="auto">
          <a:xfrm>
            <a:off x="323850" y="260350"/>
            <a:ext cx="86423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s-ES" sz="2000" b="1" i="1">
                <a:solidFill>
                  <a:srgbClr val="000066"/>
                </a:solidFill>
                <a:latin typeface="Bookman Old Style" pitchFamily="18" charset="0"/>
              </a:rPr>
              <a:t>Sabías que…</a:t>
            </a:r>
          </a:p>
          <a:p>
            <a:pPr algn="just" eaLnBrk="1" hangingPunct="1"/>
            <a:endParaRPr lang="es-ES" sz="2000" b="1" i="1">
              <a:solidFill>
                <a:srgbClr val="000066"/>
              </a:solidFill>
              <a:latin typeface="Bookman Old Style" pitchFamily="18" charset="0"/>
            </a:endParaRPr>
          </a:p>
          <a:p>
            <a:pPr algn="just" eaLnBrk="1" hangingPunct="1"/>
            <a:r>
              <a:rPr lang="es-ES" sz="2000" b="1" i="1">
                <a:solidFill>
                  <a:srgbClr val="000066"/>
                </a:solidFill>
                <a:latin typeface="Bookman Old Style" pitchFamily="18" charset="0"/>
              </a:rPr>
              <a:t>Las 10 montañas más altas del mundo están en Asia.  </a:t>
            </a:r>
          </a:p>
          <a:p>
            <a:pPr algn="just" eaLnBrk="1" hangingPunct="1"/>
            <a:r>
              <a:rPr lang="es-ES" sz="2000" b="1" i="1">
                <a:solidFill>
                  <a:srgbClr val="000066"/>
                </a:solidFill>
                <a:latin typeface="Bookman Old Style" pitchFamily="18" charset="0"/>
              </a:rPr>
              <a:t>Sin embargo los 10 volcanes activos más altos están en América.</a:t>
            </a:r>
            <a:endParaRPr lang="es-ES" sz="2000" b="1">
              <a:solidFill>
                <a:srgbClr val="000066"/>
              </a:solidFill>
              <a:latin typeface="Bookman Old Style" pitchFamily="18" charset="0"/>
            </a:endParaRPr>
          </a:p>
        </p:txBody>
      </p:sp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4895850" y="5949950"/>
            <a:ext cx="42481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Volcán Ojos del Salado </a:t>
            </a:r>
          </a:p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( Chile – Argentina)</a:t>
            </a:r>
          </a:p>
        </p:txBody>
      </p:sp>
    </p:spTree>
  </p:cSld>
  <p:clrMapOvr>
    <a:masterClrMapping/>
  </p:clrMapOvr>
  <p:transition spd="slow" advTm="9000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FONDO AZULON CON FIL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4 Rectángulo"/>
          <p:cNvSpPr>
            <a:spLocks noChangeArrowheads="1"/>
          </p:cNvSpPr>
          <p:nvPr/>
        </p:nvSpPr>
        <p:spPr bwMode="auto">
          <a:xfrm>
            <a:off x="468313" y="333375"/>
            <a:ext cx="82073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endParaRPr lang="es-MX" b="1" i="1">
              <a:solidFill>
                <a:schemeClr val="bg1"/>
              </a:solidFill>
              <a:latin typeface="Bookman Old Style" pitchFamily="18" charset="0"/>
            </a:endParaRPr>
          </a:p>
          <a:p>
            <a:pPr algn="just"/>
            <a:r>
              <a:rPr lang="es-MX" sz="1600" b="1" i="1">
                <a:solidFill>
                  <a:schemeClr val="bg1"/>
                </a:solidFill>
                <a:latin typeface="Bookman Old Style" pitchFamily="18" charset="0"/>
              </a:rPr>
              <a:t>Miguel de Cervantes Saavedra y William Shakespeare son considerados los exponentes  mas importantes de la literatura hispana e inglesa respectivamente. Curiosamente ambos murieron el 23 de abril de 1616. </a:t>
            </a:r>
            <a:br>
              <a:rPr lang="es-MX" sz="1600" b="1" i="1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es-MX" i="1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es-MX" i="1">
                <a:solidFill>
                  <a:schemeClr val="bg1"/>
                </a:solidFill>
                <a:latin typeface="Bookman Old Style" pitchFamily="18" charset="0"/>
              </a:rPr>
            </a:br>
            <a:endParaRPr lang="es-ES" i="1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9460" name="Picture 4" descr="Rey Lear homenajea a Shakespeare... y a Cervant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2276475"/>
            <a:ext cx="8313738" cy="39243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over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ofradia%20Semana%20Santa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1 CuadroTexto"/>
          <p:cNvSpPr txBox="1">
            <a:spLocks noChangeArrowheads="1"/>
          </p:cNvSpPr>
          <p:nvPr/>
        </p:nvSpPr>
        <p:spPr bwMode="auto">
          <a:xfrm>
            <a:off x="250825" y="188913"/>
            <a:ext cx="8713788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¿Por qué la Semana Santa , cada año varía de fechas? </a:t>
            </a:r>
            <a:endParaRPr lang="es-ES" sz="2000" b="1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La iglesia católica, se rige por el día que cae el Domingo de Resurrección, que es el domingo siguiente a la luna llena del mes de Nissan (el mes de los judíos)</a:t>
            </a:r>
          </a:p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</a:br>
            <a:endParaRPr lang="es-ES" sz="2000" b="1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3094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atedral-alexander-nevsky-sofia-bulgaria-249710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3 CuadroTexto"/>
          <p:cNvSpPr txBox="1">
            <a:spLocks noChangeArrowheads="1"/>
          </p:cNvSpPr>
          <p:nvPr/>
        </p:nvSpPr>
        <p:spPr bwMode="auto">
          <a:xfrm>
            <a:off x="539750" y="5661025"/>
            <a:ext cx="80645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Sabías que…</a:t>
            </a:r>
          </a:p>
          <a:p>
            <a:pPr algn="just" eaLnBrk="1" hangingPunct="1"/>
            <a:r>
              <a:rPr lang="es-ES" sz="2000" b="1" i="1">
                <a:solidFill>
                  <a:schemeClr val="bg1"/>
                </a:solidFill>
                <a:latin typeface="Bookman Old Style" pitchFamily="18" charset="0"/>
              </a:rPr>
              <a:t>Los búlgaros para decir " SÍ " mueven la cabeza de lado a lado, y para decir " NO " la mueven de arriba abajo.</a:t>
            </a:r>
            <a:endParaRPr lang="es-ES" sz="2000" b="1">
              <a:solidFill>
                <a:schemeClr val="bg1"/>
              </a:solidFill>
              <a:latin typeface="Bookman Old Style" pitchFamily="18" charset="0"/>
            </a:endParaRPr>
          </a:p>
          <a:p>
            <a:pPr eaLnBrk="1" hangingPunct="1"/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2.bp.blogspot.com/_c79uQQyvBjc/S7rtOi37z3I/AAAAAAAAAqw/221ezpoBW9A/s1600/The_Pentagon_US_Department_of_Defense_build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5" y="-100013"/>
            <a:ext cx="923925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3 Rectángulo"/>
          <p:cNvSpPr>
            <a:spLocks noChangeArrowheads="1"/>
          </p:cNvSpPr>
          <p:nvPr/>
        </p:nvSpPr>
        <p:spPr bwMode="auto">
          <a:xfrm>
            <a:off x="179388" y="115888"/>
            <a:ext cx="87852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s-MX" b="1" i="1">
                <a:solidFill>
                  <a:srgbClr val="000066"/>
                </a:solidFill>
                <a:latin typeface="Bookman Old Style" pitchFamily="18" charset="0"/>
              </a:rPr>
              <a:t>Sabías que… </a:t>
            </a:r>
          </a:p>
          <a:p>
            <a:pPr algn="just"/>
            <a:r>
              <a:rPr lang="es-MX" b="1" i="1">
                <a:solidFill>
                  <a:srgbClr val="000066"/>
                </a:solidFill>
                <a:latin typeface="Bookman Old Style" pitchFamily="18" charset="0"/>
              </a:rPr>
              <a:t>El Pentágono tiene el doble de baños de los necesarios. Cuando se construyó, la ley requería de un baño para negros y otro para blancos</a:t>
            </a:r>
            <a:endParaRPr lang="es-ES" b="1" i="1">
              <a:solidFill>
                <a:srgbClr val="000066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10000">
    <p:cover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FONDO AZULON CON FIL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GIF DE FIN 1.e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1042988"/>
            <a:ext cx="6022975" cy="581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C69807F-9D6B-468D-AE9E-E6F7FBFB0D4F}" type="datetime8">
              <a:rPr lang="es-ES" sz="1400" smtClean="0">
                <a:solidFill>
                  <a:schemeClr val="bg1"/>
                </a:solidFill>
              </a:rPr>
              <a:pPr>
                <a:defRPr/>
              </a:pPr>
              <a:t>19/02/2021 20:26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572000" y="6308725"/>
            <a:ext cx="439261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bg1"/>
                </a:solidFill>
                <a:latin typeface="+mn-lt"/>
              </a:rPr>
              <a:t>Música: El chachá del tren -Luis Morales-</a:t>
            </a: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66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pp3660</Template>
  <TotalTime>5</TotalTime>
  <Words>571</Words>
  <Application>Microsoft Office PowerPoint</Application>
  <PresentationFormat>Presentación en pantalla (4:3)</PresentationFormat>
  <Paragraphs>78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1" baseType="lpstr">
      <vt:lpstr>Arial</vt:lpstr>
      <vt:lpstr>Calibri</vt:lpstr>
      <vt:lpstr>Jokerman</vt:lpstr>
      <vt:lpstr>Bookman Old Style</vt:lpstr>
      <vt:lpstr>Kristen ITC</vt:lpstr>
      <vt:lpstr>Times New Roman</vt:lpstr>
      <vt:lpstr>pp3660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PERSONAL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CURIOSIDADES</dc:subject>
  <dc:creator>Jose Luis</dc:creator>
  <cp:lastModifiedBy>Jose Luis</cp:lastModifiedBy>
  <cp:revision>3</cp:revision>
  <dcterms:created xsi:type="dcterms:W3CDTF">2021-02-19T19:26:39Z</dcterms:created>
  <dcterms:modified xsi:type="dcterms:W3CDTF">2021-02-19T19:32:28Z</dcterms:modified>
  <cp:category>CURIOSOS Y ENTRETENIDOS</cp:category>
</cp:coreProperties>
</file>