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1" r:id="rId27"/>
  </p:sldIdLst>
  <p:sldSz cx="9144000" cy="6858000" type="screen4x3"/>
  <p:notesSz cx="6858000" cy="9144000"/>
  <p:defaultTextStyle>
    <a:defPPr>
      <a:defRPr lang="en-GB"/>
    </a:defPPr>
    <a:lvl1pPr algn="ctr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4400" kern="1200">
        <a:solidFill>
          <a:schemeClr val="bg1"/>
        </a:solidFill>
        <a:latin typeface="Bodoni MT" pitchFamily="18" charset="0"/>
        <a:ea typeface="+mn-ea"/>
        <a:cs typeface="Microsoft Sans Serif" pitchFamily="34" charset="0"/>
      </a:defRPr>
    </a:lvl1pPr>
    <a:lvl2pPr marL="742950" indent="-285750" algn="ctr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4400" kern="1200">
        <a:solidFill>
          <a:schemeClr val="bg1"/>
        </a:solidFill>
        <a:latin typeface="Bodoni MT" pitchFamily="18" charset="0"/>
        <a:ea typeface="+mn-ea"/>
        <a:cs typeface="Microsoft Sans Serif" pitchFamily="34" charset="0"/>
      </a:defRPr>
    </a:lvl2pPr>
    <a:lvl3pPr marL="1143000" indent="-228600" algn="ctr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4400" kern="1200">
        <a:solidFill>
          <a:schemeClr val="bg1"/>
        </a:solidFill>
        <a:latin typeface="Bodoni MT" pitchFamily="18" charset="0"/>
        <a:ea typeface="+mn-ea"/>
        <a:cs typeface="Microsoft Sans Serif" pitchFamily="34" charset="0"/>
      </a:defRPr>
    </a:lvl3pPr>
    <a:lvl4pPr marL="1600200" indent="-228600" algn="ctr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4400" kern="1200">
        <a:solidFill>
          <a:schemeClr val="bg1"/>
        </a:solidFill>
        <a:latin typeface="Bodoni MT" pitchFamily="18" charset="0"/>
        <a:ea typeface="+mn-ea"/>
        <a:cs typeface="Microsoft Sans Serif" pitchFamily="34" charset="0"/>
      </a:defRPr>
    </a:lvl4pPr>
    <a:lvl5pPr marL="2057400" indent="-228600" algn="ctr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4400" kern="1200">
        <a:solidFill>
          <a:schemeClr val="bg1"/>
        </a:solidFill>
        <a:latin typeface="Bodoni MT" pitchFamily="18" charset="0"/>
        <a:ea typeface="+mn-ea"/>
        <a:cs typeface="Microsoft Sans Serif" pitchFamily="34" charset="0"/>
      </a:defRPr>
    </a:lvl5pPr>
    <a:lvl6pPr marL="2286000" algn="l" defTabSz="914400" rtl="0" eaLnBrk="1" latinLnBrk="0" hangingPunct="1">
      <a:defRPr sz="4400" kern="1200">
        <a:solidFill>
          <a:schemeClr val="bg1"/>
        </a:solidFill>
        <a:latin typeface="Bodoni MT" pitchFamily="18" charset="0"/>
        <a:ea typeface="+mn-ea"/>
        <a:cs typeface="Microsoft Sans Serif" pitchFamily="34" charset="0"/>
      </a:defRPr>
    </a:lvl6pPr>
    <a:lvl7pPr marL="2743200" algn="l" defTabSz="914400" rtl="0" eaLnBrk="1" latinLnBrk="0" hangingPunct="1">
      <a:defRPr sz="4400" kern="1200">
        <a:solidFill>
          <a:schemeClr val="bg1"/>
        </a:solidFill>
        <a:latin typeface="Bodoni MT" pitchFamily="18" charset="0"/>
        <a:ea typeface="+mn-ea"/>
        <a:cs typeface="Microsoft Sans Serif" pitchFamily="34" charset="0"/>
      </a:defRPr>
    </a:lvl7pPr>
    <a:lvl8pPr marL="3200400" algn="l" defTabSz="914400" rtl="0" eaLnBrk="1" latinLnBrk="0" hangingPunct="1">
      <a:defRPr sz="4400" kern="1200">
        <a:solidFill>
          <a:schemeClr val="bg1"/>
        </a:solidFill>
        <a:latin typeface="Bodoni MT" pitchFamily="18" charset="0"/>
        <a:ea typeface="+mn-ea"/>
        <a:cs typeface="Microsoft Sans Serif" pitchFamily="34" charset="0"/>
      </a:defRPr>
    </a:lvl8pPr>
    <a:lvl9pPr marL="3657600" algn="l" defTabSz="914400" rtl="0" eaLnBrk="1" latinLnBrk="0" hangingPunct="1">
      <a:defRPr sz="4400" kern="1200">
        <a:solidFill>
          <a:schemeClr val="bg1"/>
        </a:solidFill>
        <a:latin typeface="Bodoni MT" pitchFamily="18" charset="0"/>
        <a:ea typeface="+mn-ea"/>
        <a:cs typeface="Microsoft Sans Serif" pitchFamily="34" charset="0"/>
      </a:defRPr>
    </a:lvl9pPr>
  </p:defaultTextStyle>
  <p:modifyVerifier cryptProviderType="rsaFull" cryptAlgorithmClass="hash" cryptAlgorithmType="typeAny" cryptAlgorithmSid="4" spinCount="50000" saltData="KWm2/6RgvMcwbZklGpcO/A" hashData="xUxQAwKysfVbO5ZMkvm8TM4s1P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33832AF1-A5C3-43E2-9FDC-10E573EF3A2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5ACF1F04-45E0-44C6-84B8-B69D857746A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2B0A749F-3509-474A-AED0-0546A0A61A3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7383BFC7-5E82-4878-AA6F-3391242EE00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51D75178-C8E4-4178-99CA-C27C8816B7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A5614A0B-6E30-4ECA-85E0-0DF40B8136D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5AF00E8C-9398-47E5-8B2C-FDCFF12E929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97E5A95C-374A-44C7-BD45-CF84981A9AA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AAB64552-839B-47F0-9CAB-6C94F1F284C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5A91796A-5E11-4508-B2D5-CED7527717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26787BCB-01D3-44EE-8169-B00972CB901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DB21E7-889F-4CBD-93B3-4A2D1C1C4EF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457200" y="6245225"/>
            <a:ext cx="2133600" cy="763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245225"/>
            <a:ext cx="2895600" cy="763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2013" cy="762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</a:defRPr>
            </a:lvl1pPr>
          </a:lstStyle>
          <a:p>
            <a:fld id="{BC6DE438-CA4D-4B1A-BECD-24F848701D3B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cs typeface="Arial" charset="0"/>
        </a:defRPr>
      </a:lvl2pPr>
      <a:lvl3pPr marL="11430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cs typeface="Arial" charset="0"/>
        </a:defRPr>
      </a:lvl3pPr>
      <a:lvl4pPr marL="16002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cs typeface="Arial" charset="0"/>
        </a:defRPr>
      </a:lvl4pPr>
      <a:lvl5pPr marL="20574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cs typeface="Arial" charset="0"/>
        </a:defRPr>
      </a:lvl5pPr>
      <a:lvl6pPr marL="25146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cs typeface="Arial" charset="0"/>
        </a:defRPr>
      </a:lvl6pPr>
      <a:lvl7pPr marL="29718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cs typeface="Arial" charset="0"/>
        </a:defRPr>
      </a:lvl7pPr>
      <a:lvl8pPr marL="34290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cs typeface="Arial" charset="0"/>
        </a:defRPr>
      </a:lvl8pPr>
      <a:lvl9pPr marL="38862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cs typeface="Arial" charset="0"/>
        </a:defRPr>
      </a:lvl9pPr>
    </p:titleStyle>
    <p:bodyStyle>
      <a:lvl1pPr marL="342900" indent="-342900" algn="l" defTabSz="449263" rtl="0" eaLnBrk="1" fontAlgn="base" hangingPunct="1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1" fontAlgn="base" hangingPunct="1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cs typeface="+mn-cs"/>
        </a:defRPr>
      </a:lvl2pPr>
      <a:lvl3pPr marL="1143000" indent="-228600" algn="l" defTabSz="449263" rtl="0" eaLnBrk="1" fontAlgn="base" hangingPunct="1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cs typeface="+mn-cs"/>
        </a:defRPr>
      </a:lvl3pPr>
      <a:lvl4pPr marL="1600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4pPr>
      <a:lvl5pPr marL="20574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5pPr>
      <a:lvl6pPr marL="25146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B984E04-53AD-4F70-8792-BF411E9390A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5288" y="1196975"/>
            <a:ext cx="2571750" cy="3429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3348038" y="2205038"/>
            <a:ext cx="4464050" cy="1435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27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>
                <a:solidFill>
                  <a:srgbClr val="000000"/>
                </a:solidFill>
                <a:latin typeface="Tahoma" charset="0"/>
                <a:cs typeface="Tahoma" charset="0"/>
              </a:rPr>
              <a:t>Curiosidades del idioma español</a:t>
            </a:r>
          </a:p>
        </p:txBody>
      </p:sp>
    </p:spTree>
  </p:cSld>
  <p:clrMapOvr>
    <a:masterClrMapping/>
  </p:clrMapOvr>
  <p:transition spd="slow">
    <p:sndAc>
      <p:stSnd loop="1">
        <p:snd r:embed="rId3" name="ernesto-cortazar_-_ital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>
                                      <p:cBhvr additive="repl"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Motion>
                                    <p:animRot by="1500000">
                                      <p:cBhvr additive="repl"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 additive="repl">
                                        <p:cTn id="8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 additive="repl">
                                        <p:cTn id="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 additive="repl">
                                        <p:cTn id="10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1331913" y="1773238"/>
            <a:ext cx="6696075" cy="581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200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3200">
                <a:solidFill>
                  <a:srgbClr val="000000"/>
                </a:solidFill>
                <a:cs typeface="Tahoma" charset="0"/>
              </a:rPr>
              <a:t> </a:t>
            </a:r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808080">
              <a:alpha val="73999"/>
            </a:srgbClr>
          </a:solidFill>
          <a:ln w="63360" cap="sq">
            <a:solidFill>
              <a:srgbClr val="99CC00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4800">
                <a:solidFill>
                  <a:srgbClr val="000000"/>
                </a:solidFill>
                <a:latin typeface="Microsoft Sans Serif" pitchFamily="34" charset="0"/>
              </a:rPr>
              <a:t>  </a:t>
            </a: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1214414" y="2143116"/>
            <a:ext cx="6526236" cy="28029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ts val="200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dirty="0">
                <a:solidFill>
                  <a:srgbClr val="000000"/>
                </a:solidFill>
                <a:latin typeface="Microsoft Sans Serif" pitchFamily="34" charset="0"/>
              </a:rPr>
              <a:t>El vocablo </a:t>
            </a:r>
            <a:r>
              <a:rPr lang="es-ES" b="1" dirty="0">
                <a:solidFill>
                  <a:srgbClr val="000000"/>
                </a:solidFill>
                <a:latin typeface="Microsoft Sans Serif" pitchFamily="34" charset="0"/>
              </a:rPr>
              <a:t>reconocer</a:t>
            </a:r>
            <a:r>
              <a:rPr lang="es-ES" dirty="0">
                <a:solidFill>
                  <a:srgbClr val="000000"/>
                </a:solidFill>
                <a:latin typeface="Microsoft Sans Serif" pitchFamily="34" charset="0"/>
              </a:rPr>
              <a:t> se lee lo mismo de izquierda a derecha que viceversa.</a:t>
            </a:r>
            <a:r>
              <a:rPr lang="es-ES" sz="3200" dirty="0">
                <a:solidFill>
                  <a:srgbClr val="000000"/>
                </a:solidFill>
                <a:latin typeface="Tahoma" charset="0"/>
                <a:cs typeface="Tahoma" charset="0"/>
              </a:rPr>
              <a:t> </a:t>
            </a:r>
            <a:r>
              <a:rPr lang="es-ES" sz="3200" dirty="0">
                <a:solidFill>
                  <a:srgbClr val="000000"/>
                </a:solidFill>
                <a:cs typeface="Tahoma" charset="0"/>
              </a:rPr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6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9" dur="2000"/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8000" y="1009650"/>
            <a:ext cx="8128000" cy="48387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808080">
              <a:alpha val="73999"/>
            </a:srgbClr>
          </a:solidFill>
          <a:ln w="63360" cap="sq">
            <a:solidFill>
              <a:srgbClr val="99CC00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3200">
                <a:solidFill>
                  <a:srgbClr val="000000"/>
                </a:solidFill>
                <a:latin typeface="Tahoma" charset="0"/>
                <a:cs typeface="Tahoma" charset="0"/>
              </a:rPr>
              <a:t> </a:t>
            </a:r>
            <a:r>
              <a:rPr lang="es-ES" sz="3200">
                <a:solidFill>
                  <a:srgbClr val="000000"/>
                </a:solidFill>
                <a:cs typeface="Tahoma" charset="0"/>
              </a:rPr>
              <a:t> </a:t>
            </a:r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1692275" y="1844675"/>
            <a:ext cx="5761038" cy="3444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200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En el término </a:t>
            </a:r>
            <a:r>
              <a:rPr lang="es-ES" b="1">
                <a:solidFill>
                  <a:srgbClr val="000000"/>
                </a:solidFill>
                <a:latin typeface="Microsoft Sans Serif" pitchFamily="34" charset="0"/>
              </a:rPr>
              <a:t>centrifugado</a:t>
            </a: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s todas las letras son diferentes y ninguna se repite. </a:t>
            </a:r>
            <a:r>
              <a:rPr lang="es-ES" sz="3200">
                <a:solidFill>
                  <a:srgbClr val="000000"/>
                </a:solidFill>
                <a:cs typeface="Tahoma" charset="0"/>
              </a:rPr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6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9" dur="2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808080">
              <a:alpha val="73999"/>
            </a:srgbClr>
          </a:solidFill>
          <a:ln w="63360" cap="sq">
            <a:solidFill>
              <a:srgbClr val="99CC00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3200">
                <a:solidFill>
                  <a:srgbClr val="000000"/>
                </a:solidFill>
                <a:latin typeface="Tahoma" charset="0"/>
                <a:cs typeface="Tahoma" charset="0"/>
              </a:rPr>
              <a:t> </a:t>
            </a:r>
            <a:r>
              <a:rPr lang="es-ES" sz="3200">
                <a:solidFill>
                  <a:srgbClr val="000000"/>
                </a:solidFill>
                <a:cs typeface="Tahoma" charset="0"/>
              </a:rPr>
              <a:t> </a:t>
            </a: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2032000" y="1757363"/>
            <a:ext cx="4556125" cy="762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1476375" y="2205038"/>
            <a:ext cx="6191250" cy="2105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27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En </a:t>
            </a:r>
            <a:r>
              <a:rPr lang="es-ES" b="1">
                <a:solidFill>
                  <a:srgbClr val="000000"/>
                </a:solidFill>
                <a:latin typeface="Microsoft Sans Serif" pitchFamily="34" charset="0"/>
              </a:rPr>
              <a:t>aristocráticos</a:t>
            </a: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, cada letra aparece dos veces. </a:t>
            </a:r>
            <a:r>
              <a:rPr lang="es-ES">
                <a:solidFill>
                  <a:srgbClr val="000000"/>
                </a:solidFill>
              </a:rPr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6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9" dur="2000"/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2114550"/>
            <a:ext cx="7620000" cy="4743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808080">
              <a:alpha val="73999"/>
            </a:srgbClr>
          </a:solidFill>
          <a:ln w="63360" cap="sq">
            <a:solidFill>
              <a:srgbClr val="99CC00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4800">
                <a:solidFill>
                  <a:srgbClr val="000000"/>
                </a:solidFill>
                <a:latin typeface="Microsoft Sans Serif" pitchFamily="34" charset="0"/>
              </a:rPr>
              <a:t>  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1547813" y="1628775"/>
            <a:ext cx="6191250" cy="3444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27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El vocablo </a:t>
            </a:r>
            <a:r>
              <a:rPr lang="es-ES" b="1">
                <a:solidFill>
                  <a:srgbClr val="000000"/>
                </a:solidFill>
                <a:latin typeface="Microsoft Sans Serif" pitchFamily="34" charset="0"/>
              </a:rPr>
              <a:t>cinco</a:t>
            </a: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 tiene a su vez cinco letras, coincidencia que no se registra en ningún otro número. </a:t>
            </a:r>
            <a:r>
              <a:rPr lang="es-ES">
                <a:solidFill>
                  <a:srgbClr val="000000"/>
                </a:solidFill>
              </a:rPr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6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9" dur="20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808080">
              <a:alpha val="73999"/>
            </a:srgbClr>
          </a:solidFill>
          <a:ln w="63360" cap="sq">
            <a:solidFill>
              <a:srgbClr val="99CC00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4800">
                <a:solidFill>
                  <a:srgbClr val="000000"/>
                </a:solidFill>
                <a:latin typeface="Microsoft Sans Serif" pitchFamily="34" charset="0"/>
              </a:rPr>
              <a:t>  </a:t>
            </a: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979613" y="1700213"/>
            <a:ext cx="4895850" cy="27749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27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El término </a:t>
            </a:r>
            <a:r>
              <a:rPr lang="es-ES" b="1">
                <a:solidFill>
                  <a:srgbClr val="000000"/>
                </a:solidFill>
                <a:latin typeface="Microsoft Sans Serif" pitchFamily="34" charset="0"/>
              </a:rPr>
              <a:t>corrección</a:t>
            </a: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 tiene dos letras dobles... </a:t>
            </a:r>
            <a:r>
              <a:rPr lang="es-ES">
                <a:solidFill>
                  <a:srgbClr val="000000"/>
                </a:solidFill>
              </a:rPr>
              <a:t> </a:t>
            </a: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 </a:t>
            </a:r>
            <a:r>
              <a:rPr lang="es-ES">
                <a:solidFill>
                  <a:srgbClr val="000000"/>
                </a:solidFill>
              </a:rPr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6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9" dur="20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47813" y="0"/>
            <a:ext cx="6021387" cy="67040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808080">
              <a:alpha val="73999"/>
            </a:srgbClr>
          </a:solidFill>
          <a:ln w="63360" cap="sq">
            <a:solidFill>
              <a:srgbClr val="99CC00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4800">
                <a:solidFill>
                  <a:srgbClr val="000000"/>
                </a:solidFill>
                <a:latin typeface="Microsoft Sans Serif" pitchFamily="34" charset="0"/>
              </a:rPr>
              <a:t>  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1403350" y="1844675"/>
            <a:ext cx="6264275" cy="3444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27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Las palabras </a:t>
            </a:r>
            <a:r>
              <a:rPr lang="es-ES" b="1">
                <a:solidFill>
                  <a:srgbClr val="000000"/>
                </a:solidFill>
                <a:latin typeface="Microsoft Sans Serif" pitchFamily="34" charset="0"/>
              </a:rPr>
              <a:t>ecuatorianos</a:t>
            </a: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 y </a:t>
            </a:r>
            <a:r>
              <a:rPr lang="es-ES" b="1">
                <a:solidFill>
                  <a:srgbClr val="000000"/>
                </a:solidFill>
                <a:latin typeface="Microsoft Sans Serif" pitchFamily="34" charset="0"/>
              </a:rPr>
              <a:t>aeronáuticos</a:t>
            </a: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 poseen las mismas letras, pero en diferente orden. </a:t>
            </a:r>
            <a:r>
              <a:rPr lang="es-ES">
                <a:solidFill>
                  <a:srgbClr val="000000"/>
                </a:solidFill>
              </a:rPr>
              <a:t> </a:t>
            </a: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 </a:t>
            </a:r>
            <a:r>
              <a:rPr lang="es-ES">
                <a:solidFill>
                  <a:srgbClr val="000000"/>
                </a:solidFill>
              </a:rPr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6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9" dur="20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175"/>
            <a:ext cx="9144000" cy="6861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808080">
              <a:alpha val="73999"/>
            </a:srgbClr>
          </a:solidFill>
          <a:ln w="63360" cap="sq">
            <a:solidFill>
              <a:srgbClr val="99CC00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4800">
                <a:solidFill>
                  <a:srgbClr val="000000"/>
                </a:solidFill>
                <a:latin typeface="Microsoft Sans Serif" pitchFamily="34" charset="0"/>
              </a:rPr>
              <a:t>  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755650" y="1125538"/>
            <a:ext cx="7848600" cy="47863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27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Con 23 letras, se ha establecido que la palabra </a:t>
            </a:r>
            <a:r>
              <a:rPr lang="es-ES" b="1">
                <a:solidFill>
                  <a:srgbClr val="000000"/>
                </a:solidFill>
                <a:latin typeface="Microsoft Sans Serif" pitchFamily="34" charset="0"/>
              </a:rPr>
              <a:t>electroencefalografista</a:t>
            </a: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 es la más extensa de todas las aprobadas por la Real Academia Española de la Lengua. </a:t>
            </a:r>
            <a:r>
              <a:rPr lang="es-ES">
                <a:solidFill>
                  <a:srgbClr val="000000"/>
                </a:solidFill>
              </a:rPr>
              <a:t> </a:t>
            </a: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 </a:t>
            </a:r>
            <a:r>
              <a:rPr lang="es-ES">
                <a:solidFill>
                  <a:srgbClr val="000000"/>
                </a:solidFill>
              </a:rPr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6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9" dur="20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58888" y="692150"/>
            <a:ext cx="6667500" cy="5543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808080">
              <a:alpha val="73999"/>
            </a:srgbClr>
          </a:solidFill>
          <a:ln w="63360" cap="sq">
            <a:solidFill>
              <a:srgbClr val="99CC00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4800">
                <a:solidFill>
                  <a:srgbClr val="000000"/>
                </a:solidFill>
                <a:latin typeface="Microsoft Sans Serif" pitchFamily="34" charset="0"/>
              </a:rPr>
              <a:t>  </a:t>
            </a: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1403350" y="1557338"/>
            <a:ext cx="6553200" cy="3444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27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El término</a:t>
            </a:r>
            <a:r>
              <a:rPr lang="es-ES" b="1">
                <a:solidFill>
                  <a:srgbClr val="000000"/>
                </a:solidFill>
                <a:latin typeface="Microsoft Sans Serif" pitchFamily="34" charset="0"/>
              </a:rPr>
              <a:t> estuve</a:t>
            </a: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 contiene cuatro letras consecutivas por orden alfabético: stuv. </a:t>
            </a:r>
            <a:r>
              <a:rPr lang="es-ES">
                <a:solidFill>
                  <a:srgbClr val="000000"/>
                </a:solidFill>
              </a:rPr>
              <a:t> </a:t>
            </a: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 </a:t>
            </a:r>
            <a:r>
              <a:rPr lang="es-ES">
                <a:solidFill>
                  <a:srgbClr val="000000"/>
                </a:solidFill>
              </a:rPr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6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9" dur="20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175"/>
            <a:ext cx="9144000" cy="6861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808080">
              <a:alpha val="73999"/>
            </a:srgbClr>
          </a:solidFill>
          <a:ln w="63360" cap="sq">
            <a:solidFill>
              <a:srgbClr val="99CC00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4800">
                <a:solidFill>
                  <a:srgbClr val="000000"/>
                </a:solidFill>
                <a:latin typeface="Microsoft Sans Serif" pitchFamily="34" charset="0"/>
              </a:rPr>
              <a:t>  </a:t>
            </a: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1258888" y="1844675"/>
            <a:ext cx="6553200" cy="27749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27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Con nueve letras, </a:t>
            </a:r>
            <a:r>
              <a:rPr lang="es-ES" b="1">
                <a:solidFill>
                  <a:srgbClr val="000000"/>
                </a:solidFill>
                <a:latin typeface="Microsoft Sans Serif" pitchFamily="34" charset="0"/>
              </a:rPr>
              <a:t>menstrual</a:t>
            </a: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 es el vocablo más largo con solo dos sílabas. </a:t>
            </a:r>
            <a:r>
              <a:rPr lang="es-ES">
                <a:solidFill>
                  <a:srgbClr val="000000"/>
                </a:solidFill>
              </a:rPr>
              <a:t> </a:t>
            </a: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 </a:t>
            </a:r>
            <a:r>
              <a:rPr lang="es-ES">
                <a:solidFill>
                  <a:srgbClr val="000000"/>
                </a:solidFill>
              </a:rPr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6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9" dur="20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76375" y="188913"/>
            <a:ext cx="6180138" cy="64531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808080">
              <a:alpha val="73999"/>
            </a:srgbClr>
          </a:solidFill>
          <a:ln w="63360" cap="sq">
            <a:solidFill>
              <a:srgbClr val="99CC00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4800">
                <a:solidFill>
                  <a:srgbClr val="000000"/>
                </a:solidFill>
                <a:latin typeface="Microsoft Sans Serif" pitchFamily="34" charset="0"/>
              </a:rPr>
              <a:t>  </a:t>
            </a: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1258888" y="1844675"/>
            <a:ext cx="6553200" cy="1435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27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b="1">
                <a:solidFill>
                  <a:srgbClr val="000000"/>
                </a:solidFill>
                <a:latin typeface="Microsoft Sans Serif" pitchFamily="34" charset="0"/>
              </a:rPr>
              <a:t>Mil</a:t>
            </a: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 es el único número que no tiene ni o ni e. </a:t>
            </a:r>
            <a:r>
              <a:rPr lang="es-ES">
                <a:solidFill>
                  <a:srgbClr val="000000"/>
                </a:solidFill>
              </a:rPr>
              <a:t> </a:t>
            </a: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 </a:t>
            </a:r>
            <a:r>
              <a:rPr lang="es-ES">
                <a:solidFill>
                  <a:srgbClr val="000000"/>
                </a:solidFill>
              </a:rPr>
              <a:t> </a:t>
            </a: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 </a:t>
            </a:r>
            <a:r>
              <a:rPr lang="es-ES">
                <a:solidFill>
                  <a:srgbClr val="000000"/>
                </a:solidFill>
              </a:rPr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6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9" dur="20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19475" y="6562725"/>
            <a:ext cx="2447925" cy="2952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808080">
              <a:alpha val="73999"/>
            </a:srgbClr>
          </a:solidFill>
          <a:ln w="63360" cap="sq">
            <a:solidFill>
              <a:srgbClr val="99CC00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4800">
                <a:solidFill>
                  <a:srgbClr val="000000"/>
                </a:solidFill>
                <a:latin typeface="Microsoft Sans Serif" pitchFamily="34" charset="0"/>
              </a:rPr>
              <a:t>  </a:t>
            </a: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827088" y="981075"/>
            <a:ext cx="7559675" cy="5456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27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La palabra </a:t>
            </a:r>
            <a:r>
              <a:rPr lang="es-ES" b="1">
                <a:solidFill>
                  <a:srgbClr val="000000"/>
                </a:solidFill>
                <a:latin typeface="Microsoft Sans Serif" pitchFamily="34" charset="0"/>
              </a:rPr>
              <a:t>pedigüeñería </a:t>
            </a: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tiene los cuatro firuletes que un término puede tener en nuestro idioma: la virgulilla de la ñ, la diéresis sobre la ü, la tilde del acento y el punto sobre la i. </a:t>
            </a:r>
            <a:r>
              <a:rPr lang="es-ES">
                <a:solidFill>
                  <a:srgbClr val="000000"/>
                </a:solidFill>
              </a:rPr>
              <a:t> </a:t>
            </a: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 </a:t>
            </a:r>
            <a:r>
              <a:rPr lang="es-ES">
                <a:solidFill>
                  <a:srgbClr val="000000"/>
                </a:solidFill>
              </a:rPr>
              <a:t> </a:t>
            </a: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 </a:t>
            </a:r>
            <a:r>
              <a:rPr lang="es-ES">
                <a:solidFill>
                  <a:srgbClr val="000000"/>
                </a:solidFill>
              </a:rPr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6" dur="2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9" dur="2000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908050"/>
            <a:ext cx="8135937" cy="4602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808080">
              <a:alpha val="73999"/>
            </a:srgbClr>
          </a:solidFill>
          <a:ln w="63360" cap="sq">
            <a:solidFill>
              <a:srgbClr val="99CC00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4800">
                <a:solidFill>
                  <a:srgbClr val="000000"/>
                </a:solidFill>
                <a:latin typeface="Microsoft Sans Serif" pitchFamily="34" charset="0"/>
              </a:rPr>
              <a:t>  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1258888" y="2205038"/>
            <a:ext cx="6553200" cy="2105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27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La palabra </a:t>
            </a:r>
            <a:r>
              <a:rPr lang="es-ES" b="1">
                <a:solidFill>
                  <a:srgbClr val="000000"/>
                </a:solidFill>
                <a:latin typeface="Microsoft Sans Serif" pitchFamily="34" charset="0"/>
              </a:rPr>
              <a:t>euforia</a:t>
            </a: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 tiene las cinco vocales y sólo dos consonantes... </a:t>
            </a:r>
            <a:r>
              <a:rPr lang="es-ES">
                <a:solidFill>
                  <a:srgbClr val="000000"/>
                </a:solidFill>
              </a:rPr>
              <a:t> </a:t>
            </a: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 </a:t>
            </a:r>
            <a:r>
              <a:rPr lang="es-ES">
                <a:solidFill>
                  <a:srgbClr val="000000"/>
                </a:solidFill>
              </a:rPr>
              <a:t> </a:t>
            </a: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 </a:t>
            </a:r>
            <a:r>
              <a:rPr lang="es-ES">
                <a:solidFill>
                  <a:srgbClr val="000000"/>
                </a:solidFill>
              </a:rPr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6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9" dur="2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42863"/>
            <a:ext cx="7164388" cy="68151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808080">
              <a:alpha val="73999"/>
            </a:srgbClr>
          </a:solidFill>
          <a:ln w="63360" cap="sq">
            <a:solidFill>
              <a:srgbClr val="99CC00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4800">
                <a:solidFill>
                  <a:srgbClr val="000000"/>
                </a:solidFill>
                <a:latin typeface="Microsoft Sans Serif" pitchFamily="34" charset="0"/>
              </a:rPr>
              <a:t>  </a:t>
            </a: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900113" y="1484313"/>
            <a:ext cx="7343775" cy="41163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27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La palabra </a:t>
            </a:r>
            <a:r>
              <a:rPr lang="es-ES" b="1">
                <a:solidFill>
                  <a:srgbClr val="000000"/>
                </a:solidFill>
                <a:latin typeface="Microsoft Sans Serif" pitchFamily="34" charset="0"/>
              </a:rPr>
              <a:t>Argentino</a:t>
            </a: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, solo puede ser transformada en ignorAnte (por suerte, el calificativo no es aplicable a la totalidad de los nativos !!!!) </a:t>
            </a:r>
            <a:r>
              <a:rPr lang="es-ES">
                <a:solidFill>
                  <a:srgbClr val="000000"/>
                </a:solidFill>
              </a:rPr>
              <a:t> </a:t>
            </a: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 </a:t>
            </a:r>
            <a:r>
              <a:rPr lang="es-ES">
                <a:solidFill>
                  <a:srgbClr val="000000"/>
                </a:solidFill>
              </a:rPr>
              <a:t> </a:t>
            </a: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 </a:t>
            </a:r>
            <a:r>
              <a:rPr lang="es-ES">
                <a:solidFill>
                  <a:srgbClr val="000000"/>
                </a:solidFill>
              </a:rPr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6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9" dur="20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539750"/>
            <a:ext cx="8424862" cy="6318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808080">
              <a:alpha val="73999"/>
            </a:srgbClr>
          </a:solidFill>
          <a:ln w="63360" cap="sq">
            <a:solidFill>
              <a:srgbClr val="99CC00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4800">
                <a:solidFill>
                  <a:srgbClr val="000000"/>
                </a:solidFill>
                <a:latin typeface="Microsoft Sans Serif" pitchFamily="34" charset="0"/>
              </a:rPr>
              <a:t>  </a:t>
            </a: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1331913" y="2133600"/>
            <a:ext cx="6553200" cy="1435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27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La palabra </a:t>
            </a:r>
            <a:r>
              <a:rPr lang="es-ES" b="1">
                <a:solidFill>
                  <a:srgbClr val="000000"/>
                </a:solidFill>
                <a:latin typeface="Microsoft Sans Serif" pitchFamily="34" charset="0"/>
              </a:rPr>
              <a:t>oía</a:t>
            </a: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 tiene tres sílabas en tres letras. </a:t>
            </a:r>
            <a:r>
              <a:rPr lang="es-ES">
                <a:solidFill>
                  <a:srgbClr val="000000"/>
                </a:solidFill>
              </a:rPr>
              <a:t> </a:t>
            </a: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 </a:t>
            </a:r>
            <a:r>
              <a:rPr lang="es-ES">
                <a:solidFill>
                  <a:srgbClr val="000000"/>
                </a:solidFill>
              </a:rPr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6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9" dur="20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3350" y="0"/>
            <a:ext cx="774065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48748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808080">
              <a:alpha val="73999"/>
            </a:srgbClr>
          </a:solidFill>
          <a:ln w="63360" cap="sq">
            <a:solidFill>
              <a:srgbClr val="99CC00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4800">
                <a:solidFill>
                  <a:srgbClr val="000000"/>
                </a:solidFill>
                <a:latin typeface="Microsoft Sans Serif" pitchFamily="34" charset="0"/>
              </a:rPr>
              <a:t>  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1258888" y="1844675"/>
            <a:ext cx="6553200" cy="2105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27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El término </a:t>
            </a:r>
            <a:r>
              <a:rPr lang="es-ES" b="1">
                <a:solidFill>
                  <a:srgbClr val="000000"/>
                </a:solidFill>
                <a:latin typeface="Microsoft Sans Serif" pitchFamily="34" charset="0"/>
              </a:rPr>
              <a:t>arte</a:t>
            </a: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 es masculino en singular y femenino en plural</a:t>
            </a:r>
            <a:r>
              <a:rPr lang="es-ES">
                <a:solidFill>
                  <a:srgbClr val="000000"/>
                </a:solidFill>
              </a:rPr>
              <a:t> </a:t>
            </a: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 </a:t>
            </a:r>
            <a:r>
              <a:rPr lang="es-ES">
                <a:solidFill>
                  <a:srgbClr val="000000"/>
                </a:solidFill>
              </a:rPr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6" dur="2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9" dur="2000"/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-17463"/>
            <a:ext cx="8064500" cy="6875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808080">
              <a:alpha val="73999"/>
            </a:srgbClr>
          </a:solidFill>
          <a:ln w="63360" cap="sq">
            <a:solidFill>
              <a:srgbClr val="99CC00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4800">
                <a:solidFill>
                  <a:srgbClr val="000000"/>
                </a:solidFill>
                <a:latin typeface="Microsoft Sans Serif" pitchFamily="34" charset="0"/>
              </a:rPr>
              <a:t>  </a:t>
            </a: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1258888" y="1844675"/>
            <a:ext cx="6553200" cy="2105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27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b="1">
                <a:solidFill>
                  <a:srgbClr val="000000"/>
                </a:solidFill>
                <a:latin typeface="Microsoft Sans Serif" pitchFamily="34" charset="0"/>
              </a:rPr>
              <a:t>Paralelepipédicos</a:t>
            </a: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: Consonantes y vocales alternadas. </a:t>
            </a:r>
            <a:r>
              <a:rPr lang="es-ES">
                <a:solidFill>
                  <a:srgbClr val="000000"/>
                </a:solidFill>
              </a:rPr>
              <a:t> </a:t>
            </a: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 </a:t>
            </a:r>
            <a:r>
              <a:rPr lang="es-ES">
                <a:solidFill>
                  <a:srgbClr val="000000"/>
                </a:solidFill>
              </a:rPr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6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9" dur="20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808080">
              <a:alpha val="73999"/>
            </a:srgbClr>
          </a:solidFill>
          <a:ln w="63360" cap="sq">
            <a:solidFill>
              <a:srgbClr val="99CC00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4800">
                <a:solidFill>
                  <a:srgbClr val="000000"/>
                </a:solidFill>
                <a:latin typeface="Microsoft Sans Serif" pitchFamily="34" charset="0"/>
              </a:rPr>
              <a:t>  </a:t>
            </a: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1258888" y="1844675"/>
            <a:ext cx="6553200" cy="2105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27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b="1">
                <a:solidFill>
                  <a:srgbClr val="000000"/>
                </a:solidFill>
                <a:latin typeface="Microsoft Sans Serif" pitchFamily="34" charset="0"/>
              </a:rPr>
              <a:t>Sarapes-separas</a:t>
            </a: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: distinto significado leída al derecho y al revés. </a:t>
            </a:r>
            <a:r>
              <a:rPr lang="es-ES">
                <a:solidFill>
                  <a:srgbClr val="000000"/>
                </a:solidFill>
              </a:rPr>
              <a:t> </a:t>
            </a: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 </a:t>
            </a:r>
            <a:r>
              <a:rPr lang="es-ES">
                <a:solidFill>
                  <a:srgbClr val="000000"/>
                </a:solidFill>
              </a:rPr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6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9" dur="20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3713" y="0"/>
            <a:ext cx="5568950" cy="64087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808080">
              <a:alpha val="73999"/>
            </a:srgbClr>
          </a:solidFill>
          <a:ln w="63360" cap="sq">
            <a:solidFill>
              <a:srgbClr val="99CC00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4800">
                <a:solidFill>
                  <a:srgbClr val="000000"/>
                </a:solidFill>
                <a:latin typeface="Microsoft Sans Serif" pitchFamily="34" charset="0"/>
              </a:rPr>
              <a:t>  </a:t>
            </a:r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1258888" y="1844675"/>
            <a:ext cx="6553200" cy="2105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27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b="1">
                <a:solidFill>
                  <a:srgbClr val="000000"/>
                </a:solidFill>
                <a:latin typeface="Microsoft Sans Serif" pitchFamily="34" charset="0"/>
              </a:rPr>
              <a:t>Noveno</a:t>
            </a: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: tres silabas, si le quitas la del medio no cambia el significado. </a:t>
            </a:r>
            <a:r>
              <a:rPr lang="es-ES">
                <a:solidFill>
                  <a:srgbClr val="000000"/>
                </a:solidFill>
              </a:rPr>
              <a:t> </a:t>
            </a: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 </a:t>
            </a:r>
            <a:r>
              <a:rPr lang="es-ES">
                <a:solidFill>
                  <a:srgbClr val="000000"/>
                </a:solidFill>
              </a:rPr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6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9" dur="20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2372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808080">
              <a:alpha val="73999"/>
            </a:srgbClr>
          </a:solidFill>
          <a:ln w="63360" cap="sq">
            <a:solidFill>
              <a:srgbClr val="99CC00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4800">
                <a:solidFill>
                  <a:srgbClr val="000000"/>
                </a:solidFill>
                <a:latin typeface="Microsoft Sans Serif" pitchFamily="34" charset="0"/>
              </a:rPr>
              <a:t>  </a:t>
            </a: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1258888" y="1412875"/>
            <a:ext cx="6553200" cy="3444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27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Entre los matices que distinguen a la lengua española figuran en un sitio relevante las curiosidades.  </a:t>
            </a:r>
            <a:r>
              <a:rPr lang="es-ES">
                <a:solidFill>
                  <a:srgbClr val="000000"/>
                </a:solidFill>
              </a:rPr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6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9" dur="20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252413"/>
            <a:ext cx="7775575" cy="62007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808080">
              <a:alpha val="73999"/>
            </a:srgbClr>
          </a:solidFill>
          <a:ln w="63360" cap="sq">
            <a:solidFill>
              <a:srgbClr val="99CC00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4800">
                <a:solidFill>
                  <a:srgbClr val="000000"/>
                </a:solidFill>
                <a:latin typeface="Microsoft Sans Serif" pitchFamily="34" charset="0"/>
              </a:rPr>
              <a:t>  </a:t>
            </a: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1187450" y="1557338"/>
            <a:ext cx="6553200" cy="41163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27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Pongo de muestra un caso de acentuación. Aquí se trata de una oración en la cual todas sus palabras - nueve en total - llevan tilde.</a:t>
            </a:r>
            <a:r>
              <a:rPr lang="es-ES">
                <a:solidFill>
                  <a:srgbClr val="000000"/>
                </a:solidFill>
              </a:rPr>
              <a:t> </a:t>
            </a: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 </a:t>
            </a:r>
            <a:r>
              <a:rPr lang="es-ES">
                <a:solidFill>
                  <a:srgbClr val="000000"/>
                </a:solidFill>
              </a:rPr>
              <a:t> </a:t>
            </a: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 </a:t>
            </a:r>
            <a:r>
              <a:rPr lang="es-ES">
                <a:solidFill>
                  <a:srgbClr val="000000"/>
                </a:solidFill>
              </a:rPr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6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9" dur="20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808080">
              <a:alpha val="73999"/>
            </a:srgbClr>
          </a:solidFill>
          <a:ln w="63360" cap="sq">
            <a:solidFill>
              <a:srgbClr val="99CC00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4800">
                <a:solidFill>
                  <a:srgbClr val="000000"/>
                </a:solidFill>
                <a:latin typeface="Microsoft Sans Serif" pitchFamily="34" charset="0"/>
              </a:rPr>
              <a:t>  </a:t>
            </a:r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1258888" y="1844675"/>
            <a:ext cx="6553200" cy="3444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27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«Tomás pidió públicamente perdón, disculpándose después muchísimo más íntimamente».</a:t>
            </a:r>
            <a:r>
              <a:rPr lang="es-ES">
                <a:solidFill>
                  <a:srgbClr val="000000"/>
                </a:solidFill>
              </a:rPr>
              <a:t> </a:t>
            </a: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 </a:t>
            </a:r>
            <a:r>
              <a:rPr lang="es-ES">
                <a:solidFill>
                  <a:srgbClr val="000000"/>
                </a:solidFill>
              </a:rPr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6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9" dur="2000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47813" y="60325"/>
            <a:ext cx="6070600" cy="6797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808080">
              <a:alpha val="73999"/>
            </a:srgbClr>
          </a:solidFill>
          <a:ln w="63360" cap="sq">
            <a:solidFill>
              <a:srgbClr val="99CC00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4800">
                <a:solidFill>
                  <a:srgbClr val="000000"/>
                </a:solidFill>
                <a:latin typeface="Microsoft Sans Serif" pitchFamily="34" charset="0"/>
              </a:rPr>
              <a:t>  </a:t>
            </a:r>
          </a:p>
        </p:txBody>
      </p:sp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1258888" y="3573463"/>
            <a:ext cx="6553200" cy="13128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27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8000">
                <a:solidFill>
                  <a:srgbClr val="000000"/>
                </a:solidFill>
                <a:latin typeface="Microsoft Sans Serif" pitchFamily="34" charset="0"/>
              </a:rPr>
              <a:t>Adiós</a:t>
            </a:r>
            <a:r>
              <a:rPr lang="es-ES" sz="8000">
                <a:solidFill>
                  <a:srgbClr val="000000"/>
                </a:solidFill>
              </a:rPr>
              <a:t> </a:t>
            </a:r>
            <a:r>
              <a:rPr lang="es-ES">
                <a:solidFill>
                  <a:srgbClr val="000000"/>
                </a:solidFill>
                <a:latin typeface="Microsoft Sans Serif" pitchFamily="34" charset="0"/>
              </a:rPr>
              <a:t> </a:t>
            </a:r>
            <a:r>
              <a:rPr lang="es-ES">
                <a:solidFill>
                  <a:srgbClr val="000000"/>
                </a:solidFill>
              </a:rPr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6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9" dur="20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514191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48263" y="4868863"/>
            <a:ext cx="1241425" cy="177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6119813" y="6092825"/>
            <a:ext cx="3024187" cy="398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12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2000">
                <a:solidFill>
                  <a:srgbClr val="000000"/>
                </a:solidFill>
                <a:latin typeface="Microsoft Sans Serif" pitchFamily="34" charset="0"/>
              </a:rPr>
              <a:t>EsterMarin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 additive="repl">
                                        <p:cTn id="7" dur="3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28662" y="2786058"/>
            <a:ext cx="3200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800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4857752" y="2786058"/>
            <a:ext cx="3200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800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571472" y="642918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214282" y="2000240"/>
            <a:ext cx="9144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800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RIOSIDADES DEL IDIOMA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sign padrã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4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Bodoni MT" pitchFamily="18" charset="0"/>
            <a:cs typeface="Microsoft Sans Serif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4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Bodoni MT" pitchFamily="18" charset="0"/>
            <a:cs typeface="Microsoft Sans Serif" pitchFamily="34" charset="0"/>
          </a:defRPr>
        </a:defPPr>
      </a:lstStyle>
    </a:lnDef>
  </a:objectDefaults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CURIOSIDADES DEL IDIOMA</Template>
  <TotalTime>5</TotalTime>
  <Words>198</Words>
  <PresentationFormat>Presentación en pantalla (4:3)</PresentationFormat>
  <Paragraphs>75</Paragraphs>
  <Slides>25</Slides>
  <Notes>24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CURIOSIDADES DEL IDIOMA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cp:lastPrinted>1601-01-01T00:00:00Z</cp:lastPrinted>
  <dcterms:created xsi:type="dcterms:W3CDTF">2013-11-14T13:46:35Z</dcterms:created>
  <dcterms:modified xsi:type="dcterms:W3CDTF">2013-11-14T13:52:04Z</dcterms:modified>
</cp:coreProperties>
</file>