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0"/>
  </p:notesMasterIdLst>
  <p:sldIdLst>
    <p:sldId id="266" r:id="rId3"/>
    <p:sldId id="258" r:id="rId4"/>
    <p:sldId id="259" r:id="rId5"/>
    <p:sldId id="261" r:id="rId6"/>
    <p:sldId id="260" r:id="rId7"/>
    <p:sldId id="272" r:id="rId8"/>
    <p:sldId id="291" r:id="rId9"/>
    <p:sldId id="277" r:id="rId10"/>
    <p:sldId id="276" r:id="rId11"/>
    <p:sldId id="262" r:id="rId12"/>
    <p:sldId id="267" r:id="rId13"/>
    <p:sldId id="263" r:id="rId14"/>
    <p:sldId id="265" r:id="rId15"/>
    <p:sldId id="314" r:id="rId16"/>
    <p:sldId id="270" r:id="rId17"/>
    <p:sldId id="299" r:id="rId18"/>
    <p:sldId id="300" r:id="rId19"/>
    <p:sldId id="298" r:id="rId20"/>
    <p:sldId id="301" r:id="rId21"/>
    <p:sldId id="271" r:id="rId22"/>
    <p:sldId id="273" r:id="rId23"/>
    <p:sldId id="257" r:id="rId24"/>
    <p:sldId id="256" r:id="rId25"/>
    <p:sldId id="304" r:id="rId26"/>
    <p:sldId id="312" r:id="rId27"/>
    <p:sldId id="302" r:id="rId28"/>
    <p:sldId id="303" r:id="rId29"/>
    <p:sldId id="305" r:id="rId30"/>
    <p:sldId id="306" r:id="rId31"/>
    <p:sldId id="307" r:id="rId32"/>
    <p:sldId id="313" r:id="rId33"/>
    <p:sldId id="308" r:id="rId34"/>
    <p:sldId id="309" r:id="rId35"/>
    <p:sldId id="310" r:id="rId36"/>
    <p:sldId id="311" r:id="rId37"/>
    <p:sldId id="315" r:id="rId38"/>
    <p:sldId id="316" r:id="rId39"/>
  </p:sldIdLst>
  <p:sldSz cx="9144000" cy="514826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9wYp5t+LwomiCSScMDeqw" hashData="fstc8Jt7SjiFyqJDhYz3B2lma1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990099"/>
    <a:srgbClr val="66FFFF"/>
    <a:srgbClr val="FF0000"/>
    <a:srgbClr val="0000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38" y="-90"/>
      </p:cViewPr>
      <p:guideLst>
        <p:guide orient="horz" pos="162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C012F11-BAA1-4BC6-819B-0EB1D34C8D6A}" type="datetimeFigureOut">
              <a:rPr lang="es-AR"/>
              <a:pPr>
                <a:defRPr/>
              </a:pPr>
              <a:t>30/10/2016</a:t>
            </a:fld>
            <a:endParaRPr lang="es-AR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8975" y="1143000"/>
            <a:ext cx="54800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 smtClean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AR" noProof="0" smtClean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9B957F1-0BF9-4995-8088-B94E8AF54574}" type="slidenum">
              <a:rPr lang="es-AR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Marcador de nota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AR" altLang="es-AR" smtClean="0"/>
          </a:p>
        </p:txBody>
      </p:sp>
      <p:sp>
        <p:nvSpPr>
          <p:cNvPr id="28676" name="Marcador de número de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FC578C1-5320-42F9-9BDB-5154F016ED68}" type="slidenum">
              <a:rPr lang="es-AR" altLang="es-AR"/>
              <a:pPr/>
              <a:t>25</a:t>
            </a:fld>
            <a:endParaRPr lang="es-AR" alt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LU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L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C1F7C7-D721-40AB-93F8-FF66F6D93C5A}" type="slidenum">
              <a:rPr lang="fr-FR" altLang="es-AR"/>
              <a:pPr/>
              <a:t>‹Nº›</a:t>
            </a:fld>
            <a:endParaRPr lang="fr-FR" alt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LU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L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2986D5-483C-4512-ABBE-779537E7CAC3}" type="slidenum">
              <a:rPr lang="fr-FR" altLang="es-AR"/>
              <a:pPr/>
              <a:t>‹Nº›</a:t>
            </a:fld>
            <a:endParaRPr lang="fr-FR" alt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LU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E6B6A6-AECB-4832-A3C6-2450B1B4A62C}" type="slidenum">
              <a:rPr lang="fr-FR" altLang="es-AR"/>
              <a:pPr/>
              <a:t>‹Nº›</a:t>
            </a:fld>
            <a:endParaRPr lang="fr-FR" alt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LU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LU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L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E447E7-E53E-4E6C-B67A-B17A2984557B}" type="slidenum">
              <a:rPr lang="fr-FR" altLang="es-AR"/>
              <a:pPr/>
              <a:t>‹Nº›</a:t>
            </a:fld>
            <a:endParaRPr lang="fr-FR" alt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LU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LU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L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DB5334-CDF8-4C72-84E9-97A3DD6481F1}" type="slidenum">
              <a:rPr lang="fr-FR" altLang="es-AR"/>
              <a:pPr/>
              <a:t>‹Nº›</a:t>
            </a:fld>
            <a:endParaRPr lang="fr-FR" alt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L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FB7692F-03E2-40EF-BAD5-0380B34DAE8A}" type="slidenum">
              <a:rPr lang="fr-FR" altLang="es-AR"/>
              <a:pPr/>
              <a:t>‹Nº›</a:t>
            </a:fld>
            <a:endParaRPr lang="fr-FR" alt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495EA3-C68B-44C3-8730-63784C00AB54}" type="slidenum">
              <a:rPr lang="fr-FR" altLang="es-AR"/>
              <a:pPr/>
              <a:t>‹Nº›</a:t>
            </a:fld>
            <a:endParaRPr lang="fr-FR" alt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LU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LU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0BCD7F-38DA-4253-AAE6-780DECB2F695}" type="slidenum">
              <a:rPr lang="fr-FR" altLang="es-AR"/>
              <a:pPr/>
              <a:t>‹Nº›</a:t>
            </a:fld>
            <a:endParaRPr lang="fr-FR" alt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LU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LU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074F686-FFDB-406F-B51B-904F869C7345}" type="slidenum">
              <a:rPr lang="fr-FR" altLang="es-AR"/>
              <a:pPr/>
              <a:t>‹Nº›</a:t>
            </a:fld>
            <a:endParaRPr lang="fr-FR" alt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LU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L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D4C6EE-2CBD-4645-8714-69621B304F4E}" type="slidenum">
              <a:rPr lang="fr-FR" altLang="es-AR"/>
              <a:pPr/>
              <a:t>‹Nº›</a:t>
            </a:fld>
            <a:endParaRPr lang="fr-FR" alt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LU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L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4E6DEA-80E0-4246-94CA-EBE6E75249E3}" type="slidenum">
              <a:rPr lang="fr-FR" altLang="es-AR"/>
              <a:pPr/>
              <a:t>‹Nº›</a:t>
            </a:fld>
            <a:endParaRPr lang="fr-FR" alt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9299"/>
            <a:ext cx="7772400" cy="110354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7349"/>
            <a:ext cx="6400800" cy="131566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es-A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1738"/>
            <a:ext cx="8229600" cy="339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es-AR" smtClean="0"/>
              <a:t>Cliquez pour modifier les styles du texte du masque</a:t>
            </a:r>
          </a:p>
          <a:p>
            <a:pPr lvl="1"/>
            <a:r>
              <a:rPr lang="fr-FR" altLang="es-AR" smtClean="0"/>
              <a:t>Deuxième niveau</a:t>
            </a:r>
          </a:p>
          <a:p>
            <a:pPr lvl="2"/>
            <a:r>
              <a:rPr lang="fr-FR" altLang="es-AR" smtClean="0"/>
              <a:t>Troisième niveau</a:t>
            </a:r>
          </a:p>
          <a:p>
            <a:pPr lvl="3"/>
            <a:r>
              <a:rPr lang="fr-FR" altLang="es-AR" smtClean="0"/>
              <a:t>Quatrième niveau</a:t>
            </a:r>
          </a:p>
          <a:p>
            <a:pPr lvl="4"/>
            <a:r>
              <a:rPr lang="fr-FR" altLang="es-A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7888"/>
            <a:ext cx="2133600" cy="3571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/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7888"/>
            <a:ext cx="2895600" cy="3571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/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7888"/>
            <a:ext cx="2133600" cy="35718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8D5CD6FB-CCF4-488F-90E3-1940D4B4E35B}" type="slidenum">
              <a:rPr lang="fr-FR" altLang="es-AR"/>
              <a:pPr/>
              <a:t>‹Nº›</a:t>
            </a:fld>
            <a:endParaRPr lang="fr-FR" alt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8256"/>
            <a:ext cx="2133600" cy="357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n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2888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5"/>
          <p:cNvSpPr txBox="1">
            <a:spLocks noChangeArrowheads="1"/>
          </p:cNvSpPr>
          <p:nvPr/>
        </p:nvSpPr>
        <p:spPr bwMode="auto">
          <a:xfrm>
            <a:off x="6300788" y="468313"/>
            <a:ext cx="2663825" cy="166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tabLst>
                <a:tab pos="1971675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1971675" algn="l"/>
              </a:tabLs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1971675" algn="l"/>
              </a:tabLs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19716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19716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9716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9716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9716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1971675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es-AR" b="1" dirty="0" smtClean="0">
                <a:solidFill>
                  <a:srgbClr val="F91E0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Anthem of             the </a:t>
            </a:r>
            <a:r>
              <a:rPr lang="fr-FR" altLang="es-AR" b="1" dirty="0" err="1" smtClean="0">
                <a:solidFill>
                  <a:srgbClr val="F91E0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Seas</a:t>
            </a:r>
            <a:r>
              <a:rPr lang="fr-FR" altLang="es-AR" b="1" dirty="0" smtClean="0">
                <a:solidFill>
                  <a:srgbClr val="F91E0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             </a:t>
            </a:r>
            <a:r>
              <a:rPr lang="fr-FR" altLang="es-AR" sz="1800" b="1" dirty="0" smtClean="0">
                <a:solidFill>
                  <a:srgbClr val="F91E0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(</a:t>
            </a:r>
            <a:r>
              <a:rPr lang="fr-FR" altLang="es-AR" sz="1800" b="1" dirty="0" err="1" smtClean="0">
                <a:solidFill>
                  <a:srgbClr val="F91E0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Himno</a:t>
            </a:r>
            <a:r>
              <a:rPr lang="fr-FR" altLang="es-AR" sz="1800" b="1" dirty="0" smtClean="0">
                <a:solidFill>
                  <a:srgbClr val="F91E0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 de los Mares)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es-AR" sz="2000" b="1" i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 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6588125" y="2463800"/>
            <a:ext cx="2160588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Es el segundo en tamaño, pero está catalogado como el barco con mayor tecnología aplicada.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  <p:sndAc>
      <p:stSnd loop="1">
        <p:snd r:embed="rId2" name="ernesto cortazar_melancoly_noctambu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Text Box 16"/>
          <p:cNvSpPr txBox="1">
            <a:spLocks noChangeArrowheads="1"/>
          </p:cNvSpPr>
          <p:nvPr/>
        </p:nvSpPr>
        <p:spPr bwMode="auto">
          <a:xfrm>
            <a:off x="539750" y="414338"/>
            <a:ext cx="3024188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Su eslora es de 347 metros y su manga máxima de 40,80 metros, con 18 cubiertas en total, para 4180 pasajeros.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5"/>
          <p:cNvSpPr txBox="1">
            <a:spLocks noChangeArrowheads="1"/>
          </p:cNvSpPr>
          <p:nvPr/>
        </p:nvSpPr>
        <p:spPr bwMode="auto">
          <a:xfrm>
            <a:off x="2051050" y="4591050"/>
            <a:ext cx="273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endParaRPr lang="es-ES" altLang="es-AR" sz="1800" b="1">
              <a:solidFill>
                <a:srgbClr val="FFFF00"/>
              </a:solidFill>
              <a:latin typeface="Monotype Corsiva" pitchFamily="66" charset="0"/>
            </a:endParaRPr>
          </a:p>
        </p:txBody>
      </p:sp>
      <p:pic>
        <p:nvPicPr>
          <p:cNvPr id="5123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180513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107950" y="828675"/>
            <a:ext cx="2016125" cy="157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Su grúa atalaya, con más de 90 metros sobre el mar, posee una cápsula con forma de piedra preciosa, y un brazo articulado para mostrarles a los pasajeros otra emocionante visual del paseo.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00" decel="100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00" decel="100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800" decel="100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" y="0"/>
            <a:ext cx="9109075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0" name="Text Box 16"/>
          <p:cNvSpPr txBox="1">
            <a:spLocks noChangeArrowheads="1"/>
          </p:cNvSpPr>
          <p:nvPr/>
        </p:nvSpPr>
        <p:spPr bwMode="auto">
          <a:xfrm>
            <a:off x="682625" y="4129088"/>
            <a:ext cx="2665413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La cápsula se llama </a:t>
            </a:r>
            <a:r>
              <a:rPr lang="es-AR" altLang="es-AR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North </a:t>
            </a:r>
            <a:r>
              <a:rPr lang="es-AR" altLang="es-AR" sz="12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Star</a:t>
            </a:r>
            <a:r>
              <a:rPr lang="es-AR" altLang="es-AR" sz="12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, </a:t>
            </a: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y posee una gran superficie vidriada.</a:t>
            </a:r>
            <a:endParaRPr lang="es-ES" altLang="es-AR" sz="1200" dirty="0" smtClean="0">
              <a:solidFill>
                <a:srgbClr val="FF99FF"/>
              </a:solidFill>
              <a:latin typeface="MV Boli" panose="02000500030200090000" pitchFamily="2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5"/>
          <p:cNvSpPr txBox="1">
            <a:spLocks noChangeArrowheads="1"/>
          </p:cNvSpPr>
          <p:nvPr/>
        </p:nvSpPr>
        <p:spPr bwMode="auto">
          <a:xfrm>
            <a:off x="971550" y="444658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es-ES" altLang="es-AR" sz="1800" b="1" i="1">
              <a:solidFill>
                <a:srgbClr val="FFFF00"/>
              </a:solidFill>
              <a:latin typeface="Monotype Corsiva" pitchFamily="66" charset="0"/>
            </a:endParaRPr>
          </a:p>
        </p:txBody>
      </p:sp>
      <p:pic>
        <p:nvPicPr>
          <p:cNvPr id="7171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180513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4" name="Text Box 12"/>
          <p:cNvSpPr txBox="1">
            <a:spLocks noChangeArrowheads="1"/>
          </p:cNvSpPr>
          <p:nvPr/>
        </p:nvSpPr>
        <p:spPr bwMode="auto">
          <a:xfrm>
            <a:off x="179388" y="269875"/>
            <a:ext cx="201612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Cuenta con 18 restaurantes, más tiendas de grandes marcas, y cine. 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096375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8" name="Text Box 12"/>
          <p:cNvSpPr txBox="1">
            <a:spLocks noChangeArrowheads="1"/>
          </p:cNvSpPr>
          <p:nvPr/>
        </p:nvSpPr>
        <p:spPr bwMode="auto">
          <a:xfrm>
            <a:off x="323850" y="341313"/>
            <a:ext cx="3527425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latin typeface="+mn-lt"/>
              </a:rPr>
              <a:t>También están los sistemas de autoservicio, con opciones gastronómicas dinámicas: no tienen horarios para comer, ni asientos asignados.</a:t>
            </a:r>
            <a:endParaRPr lang="es-ES" altLang="es-AR" sz="1200" dirty="0" smtClean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1275" y="0"/>
            <a:ext cx="5278438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n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8608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63" name="Text Box 11"/>
          <p:cNvSpPr txBox="1">
            <a:spLocks noChangeArrowheads="1"/>
          </p:cNvSpPr>
          <p:nvPr/>
        </p:nvSpPr>
        <p:spPr bwMode="auto">
          <a:xfrm>
            <a:off x="4284663" y="4416425"/>
            <a:ext cx="4248150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El pasajero puede optar entre diversas comidas, a cualquier hora, y buscar una mesa en local cerrado, o en la cubierta.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6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Text Box 11"/>
          <p:cNvSpPr txBox="1">
            <a:spLocks noChangeArrowheads="1"/>
          </p:cNvSpPr>
          <p:nvPr/>
        </p:nvSpPr>
        <p:spPr bwMode="auto">
          <a:xfrm>
            <a:off x="4716463" y="341313"/>
            <a:ext cx="2808287" cy="277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Las opciones son de lo más variadas.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3200" y="17463"/>
            <a:ext cx="3860800" cy="5148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Imagen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513" y="0"/>
            <a:ext cx="5329238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05" name="Text Box 13"/>
          <p:cNvSpPr txBox="1">
            <a:spLocks noChangeArrowheads="1"/>
          </p:cNvSpPr>
          <p:nvPr/>
        </p:nvSpPr>
        <p:spPr bwMode="auto">
          <a:xfrm>
            <a:off x="2771775" y="239713"/>
            <a:ext cx="2087563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Tanto en bocadillos, platos de mesa, como en postres.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5"/>
          <p:cNvSpPr txBox="1">
            <a:spLocks noChangeArrowheads="1"/>
          </p:cNvSpPr>
          <p:nvPr/>
        </p:nvSpPr>
        <p:spPr bwMode="auto">
          <a:xfrm>
            <a:off x="323850" y="198438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fr-FR" altLang="es-AR" sz="1800" b="1" i="1">
                <a:solidFill>
                  <a:srgbClr val="FFFF00"/>
                </a:solidFill>
                <a:latin typeface="Monotype Corsiva" pitchFamily="66" charset="0"/>
              </a:rPr>
              <a:t/>
            </a:r>
            <a:br>
              <a:rPr lang="fr-FR" altLang="es-AR" sz="1800" b="1" i="1">
                <a:solidFill>
                  <a:srgbClr val="FFFF00"/>
                </a:solidFill>
                <a:latin typeface="Monotype Corsiva" pitchFamily="66" charset="0"/>
              </a:rPr>
            </a:br>
            <a:endParaRPr lang="fr-FR" altLang="es-AR" sz="1800" b="1" i="1">
              <a:solidFill>
                <a:srgbClr val="FFFF00"/>
              </a:solidFill>
              <a:latin typeface="Monotype Corsiva" pitchFamily="66" charset="0"/>
            </a:endParaRPr>
          </a:p>
        </p:txBody>
      </p:sp>
      <p:pic>
        <p:nvPicPr>
          <p:cNvPr id="12291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4663"/>
            <a:ext cx="9144000" cy="467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9" name="Text Box 13"/>
          <p:cNvSpPr txBox="1">
            <a:spLocks noChangeArrowheads="1"/>
          </p:cNvSpPr>
          <p:nvPr/>
        </p:nvSpPr>
        <p:spPr bwMode="auto">
          <a:xfrm>
            <a:off x="2339975" y="136525"/>
            <a:ext cx="48958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latin typeface="+mn-lt"/>
              </a:rPr>
              <a:t>Para quienes lo prefieran, hay salones con un refinamiento exquisito.</a:t>
            </a:r>
            <a:endParaRPr lang="es-ES" altLang="es-AR" sz="1200" dirty="0" smtClean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00" decel="100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00" decel="100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800" decel="100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80513" cy="514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2482850" y="269875"/>
            <a:ext cx="4033838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latin typeface="+mn-lt"/>
              </a:rPr>
              <a:t>Con comodidad y lujo. </a:t>
            </a:r>
            <a:endParaRPr lang="es-ES" altLang="es-AR" sz="1200" dirty="0" smtClean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7213"/>
            <a:ext cx="9144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2987675" y="198438"/>
            <a:ext cx="2952750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latin typeface="+mn-lt"/>
              </a:rPr>
              <a:t>Decoraciones para todos los gustos.</a:t>
            </a:r>
            <a:endParaRPr lang="es-ES" altLang="es-AR" sz="1200" dirty="0" smtClean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3725"/>
            <a:ext cx="91440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6" name="Text Box 12"/>
          <p:cNvSpPr txBox="1">
            <a:spLocks noChangeArrowheads="1"/>
          </p:cNvSpPr>
          <p:nvPr/>
        </p:nvSpPr>
        <p:spPr bwMode="auto">
          <a:xfrm>
            <a:off x="2411413" y="125413"/>
            <a:ext cx="453707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latin typeface="+mn-lt"/>
              </a:rPr>
              <a:t>Pormenores muy llamativos, siempre con el mayor confort.</a:t>
            </a:r>
            <a:endParaRPr lang="es-ES" altLang="es-AR" sz="1200" dirty="0" smtClean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5113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6" name="Text Box 12"/>
          <p:cNvSpPr txBox="1">
            <a:spLocks noChangeArrowheads="1"/>
          </p:cNvSpPr>
          <p:nvPr/>
        </p:nvSpPr>
        <p:spPr bwMode="auto">
          <a:xfrm>
            <a:off x="323850" y="280988"/>
            <a:ext cx="1871663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latin typeface="+mn-lt"/>
              </a:rPr>
              <a:t>Detalle de iluminación.</a:t>
            </a:r>
            <a:endParaRPr lang="es-ES" altLang="es-AR" sz="1200" dirty="0" smtClean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61" name="Text Box 13"/>
          <p:cNvSpPr txBox="1">
            <a:spLocks noChangeArrowheads="1"/>
          </p:cNvSpPr>
          <p:nvPr/>
        </p:nvSpPr>
        <p:spPr bwMode="auto">
          <a:xfrm>
            <a:off x="250825" y="3349625"/>
            <a:ext cx="158432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Dieciocho video-proyectores, con la última tecnología digital, crean exóticos ambientes en un tiempo mínimo.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7975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250825" y="414338"/>
            <a:ext cx="3097213" cy="83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El sistema se denomina </a:t>
            </a:r>
            <a:r>
              <a:rPr lang="es-AR" altLang="es-AR" sz="1200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Vistarama</a:t>
            </a: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, tiene 36,5 metros de largo, por 7 metros de alto y puede mostrar diversas temáticas: edificaciones típicas con luz diurna…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611188" y="557213"/>
            <a:ext cx="1944687" cy="3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600" dirty="0" smtClean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anose="020B0503020202020204" pitchFamily="34" charset="0"/>
              </a:rPr>
              <a:t>O iluminación nocturna…</a:t>
            </a:r>
            <a:endParaRPr lang="es-ES" altLang="es-AR" sz="1600" dirty="0" smtClean="0">
              <a:solidFill>
                <a:srgbClr val="FF99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anose="020B0503020202020204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3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466725" y="496888"/>
            <a:ext cx="1873250" cy="277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El mundo subacuático…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468313" y="557213"/>
            <a:ext cx="259080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Deslumbrantes escenarios, cascadas, bosques, entre otros…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3" name="Text Box 11"/>
          <p:cNvSpPr txBox="1">
            <a:spLocks noChangeArrowheads="1"/>
          </p:cNvSpPr>
          <p:nvPr/>
        </p:nvSpPr>
        <p:spPr bwMode="auto">
          <a:xfrm>
            <a:off x="755650" y="641350"/>
            <a:ext cx="309562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Hay 2090 camarotes, con la opción de paisajes digitales en los balcones.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31" name="Text Box 11"/>
          <p:cNvSpPr txBox="1">
            <a:spLocks noChangeArrowheads="1"/>
          </p:cNvSpPr>
          <p:nvPr/>
        </p:nvSpPr>
        <p:spPr bwMode="auto">
          <a:xfrm>
            <a:off x="3563938" y="125413"/>
            <a:ext cx="467995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Tiene suites, de dos pisos, con vistas privilegiadas en la popa del barco, con entretenimientos especiales, y conserjes asignados.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25" accel="5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25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1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25" accel="50000" fill="hold">
                                          <p:stCondLst>
                                            <p:cond delay="1125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7175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468313" y="485775"/>
            <a:ext cx="1655762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Incluye un simulador de paracaidismo.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350"/>
            <a:ext cx="9144000" cy="515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11"/>
          <p:cNvSpPr txBox="1">
            <a:spLocks noChangeArrowheads="1"/>
          </p:cNvSpPr>
          <p:nvPr/>
        </p:nvSpPr>
        <p:spPr bwMode="auto">
          <a:xfrm>
            <a:off x="468313" y="485775"/>
            <a:ext cx="1655762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Lo cual es toda una novedad.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25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0"/>
            <a:ext cx="9144001" cy="514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684213" y="701675"/>
            <a:ext cx="2519362" cy="27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Creador de olas para surfear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n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567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1258888" y="341313"/>
            <a:ext cx="1657350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Paseos con vegetación de verdad..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763"/>
            <a:ext cx="9144000" cy="5143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971550" y="857250"/>
            <a:ext cx="244792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Pista de autitos chocadores…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00" decel="100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00" decel="100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800" decel="100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684213" y="641350"/>
            <a:ext cx="2662237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Pista para patines con ruedas.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250825" y="3935413"/>
            <a:ext cx="1657350" cy="1014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Área de juegos para niños y adolescentes, aunque se ha visto la participación de más de un adulto.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09075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3563938" y="3294063"/>
            <a:ext cx="1871662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Bar </a:t>
            </a:r>
            <a:r>
              <a:rPr lang="es-AR" altLang="es-AR" sz="12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biónico</a:t>
            </a:r>
            <a:r>
              <a:rPr lang="es-AR" altLang="es-AR" sz="1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con brazos robóticos que preparan toda una variedad de tragos para los viajeros.</a:t>
            </a:r>
            <a:endParaRPr lang="es-ES" altLang="es-AR" sz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2051050" y="3582988"/>
            <a:ext cx="1800225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Solarium</a:t>
            </a: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con piscinas.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3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3205163" y="280988"/>
            <a:ext cx="2662237" cy="27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Parque acuático para los niños</a:t>
            </a:r>
            <a:r>
              <a:rPr lang="es-AR" altLang="es-AR" sz="1200" dirty="0" smtClean="0">
                <a:solidFill>
                  <a:schemeClr val="bg1"/>
                </a:solidFill>
                <a:latin typeface="+mn-lt"/>
              </a:rPr>
              <a:t>.</a:t>
            </a:r>
            <a:endParaRPr lang="es-ES" altLang="es-AR" sz="1200" dirty="0" smtClean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25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0"/>
            <a:ext cx="3095625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Imagen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513" y="-20638"/>
            <a:ext cx="2592388" cy="5168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2916238" y="341313"/>
            <a:ext cx="2808287" cy="646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Cancha para jugar básquet, pared para escalar, de 9,10 metros de altura, posibilidad de entrenar los músculos..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34821" name="Imagen 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1500" y="0"/>
            <a:ext cx="3529013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2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1116013" y="496888"/>
            <a:ext cx="2735262" cy="277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Gimnasios de última generación.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75" y="0"/>
            <a:ext cx="9144000" cy="513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3348038" y="3481388"/>
            <a:ext cx="1584325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Para mantener el buen estado físico</a:t>
            </a:r>
            <a:r>
              <a:rPr lang="es-AR" altLang="es-AR" sz="1200" dirty="0" smtClean="0">
                <a:solidFill>
                  <a:schemeClr val="bg1"/>
                </a:solidFill>
                <a:latin typeface="+mn-lt"/>
              </a:rPr>
              <a:t>.</a:t>
            </a:r>
            <a:endParaRPr lang="es-ES" altLang="es-AR" sz="1200" dirty="0" smtClean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463"/>
            <a:ext cx="9144000" cy="5160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2051050" y="557213"/>
            <a:ext cx="2160588" cy="277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Hasta escuela de circo.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6" name="Text Box 8"/>
          <p:cNvSpPr txBox="1">
            <a:spLocks noChangeArrowheads="1"/>
          </p:cNvSpPr>
          <p:nvPr/>
        </p:nvSpPr>
        <p:spPr bwMode="auto">
          <a:xfrm>
            <a:off x="2051050" y="557213"/>
            <a:ext cx="2808288" cy="277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  <a:defRPr/>
            </a:pPr>
            <a:r>
              <a:rPr lang="es-AR" altLang="es-AR" sz="1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Lo último en tecnología aplicada.</a:t>
            </a:r>
            <a:endParaRPr lang="es-ES" altLang="es-AR" sz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1261"/>
            <a:ext cx="9144000" cy="171609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2871"/>
            <a:ext cx="9144000" cy="377539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17266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30074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6582"/>
            <a:ext cx="2667000" cy="78483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6162"/>
            <a:ext cx="2362200" cy="177329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3660987"/>
            <a:ext cx="1219200" cy="743638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30914"/>
            <a:ext cx="533400" cy="40042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631335"/>
            <a:ext cx="533400" cy="40042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031755"/>
            <a:ext cx="533400" cy="40042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432176"/>
            <a:ext cx="533400" cy="4004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nthem of the Seas1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Anthem of the Seas1</Template>
  <TotalTime>3</TotalTime>
  <Words>465</Words>
  <Application>Microsoft Office PowerPoint</Application>
  <PresentationFormat>Personalizado</PresentationFormat>
  <Paragraphs>42</Paragraphs>
  <Slides>37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5" baseType="lpstr">
      <vt:lpstr>Arial</vt:lpstr>
      <vt:lpstr>Calibri</vt:lpstr>
      <vt:lpstr>Britannic Bold</vt:lpstr>
      <vt:lpstr>Monotype Corsiva</vt:lpstr>
      <vt:lpstr>MV Boli</vt:lpstr>
      <vt:lpstr>Agency FB</vt:lpstr>
      <vt:lpstr>Anthem of the Seas1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4</cp:revision>
  <dcterms:created xsi:type="dcterms:W3CDTF">2016-10-30T10:45:50Z</dcterms:created>
  <dcterms:modified xsi:type="dcterms:W3CDTF">2016-10-30T10:49:14Z</dcterms:modified>
</cp:coreProperties>
</file>