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27.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57" r:id="rId4"/>
    <p:sldId id="258" r:id="rId5"/>
    <p:sldId id="259" r:id="rId6"/>
    <p:sldId id="260" r:id="rId7"/>
    <p:sldId id="261" r:id="rId8"/>
    <p:sldId id="262" r:id="rId9"/>
    <p:sldId id="263" r:id="rId10"/>
    <p:sldId id="264" r:id="rId11"/>
    <p:sldId id="265" r:id="rId12"/>
    <p:sldId id="266" r:id="rId13"/>
    <p:sldId id="276" r:id="rId14"/>
    <p:sldId id="277" r:id="rId15"/>
    <p:sldId id="278" r:id="rId16"/>
    <p:sldId id="267" r:id="rId17"/>
    <p:sldId id="268" r:id="rId18"/>
    <p:sldId id="269" r:id="rId19"/>
    <p:sldId id="270" r:id="rId20"/>
    <p:sldId id="271" r:id="rId21"/>
    <p:sldId id="283" r:id="rId22"/>
    <p:sldId id="272" r:id="rId23"/>
    <p:sldId id="274" r:id="rId24"/>
    <p:sldId id="279" r:id="rId25"/>
    <p:sldId id="280" r:id="rId26"/>
    <p:sldId id="273" r:id="rId27"/>
    <p:sldId id="284" r:id="rId28"/>
    <p:sldId id="282" r:id="rId29"/>
    <p:sldId id="281" r:id="rId30"/>
    <p:sldId id="275" r:id="rId31"/>
    <p:sldId id="285" r:id="rId32"/>
    <p:sldId id="286" r:id="rId33"/>
    <p:sldId id="289" r:id="rId34"/>
    <p:sldId id="293" r:id="rId35"/>
  </p:sldIdLst>
  <p:sldSz cx="9144000" cy="6858000" type="screen4x3"/>
  <p:notesSz cx="6858000" cy="9144000"/>
  <p:defaultTextStyle>
    <a:defPPr>
      <a:defRPr lang="fr-FR"/>
    </a:defPPr>
    <a:lvl1pPr algn="l" rtl="0" fontAlgn="base">
      <a:spcBef>
        <a:spcPct val="0"/>
      </a:spcBef>
      <a:spcAft>
        <a:spcPct val="0"/>
      </a:spcAft>
      <a:defRPr sz="1000" kern="1200">
        <a:solidFill>
          <a:srgbClr val="336699"/>
        </a:solidFill>
        <a:latin typeface="Arial" pitchFamily="34" charset="0"/>
        <a:ea typeface="+mn-ea"/>
        <a:cs typeface="Arial" pitchFamily="34" charset="0"/>
      </a:defRPr>
    </a:lvl1pPr>
    <a:lvl2pPr marL="457200" algn="l" rtl="0" fontAlgn="base">
      <a:spcBef>
        <a:spcPct val="0"/>
      </a:spcBef>
      <a:spcAft>
        <a:spcPct val="0"/>
      </a:spcAft>
      <a:defRPr sz="1000" kern="1200">
        <a:solidFill>
          <a:srgbClr val="336699"/>
        </a:solidFill>
        <a:latin typeface="Arial" pitchFamily="34" charset="0"/>
        <a:ea typeface="+mn-ea"/>
        <a:cs typeface="Arial" pitchFamily="34" charset="0"/>
      </a:defRPr>
    </a:lvl2pPr>
    <a:lvl3pPr marL="914400" algn="l" rtl="0" fontAlgn="base">
      <a:spcBef>
        <a:spcPct val="0"/>
      </a:spcBef>
      <a:spcAft>
        <a:spcPct val="0"/>
      </a:spcAft>
      <a:defRPr sz="1000" kern="1200">
        <a:solidFill>
          <a:srgbClr val="336699"/>
        </a:solidFill>
        <a:latin typeface="Arial" pitchFamily="34" charset="0"/>
        <a:ea typeface="+mn-ea"/>
        <a:cs typeface="Arial" pitchFamily="34" charset="0"/>
      </a:defRPr>
    </a:lvl3pPr>
    <a:lvl4pPr marL="1371600" algn="l" rtl="0" fontAlgn="base">
      <a:spcBef>
        <a:spcPct val="0"/>
      </a:spcBef>
      <a:spcAft>
        <a:spcPct val="0"/>
      </a:spcAft>
      <a:defRPr sz="1000" kern="1200">
        <a:solidFill>
          <a:srgbClr val="336699"/>
        </a:solidFill>
        <a:latin typeface="Arial" pitchFamily="34" charset="0"/>
        <a:ea typeface="+mn-ea"/>
        <a:cs typeface="Arial" pitchFamily="34" charset="0"/>
      </a:defRPr>
    </a:lvl4pPr>
    <a:lvl5pPr marL="1828800" algn="l" rtl="0" fontAlgn="base">
      <a:spcBef>
        <a:spcPct val="0"/>
      </a:spcBef>
      <a:spcAft>
        <a:spcPct val="0"/>
      </a:spcAft>
      <a:defRPr sz="1000" kern="1200">
        <a:solidFill>
          <a:srgbClr val="336699"/>
        </a:solidFill>
        <a:latin typeface="Arial" pitchFamily="34" charset="0"/>
        <a:ea typeface="+mn-ea"/>
        <a:cs typeface="Arial" pitchFamily="34" charset="0"/>
      </a:defRPr>
    </a:lvl5pPr>
    <a:lvl6pPr marL="2286000" algn="l" defTabSz="914400" rtl="0" eaLnBrk="1" latinLnBrk="0" hangingPunct="1">
      <a:defRPr sz="1000" kern="1200">
        <a:solidFill>
          <a:srgbClr val="336699"/>
        </a:solidFill>
        <a:latin typeface="Arial" pitchFamily="34" charset="0"/>
        <a:ea typeface="+mn-ea"/>
        <a:cs typeface="Arial" pitchFamily="34" charset="0"/>
      </a:defRPr>
    </a:lvl6pPr>
    <a:lvl7pPr marL="2743200" algn="l" defTabSz="914400" rtl="0" eaLnBrk="1" latinLnBrk="0" hangingPunct="1">
      <a:defRPr sz="1000" kern="1200">
        <a:solidFill>
          <a:srgbClr val="336699"/>
        </a:solidFill>
        <a:latin typeface="Arial" pitchFamily="34" charset="0"/>
        <a:ea typeface="+mn-ea"/>
        <a:cs typeface="Arial" pitchFamily="34" charset="0"/>
      </a:defRPr>
    </a:lvl7pPr>
    <a:lvl8pPr marL="3200400" algn="l" defTabSz="914400" rtl="0" eaLnBrk="1" latinLnBrk="0" hangingPunct="1">
      <a:defRPr sz="1000" kern="1200">
        <a:solidFill>
          <a:srgbClr val="336699"/>
        </a:solidFill>
        <a:latin typeface="Arial" pitchFamily="34" charset="0"/>
        <a:ea typeface="+mn-ea"/>
        <a:cs typeface="Arial" pitchFamily="34" charset="0"/>
      </a:defRPr>
    </a:lvl8pPr>
    <a:lvl9pPr marL="3657600" algn="l" defTabSz="914400" rtl="0" eaLnBrk="1" latinLnBrk="0" hangingPunct="1">
      <a:defRPr sz="1000" kern="1200">
        <a:solidFill>
          <a:srgbClr val="336699"/>
        </a:solidFill>
        <a:latin typeface="Arial" pitchFamily="34" charset="0"/>
        <a:ea typeface="+mn-ea"/>
        <a:cs typeface="Arial" pitchFamily="34" charset="0"/>
      </a:defRPr>
    </a:lvl9pPr>
  </p:defaultTextStyle>
  <p:modifyVerifier cryptProviderType="rsaFull" cryptAlgorithmClass="hash" cryptAlgorithmType="typeAny" cryptAlgorithmSid="4" spinCount="50000" saltData="Osr0zY/2W4x/7eOZM+iOUA" hashData="LHJj91xmWferqs/f/N+p59hDYp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99"/>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1368" y="-4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cs typeface="+mn-cs"/>
              </a:defRPr>
            </a:lvl1pPr>
          </a:lstStyle>
          <a:p>
            <a:pPr>
              <a:defRPr/>
            </a:pPr>
            <a:endParaRPr lang="cs-CZ"/>
          </a:p>
        </p:txBody>
      </p:sp>
      <p:sp>
        <p:nvSpPr>
          <p:cNvPr id="41987"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cs typeface="+mn-cs"/>
              </a:defRPr>
            </a:lvl1pPr>
          </a:lstStyle>
          <a:p>
            <a:pPr>
              <a:defRPr/>
            </a:pPr>
            <a:endParaRPr lang="cs-CZ"/>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989"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cs-CZ" noProof="0" smtClean="0"/>
              <a:t>Klepnutím lze upravit styly předlohy textu.</a:t>
            </a:r>
          </a:p>
          <a:p>
            <a:pPr lvl="1"/>
            <a:r>
              <a:rPr lang="cs-CZ" noProof="0" smtClean="0"/>
              <a:t>Druhá úroveň</a:t>
            </a:r>
          </a:p>
          <a:p>
            <a:pPr lvl="2"/>
            <a:r>
              <a:rPr lang="cs-CZ" noProof="0" smtClean="0"/>
              <a:t>Třetí úroveň</a:t>
            </a:r>
          </a:p>
          <a:p>
            <a:pPr lvl="3"/>
            <a:r>
              <a:rPr lang="cs-CZ" noProof="0" smtClean="0"/>
              <a:t>Čtvrtá úroveň</a:t>
            </a:r>
          </a:p>
          <a:p>
            <a:pPr lvl="4"/>
            <a:r>
              <a:rPr lang="cs-CZ" noProof="0" smtClean="0"/>
              <a:t>Pátá úroveň</a:t>
            </a:r>
          </a:p>
        </p:txBody>
      </p:sp>
      <p:sp>
        <p:nvSpPr>
          <p:cNvPr id="41990" name="Rectangle 6"/>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cs typeface="+mn-cs"/>
              </a:defRPr>
            </a:lvl1pPr>
          </a:lstStyle>
          <a:p>
            <a:pPr>
              <a:defRPr/>
            </a:pPr>
            <a:endParaRPr lang="cs-CZ"/>
          </a:p>
        </p:txBody>
      </p:sp>
      <p:sp>
        <p:nvSpPr>
          <p:cNvPr id="41991" name="Rectangle 7"/>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Arial" charset="0"/>
                <a:cs typeface="+mn-cs"/>
              </a:defRPr>
            </a:lvl1pPr>
          </a:lstStyle>
          <a:p>
            <a:pPr>
              <a:defRPr/>
            </a:pPr>
            <a:fld id="{F51ACD59-AB3C-4C74-B875-3933C6D5B813}" type="slidenum">
              <a:rPr lang="cs-CZ"/>
              <a:pPr>
                <a:defRPr/>
              </a:pPr>
              <a:t>‹Nº›</a:t>
            </a:fld>
            <a:endParaRPr lang="cs-CZ"/>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miter lim="800000"/>
            <a:headEnd/>
            <a:tailEnd/>
          </a:ln>
        </p:spPr>
        <p:txBody>
          <a:bodyPr/>
          <a:lstStyle/>
          <a:p>
            <a:fld id="{C2027E7F-20C7-4D53-9116-D76817EF7475}" type="slidenum">
              <a:rPr lang="cs-CZ" smtClean="0">
                <a:latin typeface="Arial" pitchFamily="34" charset="0"/>
              </a:rPr>
              <a:pPr/>
              <a:t>1</a:t>
            </a:fld>
            <a:endParaRPr lang="cs-CZ" smtClean="0">
              <a:latin typeface="Arial" pitchFamily="34"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miter lim="800000"/>
            <a:headEnd/>
            <a:tailEnd/>
          </a:ln>
        </p:spPr>
        <p:txBody>
          <a:bodyPr/>
          <a:lstStyle/>
          <a:p>
            <a:fld id="{754EF04A-7C64-4891-8648-A95F77EB8E06}" type="slidenum">
              <a:rPr lang="cs-CZ" smtClean="0">
                <a:latin typeface="Arial" pitchFamily="34" charset="0"/>
              </a:rPr>
              <a:pPr/>
              <a:t>2</a:t>
            </a:fld>
            <a:endParaRPr lang="cs-CZ" smtClean="0">
              <a:latin typeface="Arial" pitchFamily="34"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miter lim="800000"/>
            <a:headEnd/>
            <a:tailEnd/>
          </a:ln>
        </p:spPr>
        <p:txBody>
          <a:bodyPr/>
          <a:lstStyle/>
          <a:p>
            <a:fld id="{39E813D4-04C6-42EE-9807-A995A028BEB7}" type="slidenum">
              <a:rPr lang="cs-CZ" smtClean="0">
                <a:latin typeface="Arial" pitchFamily="34" charset="0"/>
              </a:rPr>
              <a:pPr/>
              <a:t>3</a:t>
            </a:fld>
            <a:endParaRPr lang="cs-CZ" smtClean="0">
              <a:latin typeface="Arial" pitchFamily="34" charset="0"/>
            </a:endParaRPr>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miter lim="800000"/>
            <a:headEnd/>
            <a:tailEnd/>
          </a:ln>
        </p:spPr>
        <p:txBody>
          <a:bodyPr/>
          <a:lstStyle/>
          <a:p>
            <a:fld id="{C1264A8E-8ECF-4014-BE4F-53A65F2DFE14}" type="slidenum">
              <a:rPr lang="cs-CZ" smtClean="0">
                <a:latin typeface="Arial" pitchFamily="34" charset="0"/>
              </a:rPr>
              <a:pPr/>
              <a:t>4</a:t>
            </a:fld>
            <a:endParaRPr lang="cs-CZ" smtClean="0">
              <a:latin typeface="Arial" pitchFamily="34"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a:ln>
            <a:miter lim="800000"/>
            <a:headEnd/>
            <a:tailEnd/>
          </a:ln>
        </p:spPr>
        <p:txBody>
          <a:bodyPr/>
          <a:lstStyle/>
          <a:p>
            <a:fld id="{E5E5366E-0B23-40DD-BB0C-FF15AF26A578}" type="slidenum">
              <a:rPr lang="cs-CZ" smtClean="0">
                <a:latin typeface="Arial" pitchFamily="34" charset="0"/>
              </a:rPr>
              <a:pPr/>
              <a:t>5</a:t>
            </a:fld>
            <a:endParaRPr lang="cs-CZ" smtClean="0">
              <a:latin typeface="Arial" pitchFamily="34" charset="0"/>
            </a:endParaRPr>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miter lim="800000"/>
            <a:headEnd/>
            <a:tailEnd/>
          </a:ln>
        </p:spPr>
        <p:txBody>
          <a:bodyPr/>
          <a:lstStyle/>
          <a:p>
            <a:fld id="{CB28D929-932B-4F95-9E75-FC7ADE04FEB8}" type="slidenum">
              <a:rPr lang="cs-CZ" smtClean="0">
                <a:latin typeface="Arial" pitchFamily="34" charset="0"/>
              </a:rPr>
              <a:pPr/>
              <a:t>6</a:t>
            </a:fld>
            <a:endParaRPr lang="cs-CZ" smtClean="0">
              <a:latin typeface="Arial" pitchFamily="34" charset="0"/>
            </a:endParaRPr>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a:ln>
            <a:miter lim="800000"/>
            <a:headEnd/>
            <a:tailEnd/>
          </a:ln>
        </p:spPr>
        <p:txBody>
          <a:bodyPr/>
          <a:lstStyle/>
          <a:p>
            <a:fld id="{98B5634C-BB91-46F5-BF61-292C37822918}" type="slidenum">
              <a:rPr lang="cs-CZ" smtClean="0">
                <a:latin typeface="Arial" pitchFamily="34" charset="0"/>
              </a:rPr>
              <a:pPr/>
              <a:t>7</a:t>
            </a:fld>
            <a:endParaRPr lang="cs-CZ" smtClean="0">
              <a:latin typeface="Arial" pitchFamily="34" charset="0"/>
            </a:endParaRPr>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a:ln>
            <a:miter lim="800000"/>
            <a:headEnd/>
            <a:tailEnd/>
          </a:ln>
        </p:spPr>
        <p:txBody>
          <a:bodyPr/>
          <a:lstStyle/>
          <a:p>
            <a:fld id="{F9759638-32D3-46C4-92E8-8EE1F1ACF047}" type="slidenum">
              <a:rPr lang="cs-CZ" smtClean="0">
                <a:latin typeface="Arial" pitchFamily="34" charset="0"/>
              </a:rPr>
              <a:pPr/>
              <a:t>8</a:t>
            </a:fld>
            <a:endParaRPr lang="cs-CZ" smtClean="0">
              <a:latin typeface="Arial" pitchFamily="34" charset="0"/>
            </a:endParaRPr>
          </a:p>
        </p:txBody>
      </p:sp>
      <p:sp>
        <p:nvSpPr>
          <p:cNvPr id="41987" name="Rectangle 2"/>
          <p:cNvSpPr>
            <a:spLocks noGrp="1" noRot="1" noChangeAspec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a:ln>
            <a:miter lim="800000"/>
            <a:headEnd/>
            <a:tailEnd/>
          </a:ln>
        </p:spPr>
        <p:txBody>
          <a:bodyPr/>
          <a:lstStyle/>
          <a:p>
            <a:fld id="{F6397394-4EEF-4489-AD6B-ECEE590A6A7E}" type="slidenum">
              <a:rPr lang="cs-CZ" smtClean="0">
                <a:latin typeface="Arial" pitchFamily="34" charset="0"/>
              </a:rPr>
              <a:pPr/>
              <a:t>9</a:t>
            </a:fld>
            <a:endParaRPr lang="cs-CZ" smtClean="0">
              <a:latin typeface="Arial" pitchFamily="34" charset="0"/>
            </a:endParaRPr>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a:ln>
            <a:miter lim="800000"/>
            <a:headEnd/>
            <a:tailEnd/>
          </a:ln>
        </p:spPr>
        <p:txBody>
          <a:bodyPr/>
          <a:lstStyle/>
          <a:p>
            <a:fld id="{278AF755-1EB6-4158-B002-D8DC018C0387}" type="slidenum">
              <a:rPr lang="cs-CZ" smtClean="0">
                <a:latin typeface="Arial" pitchFamily="34" charset="0"/>
              </a:rPr>
              <a:pPr/>
              <a:t>10</a:t>
            </a:fld>
            <a:endParaRPr lang="cs-CZ" smtClean="0">
              <a:latin typeface="Arial" pitchFamily="34" charset="0"/>
            </a:endParaRPr>
          </a:p>
        </p:txBody>
      </p:sp>
      <p:sp>
        <p:nvSpPr>
          <p:cNvPr id="44035" name="Rectangle 2"/>
          <p:cNvSpPr>
            <a:spLocks noGrp="1" noRot="1" noChangeAspec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a:ln>
            <a:miter lim="800000"/>
            <a:headEnd/>
            <a:tailEnd/>
          </a:ln>
        </p:spPr>
        <p:txBody>
          <a:bodyPr/>
          <a:lstStyle/>
          <a:p>
            <a:fld id="{2ED0A7D9-01D7-40D1-852F-7CE8C55411C5}" type="slidenum">
              <a:rPr lang="cs-CZ" smtClean="0">
                <a:latin typeface="Arial" pitchFamily="34" charset="0"/>
              </a:rPr>
              <a:pPr/>
              <a:t>11</a:t>
            </a:fld>
            <a:endParaRPr lang="cs-CZ" smtClean="0">
              <a:latin typeface="Arial" pitchFamily="34" charset="0"/>
            </a:endParaRPr>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miter lim="800000"/>
            <a:headEnd/>
            <a:tailEnd/>
          </a:ln>
        </p:spPr>
        <p:txBody>
          <a:bodyPr/>
          <a:lstStyle/>
          <a:p>
            <a:fld id="{836D2393-B18E-4262-B661-0C4F6D6CB6CA}" type="slidenum">
              <a:rPr lang="cs-CZ" smtClean="0">
                <a:latin typeface="Arial" pitchFamily="34" charset="0"/>
              </a:rPr>
              <a:pPr/>
              <a:t>12</a:t>
            </a:fld>
            <a:endParaRPr lang="cs-CZ" smtClean="0">
              <a:latin typeface="Arial" pitchFamily="34" charset="0"/>
            </a:endParaRPr>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miter lim="800000"/>
            <a:headEnd/>
            <a:tailEnd/>
          </a:ln>
        </p:spPr>
        <p:txBody>
          <a:bodyPr/>
          <a:lstStyle/>
          <a:p>
            <a:fld id="{91D65A34-D9F8-4A12-BCB1-CC174E8282A4}" type="slidenum">
              <a:rPr lang="cs-CZ" smtClean="0">
                <a:latin typeface="Arial" pitchFamily="34" charset="0"/>
              </a:rPr>
              <a:pPr/>
              <a:t>13</a:t>
            </a:fld>
            <a:endParaRPr lang="cs-CZ" smtClean="0">
              <a:latin typeface="Arial" pitchFamily="34"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a:ln>
            <a:miter lim="800000"/>
            <a:headEnd/>
            <a:tailEnd/>
          </a:ln>
        </p:spPr>
        <p:txBody>
          <a:bodyPr/>
          <a:lstStyle/>
          <a:p>
            <a:fld id="{CB42FE67-66A1-4708-A787-3DFF65417845}" type="slidenum">
              <a:rPr lang="cs-CZ" smtClean="0">
                <a:latin typeface="Arial" pitchFamily="34" charset="0"/>
              </a:rPr>
              <a:pPr/>
              <a:t>14</a:t>
            </a:fld>
            <a:endParaRPr lang="cs-CZ" smtClean="0">
              <a:latin typeface="Arial" pitchFamily="34" charset="0"/>
            </a:endParaRPr>
          </a:p>
        </p:txBody>
      </p:sp>
      <p:sp>
        <p:nvSpPr>
          <p:cNvPr id="48131" name="Rectangle 2"/>
          <p:cNvSpPr>
            <a:spLocks noGrp="1" noRot="1" noChangeAspect="1" noChangeArrowheads="1" noTextEdit="1"/>
          </p:cNvSpPr>
          <p:nvPr>
            <p:ph type="sldImg"/>
          </p:nvPr>
        </p:nvSpPr>
        <p:spPr>
          <a:ln/>
        </p:spPr>
      </p:sp>
      <p:sp>
        <p:nvSpPr>
          <p:cNvPr id="48132"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a:ln>
            <a:miter lim="800000"/>
            <a:headEnd/>
            <a:tailEnd/>
          </a:ln>
        </p:spPr>
        <p:txBody>
          <a:bodyPr/>
          <a:lstStyle/>
          <a:p>
            <a:fld id="{7A790123-E362-4E4C-B19E-1D627BB60A6E}" type="slidenum">
              <a:rPr lang="cs-CZ" smtClean="0">
                <a:latin typeface="Arial" pitchFamily="34" charset="0"/>
              </a:rPr>
              <a:pPr/>
              <a:t>15</a:t>
            </a:fld>
            <a:endParaRPr lang="cs-CZ" smtClean="0">
              <a:latin typeface="Arial" pitchFamily="34" charset="0"/>
            </a:endParaRPr>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miter lim="800000"/>
            <a:headEnd/>
            <a:tailEnd/>
          </a:ln>
        </p:spPr>
        <p:txBody>
          <a:bodyPr/>
          <a:lstStyle/>
          <a:p>
            <a:fld id="{3FE80CF7-4FF3-433C-AF59-B63F95061915}" type="slidenum">
              <a:rPr lang="cs-CZ" smtClean="0">
                <a:latin typeface="Arial" pitchFamily="34" charset="0"/>
              </a:rPr>
              <a:pPr/>
              <a:t>16</a:t>
            </a:fld>
            <a:endParaRPr lang="cs-CZ" smtClean="0">
              <a:latin typeface="Arial" pitchFamily="34" charset="0"/>
            </a:endParaRPr>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miter lim="800000"/>
            <a:headEnd/>
            <a:tailEnd/>
          </a:ln>
        </p:spPr>
        <p:txBody>
          <a:bodyPr/>
          <a:lstStyle/>
          <a:p>
            <a:fld id="{9E15E405-7AE9-4F37-B727-07365E1656CC}" type="slidenum">
              <a:rPr lang="cs-CZ" smtClean="0">
                <a:latin typeface="Arial" pitchFamily="34" charset="0"/>
              </a:rPr>
              <a:pPr/>
              <a:t>17</a:t>
            </a:fld>
            <a:endParaRPr lang="cs-CZ" smtClean="0">
              <a:latin typeface="Arial" pitchFamily="34" charset="0"/>
            </a:endParaRPr>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a:ln>
            <a:miter lim="800000"/>
            <a:headEnd/>
            <a:tailEnd/>
          </a:ln>
        </p:spPr>
        <p:txBody>
          <a:bodyPr/>
          <a:lstStyle/>
          <a:p>
            <a:fld id="{75D0102C-2126-4096-AC71-CEEFBCF84AE6}" type="slidenum">
              <a:rPr lang="cs-CZ" smtClean="0">
                <a:latin typeface="Arial" pitchFamily="34" charset="0"/>
              </a:rPr>
              <a:pPr/>
              <a:t>18</a:t>
            </a:fld>
            <a:endParaRPr lang="cs-CZ" smtClean="0">
              <a:latin typeface="Arial" pitchFamily="34" charset="0"/>
            </a:endParaRPr>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miter lim="800000"/>
            <a:headEnd/>
            <a:tailEnd/>
          </a:ln>
        </p:spPr>
        <p:txBody>
          <a:bodyPr/>
          <a:lstStyle/>
          <a:p>
            <a:fld id="{5ECFC80D-E83A-48A0-8640-FC0181CFC41D}" type="slidenum">
              <a:rPr lang="cs-CZ" smtClean="0">
                <a:latin typeface="Arial" pitchFamily="34" charset="0"/>
              </a:rPr>
              <a:pPr/>
              <a:t>19</a:t>
            </a:fld>
            <a:endParaRPr lang="cs-CZ" smtClean="0">
              <a:latin typeface="Arial" pitchFamily="34" charset="0"/>
            </a:endParaRPr>
          </a:p>
        </p:txBody>
      </p:sp>
      <p:sp>
        <p:nvSpPr>
          <p:cNvPr id="53251" name="Rectangle 2"/>
          <p:cNvSpPr>
            <a:spLocks noGrp="1" noRot="1" noChangeAspect="1" noChangeArrowheads="1" noTextEdit="1"/>
          </p:cNvSpPr>
          <p:nvPr>
            <p:ph type="sldImg"/>
          </p:nvPr>
        </p:nvSpPr>
        <p:spPr>
          <a:ln/>
        </p:spPr>
      </p:sp>
      <p:sp>
        <p:nvSpPr>
          <p:cNvPr id="53252"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a:ln>
            <a:miter lim="800000"/>
            <a:headEnd/>
            <a:tailEnd/>
          </a:ln>
        </p:spPr>
        <p:txBody>
          <a:bodyPr/>
          <a:lstStyle/>
          <a:p>
            <a:fld id="{FB81969B-3EC2-42F2-81A8-18EC2B060F74}" type="slidenum">
              <a:rPr lang="cs-CZ" smtClean="0">
                <a:latin typeface="Arial" pitchFamily="34" charset="0"/>
              </a:rPr>
              <a:pPr/>
              <a:t>20</a:t>
            </a:fld>
            <a:endParaRPr lang="cs-CZ" smtClean="0">
              <a:latin typeface="Arial" pitchFamily="34" charset="0"/>
            </a:endParaRPr>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miter lim="800000"/>
            <a:headEnd/>
            <a:tailEnd/>
          </a:ln>
        </p:spPr>
        <p:txBody>
          <a:bodyPr/>
          <a:lstStyle/>
          <a:p>
            <a:fld id="{D7860180-88CC-4901-A00E-57DBCD5F8C40}" type="slidenum">
              <a:rPr lang="cs-CZ" smtClean="0">
                <a:latin typeface="Arial" pitchFamily="34" charset="0"/>
              </a:rPr>
              <a:pPr/>
              <a:t>21</a:t>
            </a:fld>
            <a:endParaRPr lang="cs-CZ" smtClean="0">
              <a:latin typeface="Arial" pitchFamily="34" charset="0"/>
            </a:endParaRPr>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miter lim="800000"/>
            <a:headEnd/>
            <a:tailEnd/>
          </a:ln>
        </p:spPr>
        <p:txBody>
          <a:bodyPr/>
          <a:lstStyle/>
          <a:p>
            <a:fld id="{4F68289C-8F68-47A5-B049-9706BDD038CA}" type="slidenum">
              <a:rPr lang="cs-CZ" smtClean="0">
                <a:latin typeface="Arial" pitchFamily="34" charset="0"/>
              </a:rPr>
              <a:pPr/>
              <a:t>22</a:t>
            </a:fld>
            <a:endParaRPr lang="cs-CZ" smtClean="0">
              <a:latin typeface="Arial" pitchFamily="34" charset="0"/>
            </a:endParaRPr>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miter lim="800000"/>
            <a:headEnd/>
            <a:tailEnd/>
          </a:ln>
        </p:spPr>
        <p:txBody>
          <a:bodyPr/>
          <a:lstStyle/>
          <a:p>
            <a:fld id="{ECCF46CE-066C-4962-A57C-A949819C0C3B}" type="slidenum">
              <a:rPr lang="cs-CZ" smtClean="0">
                <a:latin typeface="Arial" pitchFamily="34" charset="0"/>
              </a:rPr>
              <a:pPr/>
              <a:t>23</a:t>
            </a:fld>
            <a:endParaRPr lang="cs-CZ" smtClean="0">
              <a:latin typeface="Arial" pitchFamily="34" charset="0"/>
            </a:endParaRPr>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a:ln>
            <a:miter lim="800000"/>
            <a:headEnd/>
            <a:tailEnd/>
          </a:ln>
        </p:spPr>
        <p:txBody>
          <a:bodyPr/>
          <a:lstStyle/>
          <a:p>
            <a:fld id="{44DAB1D0-3747-455A-9A1D-C679140BE4E3}" type="slidenum">
              <a:rPr lang="cs-CZ" smtClean="0">
                <a:latin typeface="Arial" pitchFamily="34" charset="0"/>
              </a:rPr>
              <a:pPr/>
              <a:t>24</a:t>
            </a:fld>
            <a:endParaRPr lang="cs-CZ" smtClean="0">
              <a:latin typeface="Arial" pitchFamily="34" charset="0"/>
            </a:endParaRPr>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a:ln>
            <a:miter lim="800000"/>
            <a:headEnd/>
            <a:tailEnd/>
          </a:ln>
        </p:spPr>
        <p:txBody>
          <a:bodyPr/>
          <a:lstStyle/>
          <a:p>
            <a:fld id="{6708BA02-0C7A-4F3E-BDCB-56E87915B5DA}" type="slidenum">
              <a:rPr lang="cs-CZ" smtClean="0">
                <a:latin typeface="Arial" pitchFamily="34" charset="0"/>
              </a:rPr>
              <a:pPr/>
              <a:t>25</a:t>
            </a:fld>
            <a:endParaRPr lang="cs-CZ" smtClean="0">
              <a:latin typeface="Arial" pitchFamily="34" charset="0"/>
            </a:endParaRPr>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a:ln>
            <a:miter lim="800000"/>
            <a:headEnd/>
            <a:tailEnd/>
          </a:ln>
        </p:spPr>
        <p:txBody>
          <a:bodyPr/>
          <a:lstStyle/>
          <a:p>
            <a:fld id="{09D42383-5772-43C9-A4A3-11E619BBCDEC}" type="slidenum">
              <a:rPr lang="cs-CZ" smtClean="0">
                <a:latin typeface="Arial" pitchFamily="34" charset="0"/>
              </a:rPr>
              <a:pPr/>
              <a:t>26</a:t>
            </a:fld>
            <a:endParaRPr lang="cs-CZ" smtClean="0">
              <a:latin typeface="Arial" pitchFamily="34" charset="0"/>
            </a:endParaRPr>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p:cNvSpPr>
            <a:spLocks noGrp="1" noChangeArrowheads="1"/>
          </p:cNvSpPr>
          <p:nvPr>
            <p:ph type="sldNum" sz="quarter" idx="5"/>
          </p:nvPr>
        </p:nvSpPr>
        <p:spPr>
          <a:noFill/>
          <a:ln>
            <a:miter lim="800000"/>
            <a:headEnd/>
            <a:tailEnd/>
          </a:ln>
        </p:spPr>
        <p:txBody>
          <a:bodyPr/>
          <a:lstStyle/>
          <a:p>
            <a:fld id="{AB098C84-241E-40B8-855C-57EB7A15B71E}" type="slidenum">
              <a:rPr lang="cs-CZ" smtClean="0">
                <a:latin typeface="Arial" pitchFamily="34" charset="0"/>
              </a:rPr>
              <a:pPr/>
              <a:t>27</a:t>
            </a:fld>
            <a:endParaRPr lang="cs-CZ" smtClean="0">
              <a:latin typeface="Arial" pitchFamily="34" charset="0"/>
            </a:endParaRPr>
          </a:p>
        </p:txBody>
      </p:sp>
      <p:sp>
        <p:nvSpPr>
          <p:cNvPr id="61443" name="Rectangle 2"/>
          <p:cNvSpPr>
            <a:spLocks noGrp="1" noRot="1" noChangeAspect="1" noChangeArrowheads="1" noTextEdit="1"/>
          </p:cNvSpPr>
          <p:nvPr>
            <p:ph type="sldImg"/>
          </p:nvPr>
        </p:nvSpPr>
        <p:spPr>
          <a:ln/>
        </p:spPr>
      </p:sp>
      <p:sp>
        <p:nvSpPr>
          <p:cNvPr id="6144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a:ln>
            <a:miter lim="800000"/>
            <a:headEnd/>
            <a:tailEnd/>
          </a:ln>
        </p:spPr>
        <p:txBody>
          <a:bodyPr/>
          <a:lstStyle/>
          <a:p>
            <a:fld id="{A4EF461A-491A-460A-A203-923148F83864}" type="slidenum">
              <a:rPr lang="cs-CZ" smtClean="0">
                <a:latin typeface="Arial" pitchFamily="34" charset="0"/>
              </a:rPr>
              <a:pPr/>
              <a:t>28</a:t>
            </a:fld>
            <a:endParaRPr lang="cs-CZ" smtClean="0">
              <a:latin typeface="Arial" pitchFamily="34" charset="0"/>
            </a:endParaRPr>
          </a:p>
        </p:txBody>
      </p:sp>
      <p:sp>
        <p:nvSpPr>
          <p:cNvPr id="62467" name="Rectangle 2"/>
          <p:cNvSpPr>
            <a:spLocks noGrp="1" noRot="1" noChangeAspec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a:ln>
            <a:miter lim="800000"/>
            <a:headEnd/>
            <a:tailEnd/>
          </a:ln>
        </p:spPr>
        <p:txBody>
          <a:bodyPr/>
          <a:lstStyle/>
          <a:p>
            <a:fld id="{2A90D757-4206-446F-B132-66F2AF02A58A}" type="slidenum">
              <a:rPr lang="cs-CZ" smtClean="0">
                <a:latin typeface="Arial" pitchFamily="34" charset="0"/>
              </a:rPr>
              <a:pPr/>
              <a:t>29</a:t>
            </a:fld>
            <a:endParaRPr lang="cs-CZ" smtClean="0">
              <a:latin typeface="Arial" pitchFamily="34" charset="0"/>
            </a:endParaRPr>
          </a:p>
        </p:txBody>
      </p:sp>
      <p:sp>
        <p:nvSpPr>
          <p:cNvPr id="63491" name="Rectangle 2"/>
          <p:cNvSpPr>
            <a:spLocks noGrp="1" noRot="1" noChangeAspect="1" noChangeArrowheads="1" noTextEdit="1"/>
          </p:cNvSpPr>
          <p:nvPr>
            <p:ph type="sldImg"/>
          </p:nvPr>
        </p:nvSpPr>
        <p:spPr>
          <a:ln/>
        </p:spPr>
      </p:sp>
      <p:sp>
        <p:nvSpPr>
          <p:cNvPr id="63492"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a:ln>
            <a:miter lim="800000"/>
            <a:headEnd/>
            <a:tailEnd/>
          </a:ln>
        </p:spPr>
        <p:txBody>
          <a:bodyPr/>
          <a:lstStyle/>
          <a:p>
            <a:fld id="{129E7B6B-390E-4F5B-8ABF-B000136B231A}" type="slidenum">
              <a:rPr lang="cs-CZ" smtClean="0">
                <a:latin typeface="Arial" pitchFamily="34" charset="0"/>
              </a:rPr>
              <a:pPr/>
              <a:t>30</a:t>
            </a:fld>
            <a:endParaRPr lang="cs-CZ" smtClean="0">
              <a:latin typeface="Arial" pitchFamily="34" charset="0"/>
            </a:endParaRPr>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a:spLocks noGrp="1" noChangeArrowheads="1"/>
          </p:cNvSpPr>
          <p:nvPr>
            <p:ph type="sldNum" sz="quarter" idx="5"/>
          </p:nvPr>
        </p:nvSpPr>
        <p:spPr>
          <a:noFill/>
          <a:ln>
            <a:miter lim="800000"/>
            <a:headEnd/>
            <a:tailEnd/>
          </a:ln>
        </p:spPr>
        <p:txBody>
          <a:bodyPr/>
          <a:lstStyle/>
          <a:p>
            <a:fld id="{251E21F3-2427-48C5-A11A-F63E7C7D2E2A}" type="slidenum">
              <a:rPr lang="cs-CZ" smtClean="0">
                <a:latin typeface="Arial" pitchFamily="34" charset="0"/>
              </a:rPr>
              <a:pPr/>
              <a:t>31</a:t>
            </a:fld>
            <a:endParaRPr lang="cs-CZ" smtClean="0">
              <a:latin typeface="Arial" pitchFamily="34" charset="0"/>
            </a:endParaRPr>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7"/>
          <p:cNvSpPr>
            <a:spLocks noGrp="1" noChangeArrowheads="1"/>
          </p:cNvSpPr>
          <p:nvPr>
            <p:ph type="sldNum" sz="quarter" idx="5"/>
          </p:nvPr>
        </p:nvSpPr>
        <p:spPr>
          <a:noFill/>
          <a:ln>
            <a:miter lim="800000"/>
            <a:headEnd/>
            <a:tailEnd/>
          </a:ln>
        </p:spPr>
        <p:txBody>
          <a:bodyPr/>
          <a:lstStyle/>
          <a:p>
            <a:fld id="{7768B0C0-D306-484D-9D19-9D9A9B4AEA51}" type="slidenum">
              <a:rPr lang="cs-CZ" smtClean="0">
                <a:latin typeface="Arial" pitchFamily="34" charset="0"/>
              </a:rPr>
              <a:pPr/>
              <a:t>32</a:t>
            </a:fld>
            <a:endParaRPr lang="cs-CZ" smtClean="0">
              <a:latin typeface="Arial" pitchFamily="34" charset="0"/>
            </a:endParaRPr>
          </a:p>
        </p:txBody>
      </p:sp>
      <p:sp>
        <p:nvSpPr>
          <p:cNvPr id="66563" name="Rectangle 2"/>
          <p:cNvSpPr>
            <a:spLocks noGrp="1" noRot="1" noChangeAspect="1" noChangeArrowheads="1" noTextEdit="1"/>
          </p:cNvSpPr>
          <p:nvPr>
            <p:ph type="sldImg"/>
          </p:nvPr>
        </p:nvSpPr>
        <p:spPr>
          <a:ln/>
        </p:spPr>
      </p:sp>
      <p:sp>
        <p:nvSpPr>
          <p:cNvPr id="66564" name="Rectangle 3"/>
          <p:cNvSpPr>
            <a:spLocks noGrp="1" noChangeArrowheads="1"/>
          </p:cNvSpPr>
          <p:nvPr>
            <p:ph type="body" idx="1"/>
          </p:nvPr>
        </p:nvSpPr>
        <p:spPr>
          <a:noFill/>
        </p:spPr>
        <p:txBody>
          <a:bodyPr/>
          <a:lstStyle/>
          <a:p>
            <a:pPr eaLnBrk="1" hangingPunct="1"/>
            <a:endParaRPr lang="cs-CZ" smtClean="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a:xfrm>
            <a:off x="457200" y="1600200"/>
            <a:ext cx="8229600" cy="4525963"/>
          </a:xfrm>
          <a:prstGeom prst="rect">
            <a:avLst/>
          </a:prstGeo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a:prstGeom prst="rect">
            <a:avLst/>
          </a:prstGeo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a:prstGeom prst="rect">
            <a:avLst/>
          </a:prstGeo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a:prstGeom prst="rect">
            <a:avLst/>
          </a:prstGeom>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600200"/>
            <a:ext cx="8229600" cy="4525963"/>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a:prstGeom prst="rect">
            <a:avLst/>
          </a:prstGeo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a:prstGeom prst="rect">
            <a:avLst/>
          </a:prstGeo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0.gif"/></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9.wmf"/></Relationships>
</file>

<file path=ppt/slides/_rels/slide30.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9.wmf"/></Relationships>
</file>

<file path=ppt/slides/_rels/slide33.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Rectangle 2"/>
          <p:cNvSpPr>
            <a:spLocks noGrp="1" noChangeArrowheads="1"/>
          </p:cNvSpPr>
          <p:nvPr>
            <p:ph type="ctrTitle"/>
          </p:nvPr>
        </p:nvSpPr>
        <p:spPr bwMode="auto">
          <a:xfrm>
            <a:off x="755650" y="2924175"/>
            <a:ext cx="7993063" cy="1225550"/>
          </a:xfrm>
          <a:noFill/>
          <a:ln>
            <a:miter lim="800000"/>
            <a:headEnd/>
            <a:tailEnd/>
          </a:ln>
        </p:spPr>
        <p:txBody>
          <a:bodyPr vert="horz" wrap="square" lIns="91440" tIns="45720" rIns="91440" bIns="45720" numCol="1" anchor="t" anchorCtr="0" compatLnSpc="1">
            <a:prstTxWarp prst="textNoShape">
              <a:avLst/>
            </a:prstTxWarp>
          </a:bodyPr>
          <a:lstStyle/>
          <a:p>
            <a:r>
              <a:rPr lang="es-ES" sz="4000" b="1" dirty="0" smtClean="0"/>
              <a:t>¿A QUÉ EDAD MORIMOS?</a:t>
            </a:r>
            <a:r>
              <a:rPr lang="es-ES" sz="4000" dirty="0" smtClean="0"/>
              <a:t>  </a:t>
            </a:r>
            <a:r>
              <a:rPr lang="es-ES" sz="4000" b="1" dirty="0" smtClean="0"/>
              <a:t> </a:t>
            </a:r>
            <a:r>
              <a:rPr lang="es-ES" sz="4000" dirty="0" smtClean="0"/>
              <a:t/>
            </a:r>
            <a:br>
              <a:rPr lang="es-ES" sz="4000" dirty="0" smtClean="0"/>
            </a:br>
            <a:r>
              <a:rPr lang="es-ES" sz="2000" b="1" dirty="0" smtClean="0"/>
              <a:t>Miquel </a:t>
            </a:r>
            <a:r>
              <a:rPr lang="es-ES" sz="2000" b="1" dirty="0" err="1" smtClean="0"/>
              <a:t>Vilardell</a:t>
            </a:r>
            <a:r>
              <a:rPr lang="es-ES" sz="2000" b="1" dirty="0" smtClean="0"/>
              <a:t>, Médico</a:t>
            </a:r>
            <a:r>
              <a:rPr lang="es-ES" sz="2000" dirty="0" smtClean="0"/>
              <a:t/>
            </a:r>
            <a:br>
              <a:rPr lang="es-ES" sz="2000" dirty="0" smtClean="0"/>
            </a:br>
            <a:r>
              <a:rPr lang="cs-CZ" sz="4000" dirty="0" smtClean="0">
                <a:solidFill>
                  <a:srgbClr val="FF0000"/>
                </a:solidFill>
                <a:latin typeface="Comic Sans MS" pitchFamily="66" charset="0"/>
              </a:rPr>
              <a:t>….</a:t>
            </a:r>
          </a:p>
        </p:txBody>
      </p:sp>
      <p:pic>
        <p:nvPicPr>
          <p:cNvPr id="1027" name="Picture 4" descr="Mister Magoo"/>
          <p:cNvPicPr>
            <a:picLocks noChangeAspect="1" noChangeArrowheads="1" noCrop="1"/>
          </p:cNvPicPr>
          <p:nvPr/>
        </p:nvPicPr>
        <p:blipFill>
          <a:blip r:embed="rId4"/>
          <a:srcRect/>
          <a:stretch>
            <a:fillRect/>
          </a:stretch>
        </p:blipFill>
        <p:spPr bwMode="auto">
          <a:xfrm>
            <a:off x="3635375" y="476250"/>
            <a:ext cx="2192338" cy="1936750"/>
          </a:xfrm>
          <a:prstGeom prst="rect">
            <a:avLst/>
          </a:prstGeom>
          <a:noFill/>
          <a:ln w="9525">
            <a:noFill/>
            <a:miter lim="800000"/>
            <a:headEnd/>
            <a:tailEnd/>
          </a:ln>
        </p:spPr>
      </p:pic>
      <p:pic>
        <p:nvPicPr>
          <p:cNvPr id="1028" name="Picture 5" descr="Flêches en bas"/>
          <p:cNvPicPr>
            <a:picLocks noChangeAspect="1" noChangeArrowheads="1" noCrop="1"/>
          </p:cNvPicPr>
          <p:nvPr/>
        </p:nvPicPr>
        <p:blipFill>
          <a:blip r:embed="rId5"/>
          <a:srcRect/>
          <a:stretch>
            <a:fillRect/>
          </a:stretch>
        </p:blipFill>
        <p:spPr bwMode="auto">
          <a:xfrm rot="-5400000">
            <a:off x="7023894" y="4639469"/>
            <a:ext cx="363538" cy="2819400"/>
          </a:xfrm>
          <a:prstGeom prst="rect">
            <a:avLst/>
          </a:prstGeom>
          <a:noFill/>
          <a:ln w="9525">
            <a:noFill/>
            <a:miter lim="800000"/>
            <a:headEnd/>
            <a:tailEnd/>
          </a:ln>
        </p:spPr>
      </p:pic>
      <p:sp>
        <p:nvSpPr>
          <p:cNvPr id="1029" name="1 CuadroTexto"/>
          <p:cNvSpPr txBox="1">
            <a:spLocks noChangeArrowheads="1"/>
          </p:cNvSpPr>
          <p:nvPr/>
        </p:nvSpPr>
        <p:spPr bwMode="auto">
          <a:xfrm>
            <a:off x="1116013" y="4797425"/>
            <a:ext cx="6985000" cy="1200150"/>
          </a:xfrm>
          <a:prstGeom prst="rect">
            <a:avLst/>
          </a:prstGeom>
          <a:noFill/>
          <a:ln w="9525">
            <a:noFill/>
            <a:miter lim="800000"/>
            <a:headEnd/>
            <a:tailEnd/>
          </a:ln>
        </p:spPr>
        <p:txBody>
          <a:bodyPr>
            <a:spAutoFit/>
          </a:bodyPr>
          <a:lstStyle/>
          <a:p>
            <a:pPr algn="ctr"/>
            <a:r>
              <a:rPr lang="es-ES" sz="2400" b="1" dirty="0"/>
              <a:t>No te lo pierdas, excelente artículo. Muy cierto y bueno. Por favor léelo y apréndelo, es un seguro contra la vejez y gratis.</a:t>
            </a:r>
            <a:endParaRPr lang="es-ES" sz="2400" dirty="0"/>
          </a:p>
        </p:txBody>
      </p:sp>
    </p:spTree>
  </p:cSld>
  <p:clrMapOvr>
    <a:masterClrMapping/>
  </p:clrMapOvr>
  <p:transition>
    <p:sndAc>
      <p:stSnd loop="1">
        <p:snd r:embed="rId3" name="Compagnie Créole_c'a fait rire les oiseaux.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4"/>
          <p:cNvSpPr>
            <a:spLocks noGrp="1" noChangeArrowheads="1"/>
          </p:cNvSpPr>
          <p:nvPr>
            <p:ph type="ctrTitle"/>
          </p:nvPr>
        </p:nvSpPr>
        <p:spPr bwMode="auto">
          <a:xfrm>
            <a:off x="250825" y="2420938"/>
            <a:ext cx="8783638" cy="4508500"/>
          </a:xfrm>
          <a:noFill/>
          <a:ln>
            <a:miter lim="800000"/>
            <a:headEnd/>
            <a:tailEnd/>
          </a:ln>
        </p:spPr>
        <p:txBody>
          <a:bodyPr vert="horz" wrap="square" lIns="91440" tIns="45720" rIns="91440" bIns="45720" numCol="1" anchor="t" anchorCtr="0" compatLnSpc="1">
            <a:prstTxWarp prst="textNoShape">
              <a:avLst/>
            </a:prstTxWarp>
          </a:bodyPr>
          <a:lstStyle/>
          <a:p>
            <a:pPr algn="just"/>
            <a:r>
              <a:rPr lang="es-ES" sz="2400" smtClean="0"/>
              <a:t>El doctor Vilardell habla desde sus 40 años de ejercicio de la medicina con indesmayable vocación. Mañana concluye su presidencia del Col-legi de Metges de Barcelona, tras cuatro duros años de gestión y contra las medidas de recortes sanitarios. Sigue desplegando su vocación médica y su labor docente y divulgativa, mediante libros como Envejecer bien (Plataforma). Habla con serenidad, imparte sabios consejos y me cita el lema de un amigo médico, Jordi Gol, acerca de qué es estar sano: "Ser autónomo, alegre y solidario". Pienso en lo maravilloso que es que no te duela nada, y en que se trata de mantenerse así hasta el final. Los consejos de Vilardell ayudan.</a:t>
            </a:r>
          </a:p>
        </p:txBody>
      </p:sp>
      <p:sp>
        <p:nvSpPr>
          <p:cNvPr id="2051" name="Rectangle 6"/>
          <p:cNvSpPr>
            <a:spLocks noChangeArrowheads="1"/>
          </p:cNvSpPr>
          <p:nvPr/>
        </p:nvSpPr>
        <p:spPr bwMode="auto">
          <a:xfrm>
            <a:off x="8678863" y="6629400"/>
            <a:ext cx="465137" cy="228600"/>
          </a:xfrm>
          <a:prstGeom prst="rect">
            <a:avLst/>
          </a:prstGeom>
          <a:noFill/>
          <a:ln w="9525">
            <a:noFill/>
            <a:miter lim="800000"/>
            <a:headEnd/>
            <a:tailEnd/>
          </a:ln>
          <a:effectLst/>
        </p:spPr>
        <p:txBody>
          <a:bodyPr>
            <a:spAutoFit/>
          </a:bodyPr>
          <a:lstStyle/>
          <a:p>
            <a:pPr>
              <a:spcBef>
                <a:spcPct val="50000"/>
              </a:spcBef>
            </a:pPr>
            <a:r>
              <a:rPr lang="cs-CZ" sz="900"/>
              <a:t>Bihal</a:t>
            </a:r>
          </a:p>
        </p:txBody>
      </p:sp>
      <p:sp>
        <p:nvSpPr>
          <p:cNvPr id="2052" name="2 CuadroTexto"/>
          <p:cNvSpPr txBox="1">
            <a:spLocks noChangeArrowheads="1"/>
          </p:cNvSpPr>
          <p:nvPr/>
        </p:nvSpPr>
        <p:spPr bwMode="auto">
          <a:xfrm>
            <a:off x="4859338" y="188913"/>
            <a:ext cx="3960812" cy="2308225"/>
          </a:xfrm>
          <a:prstGeom prst="rect">
            <a:avLst/>
          </a:prstGeom>
          <a:noFill/>
          <a:ln w="9525">
            <a:noFill/>
            <a:miter lim="800000"/>
            <a:headEnd/>
            <a:tailEnd/>
          </a:ln>
        </p:spPr>
        <p:txBody>
          <a:bodyPr>
            <a:spAutoFit/>
          </a:bodyPr>
          <a:lstStyle/>
          <a:p>
            <a:pPr algn="just"/>
            <a:r>
              <a:rPr lang="es-ES" sz="1800">
                <a:solidFill>
                  <a:schemeClr val="tx2"/>
                </a:solidFill>
              </a:rPr>
              <a:t>Tengo 67 años. Soy de Borredà y vivo en Barcelona. Soy catedrático de Medicina en la UAB y jefe del servicio de medicina interna del Hospital Universitario Vall d'Hebron. Casado, tengo dos hijos y cuatro nietos. Soy un liberal respetuoso. Necesito creer</a:t>
            </a:r>
            <a:endParaRPr lang="es-ES" sz="1800"/>
          </a:p>
        </p:txBody>
      </p:sp>
      <p:pic>
        <p:nvPicPr>
          <p:cNvPr id="2053" name="Picture 7"/>
          <p:cNvPicPr>
            <a:picLocks noChangeAspect="1" noChangeArrowheads="1" noCrop="1"/>
          </p:cNvPicPr>
          <p:nvPr/>
        </p:nvPicPr>
        <p:blipFill>
          <a:blip r:embed="rId3"/>
          <a:srcRect/>
          <a:stretch>
            <a:fillRect/>
          </a:stretch>
        </p:blipFill>
        <p:spPr bwMode="auto">
          <a:xfrm>
            <a:off x="3132138" y="514350"/>
            <a:ext cx="1603375" cy="16557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ctrTitle"/>
          </p:nvPr>
        </p:nvSpPr>
        <p:spPr bwMode="auto">
          <a:xfrm>
            <a:off x="539750" y="3141663"/>
            <a:ext cx="7989888" cy="3600450"/>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a:t>
            </a:r>
            <a:r>
              <a:rPr lang="es-ES" sz="3600" b="1" smtClean="0">
                <a:solidFill>
                  <a:srgbClr val="FF0000"/>
                </a:solidFill>
                <a:latin typeface="Berlin Sans FB" pitchFamily="34" charset="0"/>
              </a:rPr>
              <a:t>A qué edad nos morimos?</a:t>
            </a:r>
            <a:r>
              <a:rPr lang="es-ES" sz="3600" smtClean="0">
                <a:solidFill>
                  <a:srgbClr val="FF0000"/>
                </a:solidFill>
                <a:latin typeface="Berlin Sans FB" pitchFamily="34" charset="0"/>
              </a:rPr>
              <a:t/>
            </a:r>
            <a:br>
              <a:rPr lang="es-ES" sz="3600" smtClean="0">
                <a:solidFill>
                  <a:srgbClr val="FF0000"/>
                </a:solidFill>
                <a:latin typeface="Berlin Sans FB" pitchFamily="34" charset="0"/>
              </a:rPr>
            </a:br>
            <a:r>
              <a:rPr lang="es-ES" sz="3600" smtClean="0">
                <a:latin typeface="Berlin Sans FB" pitchFamily="34" charset="0"/>
              </a:rPr>
              <a:t>Aproximadamente los 82 años las mujeres, a los 79 años los hombres. Se trata de llegar a ese final sin depender de otros</a:t>
            </a:r>
          </a:p>
        </p:txBody>
      </p:sp>
      <p:sp>
        <p:nvSpPr>
          <p:cNvPr id="3075"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3076" name="Picture 7"/>
          <p:cNvPicPr>
            <a:picLocks noChangeAspect="1" noChangeArrowheads="1" noCrop="1"/>
          </p:cNvPicPr>
          <p:nvPr/>
        </p:nvPicPr>
        <p:blipFill>
          <a:blip r:embed="rId3"/>
          <a:srcRect/>
          <a:stretch>
            <a:fillRect/>
          </a:stretch>
        </p:blipFill>
        <p:spPr bwMode="auto">
          <a:xfrm>
            <a:off x="3176588" y="404813"/>
            <a:ext cx="2586037" cy="19446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ctrTitle"/>
          </p:nvPr>
        </p:nvSpPr>
        <p:spPr bwMode="auto">
          <a:xfrm>
            <a:off x="755650" y="2565400"/>
            <a:ext cx="7923213" cy="3914775"/>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latin typeface="Berlin Sans FB" pitchFamily="34" charset="0"/>
              </a:rPr>
              <a:t>Sin molestar.</a:t>
            </a:r>
            <a:r>
              <a:rPr lang="es-ES" sz="3600" smtClean="0">
                <a:solidFill>
                  <a:srgbClr val="FF0000"/>
                </a:solidFill>
                <a:latin typeface="Berlin Sans FB" pitchFamily="34" charset="0"/>
              </a:rPr>
              <a:t/>
            </a:r>
            <a:br>
              <a:rPr lang="es-ES" sz="3600" smtClean="0">
                <a:solidFill>
                  <a:srgbClr val="FF0000"/>
                </a:solidFill>
                <a:latin typeface="Berlin Sans FB" pitchFamily="34" charset="0"/>
              </a:rPr>
            </a:br>
            <a:r>
              <a:rPr lang="es-ES" sz="3600" smtClean="0">
                <a:latin typeface="Berlin Sans FB" pitchFamily="34" charset="0"/>
              </a:rPr>
              <a:t>¡Eso es ser generoso! Cuidarse y prepararse para no molestar a los demás. "Envejece bien quien ha vivido bien", dijo Pitágoras. Y vives bien si piensas en los demás.</a:t>
            </a:r>
          </a:p>
        </p:txBody>
      </p:sp>
      <p:pic>
        <p:nvPicPr>
          <p:cNvPr id="4099" name="Picture 6" descr="Il écrit"/>
          <p:cNvPicPr>
            <a:picLocks noChangeAspect="1" noChangeArrowheads="1" noCrop="1"/>
          </p:cNvPicPr>
          <p:nvPr/>
        </p:nvPicPr>
        <p:blipFill>
          <a:blip r:embed="rId3"/>
          <a:srcRect/>
          <a:stretch>
            <a:fillRect/>
          </a:stretch>
        </p:blipFill>
        <p:spPr bwMode="auto">
          <a:xfrm>
            <a:off x="3635375" y="731838"/>
            <a:ext cx="1728788" cy="1493837"/>
          </a:xfrm>
          <a:prstGeom prst="rect">
            <a:avLst/>
          </a:prstGeom>
          <a:noFill/>
          <a:ln w="9525">
            <a:noFill/>
            <a:miter lim="800000"/>
            <a:headEnd/>
            <a:tailEnd/>
          </a:ln>
        </p:spPr>
      </p:pic>
      <p:sp>
        <p:nvSpPr>
          <p:cNvPr id="4100"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bwMode="auto">
          <a:xfrm>
            <a:off x="468313" y="3141663"/>
            <a:ext cx="8134350" cy="2303462"/>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¿Qué es envejecer?</a:t>
            </a:r>
            <a:br>
              <a:rPr lang="es-ES" sz="4000" b="1" smtClean="0">
                <a:solidFill>
                  <a:srgbClr val="FF0000"/>
                </a:solidFill>
                <a:latin typeface="Berlin Sans FB" pitchFamily="34" charset="0"/>
              </a:rPr>
            </a:b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Ir perdiendo capacidades, pero mientras puedas valerte... ¡envejeces bien!</a:t>
            </a:r>
            <a:br>
              <a:rPr lang="es-ES" sz="4000" smtClean="0">
                <a:latin typeface="Berlin Sans FB" pitchFamily="34" charset="0"/>
              </a:rPr>
            </a:br>
            <a:r>
              <a:rPr lang="es-ES" sz="4000" smtClean="0"/>
              <a:t/>
            </a:r>
            <a:br>
              <a:rPr lang="es-ES" sz="4000" smtClean="0"/>
            </a:br>
            <a:r>
              <a:rPr lang="es-ES" sz="4000" smtClean="0">
                <a:solidFill>
                  <a:srgbClr val="FF0000"/>
                </a:solidFill>
                <a:latin typeface="Comic Sans MS" pitchFamily="66" charset="0"/>
              </a:rPr>
              <a:t>.</a:t>
            </a:r>
            <a:endParaRPr lang="fr-FR" sz="4000" smtClean="0">
              <a:solidFill>
                <a:srgbClr val="FF0000"/>
              </a:solidFill>
              <a:latin typeface="Comic Sans MS" pitchFamily="66" charset="0"/>
            </a:endParaRPr>
          </a:p>
        </p:txBody>
      </p:sp>
      <p:sp>
        <p:nvSpPr>
          <p:cNvPr id="5123"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5124" name="Picture 7"/>
          <p:cNvPicPr>
            <a:picLocks noChangeAspect="1" noChangeArrowheads="1" noCrop="1"/>
          </p:cNvPicPr>
          <p:nvPr/>
        </p:nvPicPr>
        <p:blipFill>
          <a:blip r:embed="rId3"/>
          <a:srcRect/>
          <a:stretch>
            <a:fillRect/>
          </a:stretch>
        </p:blipFill>
        <p:spPr bwMode="auto">
          <a:xfrm>
            <a:off x="3924300" y="404813"/>
            <a:ext cx="1485900" cy="1900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4"/>
          <p:cNvSpPr>
            <a:spLocks noGrp="1" noChangeArrowheads="1"/>
          </p:cNvSpPr>
          <p:nvPr>
            <p:ph type="ctrTitle"/>
          </p:nvPr>
        </p:nvSpPr>
        <p:spPr bwMode="auto">
          <a:xfrm>
            <a:off x="755650" y="2565400"/>
            <a:ext cx="7920038" cy="3168650"/>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Pues envejezco bien.</a:t>
            </a:r>
            <a:r>
              <a:rPr lang="es-ES" sz="4000" smtClean="0">
                <a:latin typeface="Berlin Sans FB" pitchFamily="34" charset="0"/>
              </a:rPr>
              <a:t/>
            </a:r>
            <a:br>
              <a:rPr lang="es-ES" sz="4000" smtClean="0">
                <a:latin typeface="Berlin Sans FB" pitchFamily="34" charset="0"/>
              </a:rPr>
            </a:br>
            <a:r>
              <a:rPr lang="es-ES" sz="4000" smtClean="0">
                <a:latin typeface="Berlin Sans FB" pitchFamily="34" charset="0"/>
              </a:rPr>
              <a:t/>
            </a:r>
            <a:br>
              <a:rPr lang="es-ES" sz="4000" smtClean="0">
                <a:latin typeface="Berlin Sans FB" pitchFamily="34" charset="0"/>
              </a:rPr>
            </a:br>
            <a:r>
              <a:rPr lang="es-ES" sz="4000" smtClean="0">
                <a:latin typeface="Berlin Sans FB" pitchFamily="34" charset="0"/>
              </a:rPr>
              <a:t>Es el envejecimiento normal: vas adaptándote a paulatinas pérdidas. ¡Lo indeseable es el envejecimiento patológico!</a:t>
            </a:r>
            <a:br>
              <a:rPr lang="es-ES" sz="4000" smtClean="0">
                <a:latin typeface="Berlin Sans FB" pitchFamily="34" charset="0"/>
              </a:rPr>
            </a:br>
            <a:r>
              <a:rPr lang="es-ES" sz="4000" smtClean="0">
                <a:solidFill>
                  <a:srgbClr val="FF0000"/>
                </a:solidFill>
                <a:latin typeface="Comic Sans MS" pitchFamily="66" charset="0"/>
              </a:rPr>
              <a:t>.</a:t>
            </a:r>
            <a:endParaRPr lang="fr-FR" sz="4000" smtClean="0">
              <a:solidFill>
                <a:srgbClr val="FF0000"/>
              </a:solidFill>
              <a:latin typeface="Comic Sans MS" pitchFamily="66" charset="0"/>
            </a:endParaRPr>
          </a:p>
        </p:txBody>
      </p:sp>
      <p:pic>
        <p:nvPicPr>
          <p:cNvPr id="8199" name="Picture 7" descr="Homme qui pleure"/>
          <p:cNvPicPr>
            <a:picLocks noChangeAspect="1" noChangeArrowheads="1" noCrop="1"/>
          </p:cNvPicPr>
          <p:nvPr/>
        </p:nvPicPr>
        <p:blipFill>
          <a:blip r:embed="rId3"/>
          <a:srcRect/>
          <a:stretch>
            <a:fillRect/>
          </a:stretch>
        </p:blipFill>
        <p:spPr bwMode="auto">
          <a:xfrm>
            <a:off x="3635375" y="404813"/>
            <a:ext cx="1800225" cy="1800225"/>
          </a:xfrm>
          <a:prstGeom prst="rect">
            <a:avLst/>
          </a:prstGeom>
          <a:noFill/>
          <a:ln w="9525">
            <a:noFill/>
            <a:miter lim="800000"/>
            <a:headEnd/>
            <a:tailEnd/>
          </a:ln>
        </p:spPr>
      </p:pic>
      <p:sp>
        <p:nvSpPr>
          <p:cNvPr id="6148"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8199"/>
                                        </p:tgtEl>
                                        <p:attrNameLst>
                                          <p:attrName>style.visibility</p:attrName>
                                        </p:attrNameLst>
                                      </p:cBhvr>
                                      <p:to>
                                        <p:strVal val="visible"/>
                                      </p:to>
                                    </p:set>
                                    <p:animScale>
                                      <p:cBhvr>
                                        <p:cTn id="7" dur="2000" decel="50000" fill="hold">
                                          <p:stCondLst>
                                            <p:cond delay="0"/>
                                          </p:stCondLst>
                                        </p:cTn>
                                        <p:tgtEl>
                                          <p:spTgt spid="819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8199"/>
                                        </p:tgtEl>
                                        <p:attrNameLst>
                                          <p:attrName>ppt_x</p:attrName>
                                          <p:attrName>ppt_y</p:attrName>
                                        </p:attrNameLst>
                                      </p:cBhvr>
                                    </p:animMotion>
                                    <p:animEffect transition="in" filter="fade">
                                      <p:cBhvr>
                                        <p:cTn id="9"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p:cNvSpPr>
            <a:spLocks noGrp="1" noChangeArrowheads="1"/>
          </p:cNvSpPr>
          <p:nvPr>
            <p:ph type="ctrTitle"/>
          </p:nvPr>
        </p:nvSpPr>
        <p:spPr bwMode="auto">
          <a:xfrm>
            <a:off x="539750" y="2781300"/>
            <a:ext cx="7848600" cy="3671888"/>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latin typeface="Berlin Sans FB" pitchFamily="34" charset="0"/>
              </a:rPr>
              <a:t>¿Qué es un envejecimiento patológico?</a:t>
            </a:r>
            <a:br>
              <a:rPr lang="es-ES" sz="3600" b="1" smtClean="0">
                <a:solidFill>
                  <a:srgbClr val="FF0000"/>
                </a:solidFill>
                <a:latin typeface="Berlin Sans FB" pitchFamily="34" charset="0"/>
              </a:rPr>
            </a:br>
            <a:r>
              <a:rPr lang="es-ES" sz="3600" smtClean="0">
                <a:solidFill>
                  <a:srgbClr val="FF0000"/>
                </a:solidFill>
                <a:latin typeface="Berlin Sans FB" pitchFamily="34" charset="0"/>
              </a:rPr>
              <a:t/>
            </a:r>
            <a:br>
              <a:rPr lang="es-ES" sz="3600" smtClean="0">
                <a:solidFill>
                  <a:srgbClr val="FF0000"/>
                </a:solidFill>
                <a:latin typeface="Berlin Sans FB" pitchFamily="34" charset="0"/>
              </a:rPr>
            </a:br>
            <a:r>
              <a:rPr lang="es-ES" sz="3600" smtClean="0">
                <a:latin typeface="Berlin Sans FB" pitchFamily="34" charset="0"/>
              </a:rPr>
              <a:t>Un envejecimiento prematuro que te conduce a la dependencia.</a:t>
            </a:r>
          </a:p>
        </p:txBody>
      </p:sp>
      <p:pic>
        <p:nvPicPr>
          <p:cNvPr id="9222" name="Picture 6"/>
          <p:cNvPicPr>
            <a:picLocks noChangeAspect="1" noChangeArrowheads="1"/>
          </p:cNvPicPr>
          <p:nvPr/>
        </p:nvPicPr>
        <p:blipFill>
          <a:blip r:embed="rId3"/>
          <a:srcRect/>
          <a:stretch>
            <a:fillRect/>
          </a:stretch>
        </p:blipFill>
        <p:spPr bwMode="auto">
          <a:xfrm>
            <a:off x="5580063" y="5805488"/>
            <a:ext cx="1831975" cy="712787"/>
          </a:xfrm>
          <a:prstGeom prst="rect">
            <a:avLst/>
          </a:prstGeom>
          <a:noFill/>
          <a:ln w="9525">
            <a:noFill/>
            <a:miter lim="800000"/>
            <a:headEnd/>
            <a:tailEnd/>
          </a:ln>
          <a:effectLst/>
        </p:spPr>
      </p:pic>
      <p:sp>
        <p:nvSpPr>
          <p:cNvPr id="7172"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7173" name="Picture 7"/>
          <p:cNvPicPr>
            <a:picLocks noChangeAspect="1" noChangeArrowheads="1" noCrop="1"/>
          </p:cNvPicPr>
          <p:nvPr/>
        </p:nvPicPr>
        <p:blipFill>
          <a:blip r:embed="rId4"/>
          <a:srcRect/>
          <a:stretch>
            <a:fillRect/>
          </a:stretch>
        </p:blipFill>
        <p:spPr bwMode="auto">
          <a:xfrm>
            <a:off x="3563938" y="260350"/>
            <a:ext cx="1773237" cy="211455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9222"/>
                                        </p:tgtEl>
                                        <p:attrNameLst>
                                          <p:attrName>style.visibility</p:attrName>
                                        </p:attrNameLst>
                                      </p:cBhvr>
                                      <p:to>
                                        <p:strVal val="visible"/>
                                      </p:to>
                                    </p:set>
                                    <p:animScale>
                                      <p:cBhvr>
                                        <p:cTn id="7" dur="3000" decel="50000" fill="hold">
                                          <p:stCondLst>
                                            <p:cond delay="0"/>
                                          </p:stCondLst>
                                        </p:cTn>
                                        <p:tgtEl>
                                          <p:spTgt spid="92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9222"/>
                                        </p:tgtEl>
                                        <p:attrNameLst>
                                          <p:attrName>ppt_x</p:attrName>
                                          <p:attrName>ppt_y</p:attrName>
                                        </p:attrNameLst>
                                      </p:cBhvr>
                                    </p:animMotion>
                                    <p:animEffect transition="in" filter="fade">
                                      <p:cBhvr>
                                        <p:cTn id="9" dur="3000"/>
                                        <p:tgtEl>
                                          <p:spTgt spid="9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ctrTitle"/>
          </p:nvPr>
        </p:nvSpPr>
        <p:spPr bwMode="auto">
          <a:xfrm>
            <a:off x="755650" y="2997200"/>
            <a:ext cx="7993063" cy="3311525"/>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latin typeface="Berlin Sans FB" pitchFamily="34" charset="0"/>
              </a:rPr>
              <a:t>¿Es muy frecuente</a:t>
            </a:r>
            <a:r>
              <a:rPr lang="es-ES" sz="3200" b="1" smtClean="0">
                <a:solidFill>
                  <a:srgbClr val="FF0000"/>
                </a:solidFill>
                <a:latin typeface="Berlin Sans FB" pitchFamily="34" charset="0"/>
              </a:rPr>
              <a:t>?</a:t>
            </a:r>
            <a:br>
              <a:rPr lang="es-ES" sz="3200" b="1" smtClean="0">
                <a:solidFill>
                  <a:srgbClr val="FF0000"/>
                </a:solidFill>
                <a:latin typeface="Berlin Sans FB" pitchFamily="34" charset="0"/>
              </a:rPr>
            </a:br>
            <a:r>
              <a:rPr lang="es-ES" sz="3600" smtClean="0">
                <a:latin typeface="Berlin Sans FB" pitchFamily="34" charset="0"/>
              </a:rPr>
              <a:t/>
            </a:r>
            <a:br>
              <a:rPr lang="es-ES" sz="3600" smtClean="0">
                <a:latin typeface="Berlin Sans FB" pitchFamily="34" charset="0"/>
              </a:rPr>
            </a:br>
            <a:r>
              <a:rPr lang="es-ES" sz="3600" smtClean="0">
                <a:latin typeface="Berlin Sans FB" pitchFamily="34" charset="0"/>
              </a:rPr>
              <a:t>Se da en el 12% de los mayores de 65 años: consume muchos recursos públicos.</a:t>
            </a:r>
            <a:br>
              <a:rPr lang="es-ES" sz="3600" smtClean="0">
                <a:latin typeface="Berlin Sans FB" pitchFamily="34" charset="0"/>
              </a:rPr>
            </a:br>
            <a:r>
              <a:rPr lang="es-ES" sz="3600" smtClean="0"/>
              <a:t> </a:t>
            </a:r>
            <a:br>
              <a:rPr lang="es-ES" sz="3600" smtClean="0"/>
            </a:br>
            <a:endParaRPr lang="es-ES" sz="3600" smtClean="0"/>
          </a:p>
        </p:txBody>
      </p:sp>
      <p:pic>
        <p:nvPicPr>
          <p:cNvPr id="10246" name="Picture 6"/>
          <p:cNvPicPr>
            <a:picLocks noChangeAspect="1" noChangeArrowheads="1"/>
          </p:cNvPicPr>
          <p:nvPr/>
        </p:nvPicPr>
        <p:blipFill>
          <a:blip r:embed="rId3"/>
          <a:srcRect/>
          <a:stretch>
            <a:fillRect/>
          </a:stretch>
        </p:blipFill>
        <p:spPr bwMode="auto">
          <a:xfrm>
            <a:off x="3635375" y="644525"/>
            <a:ext cx="1584325" cy="1697038"/>
          </a:xfrm>
          <a:prstGeom prst="rect">
            <a:avLst/>
          </a:prstGeom>
          <a:noFill/>
          <a:ln w="9525">
            <a:noFill/>
            <a:miter lim="800000"/>
            <a:headEnd/>
            <a:tailEnd/>
          </a:ln>
          <a:effectLst/>
        </p:spPr>
      </p:pic>
      <p:sp>
        <p:nvSpPr>
          <p:cNvPr id="8196"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10246"/>
                                        </p:tgtEl>
                                        <p:attrNameLst>
                                          <p:attrName>style.visibility</p:attrName>
                                        </p:attrNameLst>
                                      </p:cBhvr>
                                      <p:to>
                                        <p:strVal val="visible"/>
                                      </p:to>
                                    </p:set>
                                    <p:animScale>
                                      <p:cBhvr>
                                        <p:cTn id="7" dur="3000" decel="50000" fill="hold">
                                          <p:stCondLst>
                                            <p:cond delay="0"/>
                                          </p:stCondLst>
                                        </p:cTn>
                                        <p:tgtEl>
                                          <p:spTgt spid="1024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10246"/>
                                        </p:tgtEl>
                                        <p:attrNameLst>
                                          <p:attrName>ppt_x</p:attrName>
                                          <p:attrName>ppt_y</p:attrName>
                                        </p:attrNameLst>
                                      </p:cBhvr>
                                    </p:animMotion>
                                    <p:animEffect transition="in" filter="fade">
                                      <p:cBhvr>
                                        <p:cTn id="9" dur="3000"/>
                                        <p:tgtEl>
                                          <p:spTgt spid="102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4"/>
          <p:cNvSpPr>
            <a:spLocks noGrp="1" noChangeArrowheads="1"/>
          </p:cNvSpPr>
          <p:nvPr>
            <p:ph type="ctrTitle"/>
          </p:nvPr>
        </p:nvSpPr>
        <p:spPr bwMode="auto">
          <a:xfrm>
            <a:off x="611188" y="2565400"/>
            <a:ext cx="7777162" cy="3673475"/>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rPr>
              <a:t>¿Qué ocasiona ese envejecimiento prematuro?</a:t>
            </a:r>
            <a:br>
              <a:rPr lang="es-ES" sz="3600" b="1" smtClean="0">
                <a:solidFill>
                  <a:srgbClr val="FF0000"/>
                </a:solidFill>
              </a:rPr>
            </a:br>
            <a:r>
              <a:rPr lang="es-ES" sz="3600" smtClean="0">
                <a:solidFill>
                  <a:srgbClr val="FF0000"/>
                </a:solidFill>
              </a:rPr>
              <a:t/>
            </a:r>
            <a:br>
              <a:rPr lang="es-ES" sz="3600" smtClean="0">
                <a:solidFill>
                  <a:srgbClr val="FF0000"/>
                </a:solidFill>
              </a:rPr>
            </a:br>
            <a:r>
              <a:rPr lang="es-ES" sz="3600" smtClean="0"/>
              <a:t>Una enfermedad acelerada... o que esa persona no se ha cuidado bien. ¡Y esto depende de cada uno, es perfectamente evitable!</a:t>
            </a:r>
          </a:p>
        </p:txBody>
      </p:sp>
      <p:pic>
        <p:nvPicPr>
          <p:cNvPr id="9219" name="Picture 6" descr="Homme avec beaucoup d'argent"/>
          <p:cNvPicPr>
            <a:picLocks noChangeAspect="1" noChangeArrowheads="1" noCrop="1"/>
          </p:cNvPicPr>
          <p:nvPr/>
        </p:nvPicPr>
        <p:blipFill>
          <a:blip r:embed="rId3"/>
          <a:srcRect/>
          <a:stretch>
            <a:fillRect/>
          </a:stretch>
        </p:blipFill>
        <p:spPr bwMode="auto">
          <a:xfrm>
            <a:off x="3779838" y="836613"/>
            <a:ext cx="1655762" cy="1655762"/>
          </a:xfrm>
          <a:prstGeom prst="rect">
            <a:avLst/>
          </a:prstGeom>
          <a:noFill/>
          <a:ln w="9525">
            <a:noFill/>
            <a:miter lim="800000"/>
            <a:headEnd/>
            <a:tailEnd/>
          </a:ln>
        </p:spPr>
      </p:pic>
      <p:sp>
        <p:nvSpPr>
          <p:cNvPr id="9220"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Grp="1" noChangeArrowheads="1"/>
          </p:cNvSpPr>
          <p:nvPr>
            <p:ph type="ctrTitle"/>
          </p:nvPr>
        </p:nvSpPr>
        <p:spPr bwMode="auto">
          <a:xfrm>
            <a:off x="196850" y="2565400"/>
            <a:ext cx="8912225" cy="4048125"/>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No tanto si soy pobre...</a:t>
            </a: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Es verdad que el poder económico y un buen sistema sanitario público palían el envejecimiento prematuro. ¡Pero hay muchas otras cosas que puedes hacer!</a:t>
            </a:r>
            <a:r>
              <a:rPr lang="es-ES" sz="4000" smtClean="0">
                <a:latin typeface="Berlin Sans FB Demi" pitchFamily="34" charset="0"/>
              </a:rPr>
              <a:t/>
            </a:r>
            <a:br>
              <a:rPr lang="es-ES" sz="4000" smtClean="0">
                <a:latin typeface="Berlin Sans FB Demi" pitchFamily="34" charset="0"/>
              </a:rPr>
            </a:br>
            <a:endParaRPr lang="fr-FR" sz="4000" smtClean="0">
              <a:solidFill>
                <a:srgbClr val="FF0000"/>
              </a:solidFill>
              <a:latin typeface="Berlin Sans FB Demi" pitchFamily="34" charset="0"/>
            </a:endParaRPr>
          </a:p>
        </p:txBody>
      </p:sp>
      <p:sp>
        <p:nvSpPr>
          <p:cNvPr id="10243"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0244" name="Picture 7"/>
          <p:cNvPicPr>
            <a:picLocks noChangeAspect="1" noChangeArrowheads="1" noCrop="1"/>
          </p:cNvPicPr>
          <p:nvPr/>
        </p:nvPicPr>
        <p:blipFill>
          <a:blip r:embed="rId3"/>
          <a:srcRect/>
          <a:stretch>
            <a:fillRect/>
          </a:stretch>
        </p:blipFill>
        <p:spPr bwMode="auto">
          <a:xfrm>
            <a:off x="3348038" y="260350"/>
            <a:ext cx="2470150" cy="211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a:spLocks noGrp="1" noChangeArrowheads="1"/>
          </p:cNvSpPr>
          <p:nvPr>
            <p:ph type="ctrTitle"/>
          </p:nvPr>
        </p:nvSpPr>
        <p:spPr bwMode="auto">
          <a:xfrm>
            <a:off x="468313" y="2565400"/>
            <a:ext cx="8442325" cy="4048125"/>
          </a:xfrm>
          <a:noFill/>
          <a:ln>
            <a:miter lim="800000"/>
            <a:headEnd/>
            <a:tailEnd/>
          </a:ln>
        </p:spPr>
        <p:txBody>
          <a:bodyPr vert="horz" wrap="square" lIns="91440" tIns="45720" rIns="91440" bIns="45720" numCol="1" anchor="t" anchorCtr="0" compatLnSpc="1">
            <a:prstTxWarp prst="textNoShape">
              <a:avLst/>
            </a:prstTxWarp>
          </a:bodyPr>
          <a:lstStyle/>
          <a:p>
            <a:r>
              <a:rPr lang="es-ES" b="1" smtClean="0">
                <a:solidFill>
                  <a:srgbClr val="FF0000"/>
                </a:solidFill>
                <a:latin typeface="Berlin Sans FB" pitchFamily="34" charset="0"/>
              </a:rPr>
              <a:t>Le escucho.</a:t>
            </a:r>
            <a:r>
              <a:rPr lang="es-ES" smtClean="0">
                <a:solidFill>
                  <a:srgbClr val="FF0000"/>
                </a:solidFill>
                <a:latin typeface="Berlin Sans FB" pitchFamily="34" charset="0"/>
              </a:rPr>
              <a:t/>
            </a:r>
            <a:br>
              <a:rPr lang="es-ES" smtClean="0">
                <a:solidFill>
                  <a:srgbClr val="FF0000"/>
                </a:solidFill>
                <a:latin typeface="Berlin Sans FB" pitchFamily="34" charset="0"/>
              </a:rPr>
            </a:br>
            <a:r>
              <a:rPr lang="es-ES" sz="3600" smtClean="0">
                <a:latin typeface="Berlin Sans FB" pitchFamily="34" charset="0"/>
              </a:rPr>
              <a:t>Haz ejercicio. Come de todo, en horas regulares y poca cantidad. Evita el sobrepeso. Duerme siete horas. No fumes ni te intoxiques. Mantén la presión arterial entre 8 y 12. Mantén el colesterol bajo...</a:t>
            </a:r>
            <a:br>
              <a:rPr lang="es-ES" sz="3600" smtClean="0">
                <a:latin typeface="Berlin Sans FB" pitchFamily="34" charset="0"/>
              </a:rPr>
            </a:br>
            <a:r>
              <a:rPr lang="es-ES" smtClean="0"/>
              <a:t/>
            </a:r>
            <a:br>
              <a:rPr lang="es-ES" smtClean="0"/>
            </a:br>
            <a:endParaRPr lang="fr-FR" smtClean="0">
              <a:solidFill>
                <a:srgbClr val="FF0000"/>
              </a:solidFill>
              <a:latin typeface="Comic Sans MS" pitchFamily="66" charset="0"/>
            </a:endParaRPr>
          </a:p>
        </p:txBody>
      </p:sp>
      <p:sp>
        <p:nvSpPr>
          <p:cNvPr id="11267"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1268" name="Picture 7"/>
          <p:cNvPicPr>
            <a:picLocks noChangeAspect="1" noChangeArrowheads="1" noCrop="1"/>
          </p:cNvPicPr>
          <p:nvPr/>
        </p:nvPicPr>
        <p:blipFill>
          <a:blip r:embed="rId3"/>
          <a:srcRect/>
          <a:stretch>
            <a:fillRect/>
          </a:stretch>
        </p:blipFill>
        <p:spPr bwMode="auto">
          <a:xfrm>
            <a:off x="3600450" y="260350"/>
            <a:ext cx="1965325" cy="211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a:spLocks noGrp="1" noChangeArrowheads="1"/>
          </p:cNvSpPr>
          <p:nvPr>
            <p:ph type="ctrTitle"/>
          </p:nvPr>
        </p:nvSpPr>
        <p:spPr bwMode="auto">
          <a:xfrm>
            <a:off x="255588" y="2498725"/>
            <a:ext cx="8655050" cy="3522663"/>
          </a:xfrm>
          <a:noFill/>
          <a:ln>
            <a:miter lim="800000"/>
            <a:headEnd/>
            <a:tailEnd/>
          </a:ln>
        </p:spPr>
        <p:txBody>
          <a:bodyPr vert="horz" wrap="square" lIns="91440" tIns="45720" rIns="91440" bIns="45720" numCol="1" anchor="t" anchorCtr="0" compatLnSpc="1">
            <a:prstTxWarp prst="textNoShape">
              <a:avLst/>
            </a:prstTxWarp>
          </a:bodyPr>
          <a:lstStyle/>
          <a:p>
            <a:r>
              <a:rPr lang="es-ES" b="1" smtClean="0">
                <a:solidFill>
                  <a:srgbClr val="FF0000"/>
                </a:solidFill>
                <a:latin typeface="Berlin Sans FB" pitchFamily="34" charset="0"/>
              </a:rPr>
              <a:t>Factores fisiológicos</a:t>
            </a:r>
            <a:r>
              <a:rPr lang="es-ES" smtClean="0">
                <a:solidFill>
                  <a:srgbClr val="FF0000"/>
                </a:solidFill>
                <a:latin typeface="Berlin Sans FB" pitchFamily="34" charset="0"/>
              </a:rPr>
              <a:t>.</a:t>
            </a:r>
            <a:br>
              <a:rPr lang="es-ES" smtClean="0">
                <a:solidFill>
                  <a:srgbClr val="FF0000"/>
                </a:solidFill>
                <a:latin typeface="Berlin Sans FB" pitchFamily="34" charset="0"/>
              </a:rPr>
            </a:br>
            <a:r>
              <a:rPr lang="es-ES" smtClean="0">
                <a:solidFill>
                  <a:srgbClr val="FF0000"/>
                </a:solidFill>
                <a:latin typeface="Berlin Sans FB" pitchFamily="34" charset="0"/>
              </a:rPr>
              <a:t/>
            </a:r>
            <a:br>
              <a:rPr lang="es-ES" smtClean="0">
                <a:solidFill>
                  <a:srgbClr val="FF0000"/>
                </a:solidFill>
                <a:latin typeface="Berlin Sans FB" pitchFamily="34" charset="0"/>
              </a:rPr>
            </a:br>
            <a:r>
              <a:rPr lang="es-ES" smtClean="0">
                <a:latin typeface="Berlin Sans FB" pitchFamily="34" charset="0"/>
              </a:rPr>
              <a:t>Y psicológicos: hay circunstancias que pueden envejecerte mucho, como la muerte de un ser querido, estar sin trabajo...</a:t>
            </a:r>
          </a:p>
        </p:txBody>
      </p:sp>
      <p:sp>
        <p:nvSpPr>
          <p:cNvPr id="12291"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2292" name="Picture 7"/>
          <p:cNvPicPr>
            <a:picLocks noChangeAspect="1" noChangeArrowheads="1" noCrop="1"/>
          </p:cNvPicPr>
          <p:nvPr/>
        </p:nvPicPr>
        <p:blipFill>
          <a:blip r:embed="rId3"/>
          <a:srcRect/>
          <a:stretch>
            <a:fillRect/>
          </a:stretch>
        </p:blipFill>
        <p:spPr bwMode="auto">
          <a:xfrm>
            <a:off x="3825875" y="260350"/>
            <a:ext cx="1514475" cy="211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ctrTitle"/>
          </p:nvPr>
        </p:nvSpPr>
        <p:spPr bwMode="auto">
          <a:xfrm>
            <a:off x="395288" y="2420938"/>
            <a:ext cx="8748712" cy="3400425"/>
          </a:xfrm>
          <a:noFill/>
          <a:ln>
            <a:miter lim="800000"/>
            <a:headEnd/>
            <a:tailEnd/>
          </a:ln>
        </p:spPr>
        <p:txBody>
          <a:bodyPr vert="horz" wrap="square" lIns="91440" tIns="45720" rIns="91440" bIns="45720" numCol="1" anchor="t" anchorCtr="0" compatLnSpc="1">
            <a:prstTxWarp prst="textNoShape">
              <a:avLst/>
            </a:prstTxWarp>
          </a:bodyPr>
          <a:lstStyle/>
          <a:p>
            <a:r>
              <a:rPr lang="es-ES" b="1" smtClean="0">
                <a:solidFill>
                  <a:srgbClr val="FF0000"/>
                </a:solidFill>
                <a:latin typeface="Berlin Sans FB" pitchFamily="34" charset="0"/>
              </a:rPr>
              <a:t>¿Algún consejo al respecto?</a:t>
            </a:r>
            <a:br>
              <a:rPr lang="es-ES" b="1" smtClean="0">
                <a:solidFill>
                  <a:srgbClr val="FF0000"/>
                </a:solidFill>
                <a:latin typeface="Berlin Sans FB" pitchFamily="34" charset="0"/>
              </a:rPr>
            </a:br>
            <a:r>
              <a:rPr lang="es-ES" smtClean="0">
                <a:solidFill>
                  <a:srgbClr val="FF0000"/>
                </a:solidFill>
                <a:latin typeface="Berlin Sans FB" pitchFamily="34" charset="0"/>
              </a:rPr>
              <a:t/>
            </a:r>
            <a:br>
              <a:rPr lang="es-ES" smtClean="0">
                <a:solidFill>
                  <a:srgbClr val="FF0000"/>
                </a:solidFill>
                <a:latin typeface="Berlin Sans FB" pitchFamily="34" charset="0"/>
              </a:rPr>
            </a:br>
            <a:r>
              <a:rPr lang="es-ES" smtClean="0">
                <a:latin typeface="Berlin Sans FB" pitchFamily="34" charset="0"/>
              </a:rPr>
              <a:t>Procura mantener siempre una actitud activa y positiva. Sonreír, reír. ¡Un día no reído es un día perdido</a:t>
            </a:r>
            <a:r>
              <a:rPr lang="es-ES" smtClean="0"/>
              <a:t>!</a:t>
            </a:r>
          </a:p>
        </p:txBody>
      </p:sp>
      <p:sp>
        <p:nvSpPr>
          <p:cNvPr id="13315"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3316" name="Picture 7"/>
          <p:cNvPicPr>
            <a:picLocks noChangeAspect="1" noChangeArrowheads="1" noCrop="1"/>
          </p:cNvPicPr>
          <p:nvPr/>
        </p:nvPicPr>
        <p:blipFill>
          <a:blip r:embed="rId3" cstate="print"/>
          <a:srcRect/>
          <a:stretch>
            <a:fillRect/>
          </a:stretch>
        </p:blipFill>
        <p:spPr bwMode="auto">
          <a:xfrm>
            <a:off x="3683000" y="588963"/>
            <a:ext cx="1897063" cy="16875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4"/>
          <p:cNvSpPr>
            <a:spLocks noGrp="1" noChangeArrowheads="1"/>
          </p:cNvSpPr>
          <p:nvPr>
            <p:ph type="ctrTitle"/>
          </p:nvPr>
        </p:nvSpPr>
        <p:spPr bwMode="auto">
          <a:xfrm>
            <a:off x="760413" y="2349500"/>
            <a:ext cx="8059737" cy="3976688"/>
          </a:xfrm>
          <a:noFill/>
          <a:ln>
            <a:miter lim="800000"/>
            <a:headEnd/>
            <a:tailEnd/>
          </a:ln>
        </p:spPr>
        <p:txBody>
          <a:bodyPr vert="horz" wrap="square" lIns="91440" tIns="45720" rIns="91440" bIns="45720" numCol="1" anchor="t" anchorCtr="0" compatLnSpc="1">
            <a:prstTxWarp prst="textNoShape">
              <a:avLst/>
            </a:prstTxWarp>
          </a:bodyPr>
          <a:lstStyle/>
          <a:p>
            <a:r>
              <a:rPr lang="es-ES" b="1" smtClean="0">
                <a:solidFill>
                  <a:srgbClr val="FF0000"/>
                </a:solidFill>
                <a:latin typeface="Berlin Sans FB" pitchFamily="34" charset="0"/>
              </a:rPr>
              <a:t>Otro consejo.</a:t>
            </a:r>
            <a:br>
              <a:rPr lang="es-ES" b="1" smtClean="0">
                <a:solidFill>
                  <a:srgbClr val="FF0000"/>
                </a:solidFill>
                <a:latin typeface="Berlin Sans FB" pitchFamily="34" charset="0"/>
              </a:rPr>
            </a:br>
            <a:r>
              <a:rPr lang="es-ES" smtClean="0">
                <a:solidFill>
                  <a:srgbClr val="FF0000"/>
                </a:solidFill>
                <a:latin typeface="Berlin Sans FB" pitchFamily="34" charset="0"/>
              </a:rPr>
              <a:t/>
            </a:r>
            <a:br>
              <a:rPr lang="es-ES" smtClean="0">
                <a:solidFill>
                  <a:srgbClr val="FF0000"/>
                </a:solidFill>
                <a:latin typeface="Berlin Sans FB" pitchFamily="34" charset="0"/>
              </a:rPr>
            </a:br>
            <a:r>
              <a:rPr lang="es-ES" smtClean="0">
                <a:latin typeface="Berlin Sans FB" pitchFamily="34" charset="0"/>
              </a:rPr>
              <a:t>Cultiva tus amistades. Construye tu propia red social. Será tu soporte cuando seas mayor. ¡Esto es fundamental!</a:t>
            </a:r>
            <a:br>
              <a:rPr lang="es-ES" smtClean="0">
                <a:latin typeface="Berlin Sans FB" pitchFamily="34" charset="0"/>
              </a:rPr>
            </a:br>
            <a:endParaRPr lang="es-ES" smtClean="0">
              <a:latin typeface="Berlin Sans FB" pitchFamily="34" charset="0"/>
            </a:endParaRPr>
          </a:p>
        </p:txBody>
      </p:sp>
      <p:sp>
        <p:nvSpPr>
          <p:cNvPr id="14339"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4340" name="Picture 7"/>
          <p:cNvPicPr>
            <a:picLocks noChangeAspect="1" noChangeArrowheads="1" noCrop="1"/>
          </p:cNvPicPr>
          <p:nvPr/>
        </p:nvPicPr>
        <p:blipFill>
          <a:blip r:embed="rId3"/>
          <a:srcRect/>
          <a:stretch>
            <a:fillRect/>
          </a:stretch>
        </p:blipFill>
        <p:spPr bwMode="auto">
          <a:xfrm>
            <a:off x="3086100" y="500063"/>
            <a:ext cx="2994025" cy="1924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4"/>
          <p:cNvSpPr>
            <a:spLocks noGrp="1" noChangeArrowheads="1"/>
          </p:cNvSpPr>
          <p:nvPr>
            <p:ph type="ctrTitle"/>
          </p:nvPr>
        </p:nvSpPr>
        <p:spPr bwMode="auto">
          <a:xfrm>
            <a:off x="468313" y="2492375"/>
            <a:ext cx="8278812" cy="2520950"/>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¿Por qué?</a:t>
            </a:r>
            <a:r>
              <a:rPr lang="es-ES" sz="4000" b="1" smtClean="0">
                <a:latin typeface="Berlin Sans FB" pitchFamily="34" charset="0"/>
              </a:rPr>
              <a:t/>
            </a:r>
            <a:br>
              <a:rPr lang="es-ES" sz="4000" b="1" smtClean="0">
                <a:latin typeface="Berlin Sans FB" pitchFamily="34" charset="0"/>
              </a:rPr>
            </a:br>
            <a:r>
              <a:rPr lang="es-ES" sz="4000" smtClean="0">
                <a:latin typeface="Berlin Sans FB" pitchFamily="34" charset="0"/>
              </a:rPr>
              <a:t/>
            </a:r>
            <a:br>
              <a:rPr lang="es-ES" sz="4000" smtClean="0">
                <a:latin typeface="Berlin Sans FB" pitchFamily="34" charset="0"/>
              </a:rPr>
            </a:br>
            <a:r>
              <a:rPr lang="es-ES" sz="4000" smtClean="0">
                <a:latin typeface="Berlin Sans FB" pitchFamily="34" charset="0"/>
              </a:rPr>
              <a:t>Porque la soledad es la peor compañera: ensimisma, entristece, deprime, produce erosión cognitiva... ¡Te envejece!</a:t>
            </a:r>
            <a:br>
              <a:rPr lang="es-ES" sz="4000" smtClean="0">
                <a:latin typeface="Berlin Sans FB" pitchFamily="34" charset="0"/>
              </a:rPr>
            </a:br>
            <a:endParaRPr lang="es-ES" sz="4000" smtClean="0">
              <a:latin typeface="Berlin Sans FB" pitchFamily="34" charset="0"/>
            </a:endParaRPr>
          </a:p>
        </p:txBody>
      </p:sp>
      <p:sp>
        <p:nvSpPr>
          <p:cNvPr id="15363"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5364" name="Picture 7"/>
          <p:cNvPicPr>
            <a:picLocks noChangeAspect="1" noChangeArrowheads="1" noCrop="1"/>
          </p:cNvPicPr>
          <p:nvPr/>
        </p:nvPicPr>
        <p:blipFill>
          <a:blip r:embed="rId3"/>
          <a:srcRect/>
          <a:stretch>
            <a:fillRect/>
          </a:stretch>
        </p:blipFill>
        <p:spPr bwMode="auto">
          <a:xfrm>
            <a:off x="3086100" y="404813"/>
            <a:ext cx="2994025" cy="19034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ctrTitle"/>
          </p:nvPr>
        </p:nvSpPr>
        <p:spPr bwMode="auto">
          <a:xfrm>
            <a:off x="611188" y="2565400"/>
            <a:ext cx="8299450" cy="3814763"/>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¿Tener amigos rejuvenece, pues?</a:t>
            </a:r>
            <a:r>
              <a:rPr lang="es-ES" sz="4000" b="1" smtClean="0">
                <a:latin typeface="Berlin Sans FB" pitchFamily="34" charset="0"/>
              </a:rPr>
              <a:t/>
            </a:r>
            <a:br>
              <a:rPr lang="es-ES" sz="4000" b="1" smtClean="0">
                <a:latin typeface="Berlin Sans FB" pitchFamily="34" charset="0"/>
              </a:rPr>
            </a:br>
            <a:r>
              <a:rPr lang="es-ES" sz="4000" smtClean="0">
                <a:latin typeface="Berlin Sans FB" pitchFamily="34" charset="0"/>
              </a:rPr>
              <a:t/>
            </a:r>
            <a:br>
              <a:rPr lang="es-ES" sz="4000" smtClean="0">
                <a:latin typeface="Berlin Sans FB" pitchFamily="34" charset="0"/>
              </a:rPr>
            </a:br>
            <a:r>
              <a:rPr lang="es-ES" sz="4000" smtClean="0">
                <a:latin typeface="Berlin Sans FB" pitchFamily="34" charset="0"/>
              </a:rPr>
              <a:t>Sí. Y también tener siempre un proyecto: estudiar algo, practicar un deporte... Colaborar en una actividad solidaria.</a:t>
            </a:r>
            <a:r>
              <a:rPr lang="es-ES" sz="3200" smtClean="0"/>
              <a:t/>
            </a:r>
            <a:br>
              <a:rPr lang="es-ES" sz="3200" smtClean="0"/>
            </a:br>
            <a:r>
              <a:rPr lang="es-ES" sz="3200" smtClean="0">
                <a:solidFill>
                  <a:srgbClr val="FF0000"/>
                </a:solidFill>
                <a:latin typeface="Comic Sans MS" pitchFamily="66" charset="0"/>
              </a:rPr>
              <a:t/>
            </a:r>
            <a:br>
              <a:rPr lang="es-ES" sz="3200" smtClean="0">
                <a:solidFill>
                  <a:srgbClr val="FF0000"/>
                </a:solidFill>
                <a:latin typeface="Comic Sans MS" pitchFamily="66" charset="0"/>
              </a:rPr>
            </a:br>
            <a:endParaRPr lang="fr-FR" sz="3200" smtClean="0">
              <a:solidFill>
                <a:srgbClr val="FF0000"/>
              </a:solidFill>
              <a:latin typeface="Comic Sans MS" pitchFamily="66" charset="0"/>
            </a:endParaRPr>
          </a:p>
        </p:txBody>
      </p:sp>
      <p:sp>
        <p:nvSpPr>
          <p:cNvPr id="16387"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6388" name="Picture 7"/>
          <p:cNvPicPr>
            <a:picLocks noChangeAspect="1" noChangeArrowheads="1" noCrop="1"/>
          </p:cNvPicPr>
          <p:nvPr/>
        </p:nvPicPr>
        <p:blipFill>
          <a:blip r:embed="rId3"/>
          <a:srcRect/>
          <a:stretch>
            <a:fillRect/>
          </a:stretch>
        </p:blipFill>
        <p:spPr bwMode="auto">
          <a:xfrm>
            <a:off x="3086100" y="690563"/>
            <a:ext cx="2994025" cy="15430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ctrTitle"/>
          </p:nvPr>
        </p:nvSpPr>
        <p:spPr bwMode="auto">
          <a:xfrm>
            <a:off x="582613" y="2420938"/>
            <a:ext cx="8453437" cy="3251200"/>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latin typeface="Berlin Sans FB" pitchFamily="34" charset="0"/>
              </a:rPr>
              <a:t>¿Envejeces mejor si eres solidario?</a:t>
            </a:r>
            <a:br>
              <a:rPr lang="es-ES" sz="3600" b="1" smtClean="0">
                <a:solidFill>
                  <a:srgbClr val="FF0000"/>
                </a:solidFill>
                <a:latin typeface="Berlin Sans FB" pitchFamily="34" charset="0"/>
              </a:rPr>
            </a:br>
            <a:r>
              <a:rPr lang="es-ES" sz="3600" smtClean="0">
                <a:solidFill>
                  <a:srgbClr val="FF0000"/>
                </a:solidFill>
                <a:latin typeface="Berlin Sans FB" pitchFamily="34" charset="0"/>
              </a:rPr>
              <a:t/>
            </a:r>
            <a:br>
              <a:rPr lang="es-ES" sz="3600" smtClean="0">
                <a:solidFill>
                  <a:srgbClr val="FF0000"/>
                </a:solidFill>
                <a:latin typeface="Berlin Sans FB" pitchFamily="34" charset="0"/>
              </a:rPr>
            </a:br>
            <a:r>
              <a:rPr lang="es-ES" sz="3600" smtClean="0">
                <a:latin typeface="Berlin Sans FB" pitchFamily="34" charset="0"/>
              </a:rPr>
              <a:t>Sí, porque eso genera paz interior, tranquiliza el ánimo, te sientes bien íntimamente. ¡Trata bien a la gente de tu entorno, sé amable! Una mala cara no soluciona nada.</a:t>
            </a:r>
            <a:br>
              <a:rPr lang="es-ES" sz="3600" smtClean="0">
                <a:latin typeface="Berlin Sans FB" pitchFamily="34" charset="0"/>
              </a:rPr>
            </a:br>
            <a:endParaRPr lang="es-ES" sz="3600" smtClean="0">
              <a:latin typeface="Berlin Sans FB" pitchFamily="34" charset="0"/>
            </a:endParaRPr>
          </a:p>
        </p:txBody>
      </p:sp>
      <p:sp>
        <p:nvSpPr>
          <p:cNvPr id="17411" name="Rectangle 6"/>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pic>
        <p:nvPicPr>
          <p:cNvPr id="17412" name="Picture 7"/>
          <p:cNvPicPr>
            <a:picLocks noChangeAspect="1" noChangeArrowheads="1" noCrop="1"/>
          </p:cNvPicPr>
          <p:nvPr/>
        </p:nvPicPr>
        <p:blipFill>
          <a:blip r:embed="rId3"/>
          <a:srcRect/>
          <a:stretch>
            <a:fillRect/>
          </a:stretch>
        </p:blipFill>
        <p:spPr bwMode="auto">
          <a:xfrm>
            <a:off x="3549650" y="404813"/>
            <a:ext cx="2066925" cy="211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ctrTitle"/>
          </p:nvPr>
        </p:nvSpPr>
        <p:spPr bwMode="auto">
          <a:xfrm>
            <a:off x="735013" y="2349500"/>
            <a:ext cx="8301037" cy="4221163"/>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¿Por qué se da entre ancianos el síndrome de Diógenes?</a:t>
            </a:r>
            <a:br>
              <a:rPr lang="es-ES" sz="4000" b="1" smtClean="0">
                <a:solidFill>
                  <a:srgbClr val="FF0000"/>
                </a:solidFill>
                <a:latin typeface="Berlin Sans FB" pitchFamily="34" charset="0"/>
              </a:rPr>
            </a:br>
            <a:r>
              <a:rPr lang="es-ES" sz="4000" smtClean="0">
                <a:latin typeface="Berlin Sans FB" pitchFamily="34" charset="0"/>
              </a:rPr>
              <a:t/>
            </a:r>
            <a:br>
              <a:rPr lang="es-ES" sz="4000" smtClean="0">
                <a:latin typeface="Berlin Sans FB" pitchFamily="34" charset="0"/>
              </a:rPr>
            </a:br>
            <a:r>
              <a:rPr lang="es-ES" sz="4000" smtClean="0">
                <a:latin typeface="Berlin Sans FB" pitchFamily="34" charset="0"/>
              </a:rPr>
              <a:t>Acumulan como si así fuesen a vivir más. La lección es que sólo existe el presente: ¡vive el día de hoy! Con la mochila ligera.</a:t>
            </a:r>
            <a:br>
              <a:rPr lang="es-ES" sz="4000" smtClean="0">
                <a:latin typeface="Berlin Sans FB" pitchFamily="34" charset="0"/>
              </a:rPr>
            </a:br>
            <a:endParaRPr lang="es-ES" sz="4000" smtClean="0">
              <a:latin typeface="Berlin Sans FB" pitchFamily="34" charset="0"/>
            </a:endParaRPr>
          </a:p>
        </p:txBody>
      </p:sp>
      <p:pic>
        <p:nvPicPr>
          <p:cNvPr id="24587" name="Picture 11"/>
          <p:cNvPicPr>
            <a:picLocks noChangeAspect="1" noChangeArrowheads="1"/>
          </p:cNvPicPr>
          <p:nvPr/>
        </p:nvPicPr>
        <p:blipFill>
          <a:blip r:embed="rId3"/>
          <a:srcRect/>
          <a:stretch>
            <a:fillRect/>
          </a:stretch>
        </p:blipFill>
        <p:spPr bwMode="auto">
          <a:xfrm>
            <a:off x="4067175" y="549275"/>
            <a:ext cx="1241425" cy="1776413"/>
          </a:xfrm>
          <a:prstGeom prst="rect">
            <a:avLst/>
          </a:prstGeom>
          <a:noFill/>
          <a:ln w="9525">
            <a:noFill/>
            <a:miter lim="800000"/>
            <a:headEnd/>
            <a:tailEnd/>
          </a:ln>
          <a:effectLst/>
        </p:spPr>
      </p:pic>
      <p:sp>
        <p:nvSpPr>
          <p:cNvPr id="18436" name="Rectangle 12"/>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24587"/>
                                        </p:tgtEl>
                                        <p:attrNameLst>
                                          <p:attrName>style.visibility</p:attrName>
                                        </p:attrNameLst>
                                      </p:cBhvr>
                                      <p:to>
                                        <p:strVal val="visible"/>
                                      </p:to>
                                    </p:set>
                                    <p:animScale>
                                      <p:cBhvr>
                                        <p:cTn id="7" dur="3000" decel="50000" fill="hold">
                                          <p:stCondLst>
                                            <p:cond delay="0"/>
                                          </p:stCondLst>
                                        </p:cTn>
                                        <p:tgtEl>
                                          <p:spTgt spid="2458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24587"/>
                                        </p:tgtEl>
                                        <p:attrNameLst>
                                          <p:attrName>ppt_x</p:attrName>
                                          <p:attrName>ppt_y</p:attrName>
                                        </p:attrNameLst>
                                      </p:cBhvr>
                                    </p:animMotion>
                                    <p:animEffect transition="in" filter="fade">
                                      <p:cBhvr>
                                        <p:cTn id="9" dur="3000"/>
                                        <p:tgtEl>
                                          <p:spTgt spid="245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4"/>
          <p:cNvSpPr>
            <a:spLocks noGrp="1" noChangeArrowheads="1"/>
          </p:cNvSpPr>
          <p:nvPr>
            <p:ph type="ctrTitle"/>
          </p:nvPr>
        </p:nvSpPr>
        <p:spPr bwMode="auto">
          <a:xfrm>
            <a:off x="762000" y="2971800"/>
            <a:ext cx="8274050" cy="3481388"/>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¿Con pocas cosas?</a:t>
            </a:r>
            <a:br>
              <a:rPr lang="es-ES" sz="4000" b="1" smtClean="0">
                <a:solidFill>
                  <a:srgbClr val="FF0000"/>
                </a:solidFill>
                <a:latin typeface="Berlin Sans FB" pitchFamily="34" charset="0"/>
              </a:rPr>
            </a:br>
            <a:r>
              <a:rPr lang="es-ES" sz="4000" smtClean="0"/>
              <a:t/>
            </a:r>
            <a:br>
              <a:rPr lang="es-ES" sz="4000" smtClean="0"/>
            </a:br>
            <a:r>
              <a:rPr lang="es-ES" sz="4000" smtClean="0">
                <a:latin typeface="Berlin Sans FB" pitchFamily="34" charset="0"/>
              </a:rPr>
              <a:t>Sí, y en un espacio sencillo, diáfano, luminoso, alegre, cómodo. No recargado</a:t>
            </a:r>
            <a:r>
              <a:rPr lang="es-ES" sz="4000" smtClean="0"/>
              <a:t>.</a:t>
            </a:r>
          </a:p>
        </p:txBody>
      </p:sp>
      <p:pic>
        <p:nvPicPr>
          <p:cNvPr id="25606" name="Picture 6"/>
          <p:cNvPicPr>
            <a:picLocks noChangeAspect="1" noChangeArrowheads="1"/>
          </p:cNvPicPr>
          <p:nvPr/>
        </p:nvPicPr>
        <p:blipFill>
          <a:blip r:embed="rId3"/>
          <a:srcRect/>
          <a:stretch>
            <a:fillRect/>
          </a:stretch>
        </p:blipFill>
        <p:spPr bwMode="auto">
          <a:xfrm>
            <a:off x="3635375" y="765175"/>
            <a:ext cx="2232025" cy="1627188"/>
          </a:xfrm>
          <a:prstGeom prst="rect">
            <a:avLst/>
          </a:prstGeom>
          <a:noFill/>
          <a:ln w="9525">
            <a:noFill/>
            <a:miter lim="800000"/>
            <a:headEnd/>
            <a:tailEnd/>
          </a:ln>
          <a:effectLst/>
        </p:spPr>
      </p:pic>
      <p:sp>
        <p:nvSpPr>
          <p:cNvPr id="19460"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25606"/>
                                        </p:tgtEl>
                                        <p:attrNameLst>
                                          <p:attrName>style.visibility</p:attrName>
                                        </p:attrNameLst>
                                      </p:cBhvr>
                                      <p:to>
                                        <p:strVal val="visible"/>
                                      </p:to>
                                    </p:set>
                                    <p:animScale>
                                      <p:cBhvr>
                                        <p:cTn id="7" dur="2000" decel="50000" fill="hold">
                                          <p:stCondLst>
                                            <p:cond delay="0"/>
                                          </p:stCondLst>
                                        </p:cTn>
                                        <p:tgtEl>
                                          <p:spTgt spid="256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25606"/>
                                        </p:tgtEl>
                                        <p:attrNameLst>
                                          <p:attrName>ppt_x</p:attrName>
                                          <p:attrName>ppt_y</p:attrName>
                                        </p:attrNameLst>
                                      </p:cBhvr>
                                    </p:animMotion>
                                    <p:animEffect transition="in" filter="fade">
                                      <p:cBhvr>
                                        <p:cTn id="9" dur="2000"/>
                                        <p:tgtEl>
                                          <p:spTgt spid="256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ctrTitle"/>
          </p:nvPr>
        </p:nvSpPr>
        <p:spPr bwMode="auto">
          <a:xfrm>
            <a:off x="376238" y="2349500"/>
            <a:ext cx="8732837" cy="4216400"/>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latin typeface="Berlin Sans FB" pitchFamily="34" charset="0"/>
              </a:rPr>
              <a:t>¿Cómo juegan amor y sexo en la vejez?</a:t>
            </a:r>
            <a:br>
              <a:rPr lang="es-ES" sz="3600" b="1" smtClean="0">
                <a:solidFill>
                  <a:srgbClr val="FF0000"/>
                </a:solidFill>
                <a:latin typeface="Berlin Sans FB" pitchFamily="34" charset="0"/>
              </a:rPr>
            </a:br>
            <a:r>
              <a:rPr lang="es-ES" sz="3600" smtClean="0">
                <a:solidFill>
                  <a:srgbClr val="FF0000"/>
                </a:solidFill>
                <a:latin typeface="Berlin Sans FB" pitchFamily="34" charset="0"/>
              </a:rPr>
              <a:t/>
            </a:r>
            <a:br>
              <a:rPr lang="es-ES" sz="3600" smtClean="0">
                <a:solidFill>
                  <a:srgbClr val="FF0000"/>
                </a:solidFill>
                <a:latin typeface="Berlin Sans FB" pitchFamily="34" charset="0"/>
              </a:rPr>
            </a:br>
            <a:r>
              <a:rPr lang="es-ES" sz="2800" smtClean="0">
                <a:latin typeface="Berlin Sans FB" pitchFamily="34" charset="0"/>
              </a:rPr>
              <a:t>El amor es imprescindible: Pero "NO NECESARIAMENTE EL AMOR DE PAREJAS; UNA PERSONA SOLA, TAMBIEN PUEDE DAR Y RECIBIR AMOR DE SUS FAMILIARES MAS ALLEGADOS Y DE SUS AMIGOS". Eso permite vivir más intensamente. Importa también la complicidad en la pareja, la ternura, el afecto,  ¡y tocarse...! El sexo puede expresarse en una caricia, un beso, una mirada amable...</a:t>
            </a:r>
            <a:r>
              <a:rPr lang="es-ES" sz="4000" smtClean="0">
                <a:latin typeface="Berlin Sans FB" pitchFamily="34" charset="0"/>
              </a:rPr>
              <a:t/>
            </a:r>
            <a:br>
              <a:rPr lang="es-ES" sz="4000" smtClean="0">
                <a:latin typeface="Berlin Sans FB" pitchFamily="34" charset="0"/>
              </a:rPr>
            </a:br>
            <a:endParaRPr lang="es-ES" sz="4000" smtClean="0"/>
          </a:p>
        </p:txBody>
      </p:sp>
      <p:pic>
        <p:nvPicPr>
          <p:cNvPr id="20483" name="Picture 7"/>
          <p:cNvPicPr>
            <a:picLocks noChangeAspect="1" noChangeArrowheads="1" noCrop="1"/>
          </p:cNvPicPr>
          <p:nvPr/>
        </p:nvPicPr>
        <p:blipFill>
          <a:blip r:embed="rId3"/>
          <a:srcRect/>
          <a:stretch>
            <a:fillRect/>
          </a:stretch>
        </p:blipFill>
        <p:spPr bwMode="auto">
          <a:xfrm>
            <a:off x="3086100" y="404813"/>
            <a:ext cx="2994025" cy="2114550"/>
          </a:xfrm>
          <a:prstGeom prst="rect">
            <a:avLst/>
          </a:prstGeom>
          <a:noFill/>
          <a:ln w="9525">
            <a:noFill/>
            <a:miter lim="800000"/>
            <a:headEnd/>
            <a:tailEnd/>
          </a:ln>
        </p:spPr>
      </p:pic>
      <p:sp>
        <p:nvSpPr>
          <p:cNvPr id="20484"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p:cNvSpPr>
            <a:spLocks noGrp="1" noChangeArrowheads="1"/>
          </p:cNvSpPr>
          <p:nvPr>
            <p:ph type="ctrTitle"/>
          </p:nvPr>
        </p:nvSpPr>
        <p:spPr bwMode="auto">
          <a:xfrm>
            <a:off x="250825" y="2389188"/>
            <a:ext cx="8137525" cy="3776662"/>
          </a:xfrm>
          <a:noFill/>
          <a:ln>
            <a:miter lim="800000"/>
            <a:headEnd/>
            <a:tailEnd/>
          </a:ln>
        </p:spPr>
        <p:txBody>
          <a:bodyPr vert="horz" wrap="square" lIns="91440" tIns="45720" rIns="91440" bIns="45720" numCol="1" anchor="t" anchorCtr="0" compatLnSpc="1">
            <a:prstTxWarp prst="textNoShape">
              <a:avLst/>
            </a:prstTxWarp>
          </a:bodyPr>
          <a:lstStyle/>
          <a:p>
            <a:pPr algn="just"/>
            <a:r>
              <a:rPr lang="fr-FR" smtClean="0">
                <a:solidFill>
                  <a:srgbClr val="FF0000"/>
                </a:solidFill>
                <a:latin typeface="Comic Sans MS" pitchFamily="66" charset="0"/>
              </a:rPr>
              <a:t> </a:t>
            </a:r>
            <a:r>
              <a:rPr lang="es-ES" sz="3600" b="1" smtClean="0">
                <a:solidFill>
                  <a:srgbClr val="FF0000"/>
                </a:solidFill>
                <a:latin typeface="Berlin Sans FB" pitchFamily="34" charset="0"/>
              </a:rPr>
              <a:t>Cite un peligro al acecho del anciano.</a:t>
            </a:r>
            <a:br>
              <a:rPr lang="es-ES" sz="3600" b="1" smtClean="0">
                <a:solidFill>
                  <a:srgbClr val="FF0000"/>
                </a:solidFill>
                <a:latin typeface="Berlin Sans FB" pitchFamily="34" charset="0"/>
              </a:rPr>
            </a:br>
            <a:r>
              <a:rPr lang="es-ES" sz="3600" smtClean="0">
                <a:solidFill>
                  <a:srgbClr val="FF0000"/>
                </a:solidFill>
                <a:latin typeface="Berlin Sans FB" pitchFamily="34" charset="0"/>
              </a:rPr>
              <a:t/>
            </a:r>
            <a:br>
              <a:rPr lang="es-ES" sz="3600" smtClean="0">
                <a:solidFill>
                  <a:srgbClr val="FF0000"/>
                </a:solidFill>
                <a:latin typeface="Berlin Sans FB" pitchFamily="34" charset="0"/>
              </a:rPr>
            </a:br>
            <a:r>
              <a:rPr lang="es-ES" sz="3600" smtClean="0">
                <a:latin typeface="Berlin Sans FB" pitchFamily="34" charset="0"/>
              </a:rPr>
              <a:t>Una caída. El anciano arrastra los pies..., y ahí está la alfombra. ¡Fuera alfombras! Y desniveles, escalones, bañeras. Plato de ducha a ras de suelo.</a:t>
            </a:r>
            <a:endParaRPr lang="fr-FR" sz="3600" smtClean="0">
              <a:solidFill>
                <a:srgbClr val="FF0000"/>
              </a:solidFill>
              <a:latin typeface="Comic Sans MS" pitchFamily="66" charset="0"/>
            </a:endParaRPr>
          </a:p>
        </p:txBody>
      </p:sp>
      <p:pic>
        <p:nvPicPr>
          <p:cNvPr id="33798" name="Picture 6"/>
          <p:cNvPicPr>
            <a:picLocks noChangeAspect="1" noChangeArrowheads="1"/>
          </p:cNvPicPr>
          <p:nvPr/>
        </p:nvPicPr>
        <p:blipFill>
          <a:blip r:embed="rId3"/>
          <a:srcRect/>
          <a:stretch>
            <a:fillRect/>
          </a:stretch>
        </p:blipFill>
        <p:spPr bwMode="auto">
          <a:xfrm>
            <a:off x="3563938" y="404813"/>
            <a:ext cx="2147887" cy="1984375"/>
          </a:xfrm>
          <a:prstGeom prst="rect">
            <a:avLst/>
          </a:prstGeom>
          <a:noFill/>
          <a:ln w="9525">
            <a:noFill/>
            <a:miter lim="800000"/>
            <a:headEnd/>
            <a:tailEnd/>
          </a:ln>
          <a:effectLst/>
        </p:spPr>
      </p:pic>
      <p:sp>
        <p:nvSpPr>
          <p:cNvPr id="21508"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33798"/>
                                        </p:tgtEl>
                                        <p:attrNameLst>
                                          <p:attrName>style.visibility</p:attrName>
                                        </p:attrNameLst>
                                      </p:cBhvr>
                                      <p:to>
                                        <p:strVal val="visible"/>
                                      </p:to>
                                    </p:set>
                                    <p:animScale>
                                      <p:cBhvr>
                                        <p:cTn id="7" dur="2000" decel="50000" fill="hold">
                                          <p:stCondLst>
                                            <p:cond delay="0"/>
                                          </p:stCondLst>
                                        </p:cTn>
                                        <p:tgtEl>
                                          <p:spTgt spid="3379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3798"/>
                                        </p:tgtEl>
                                        <p:attrNameLst>
                                          <p:attrName>ppt_x</p:attrName>
                                          <p:attrName>ppt_y</p:attrName>
                                        </p:attrNameLst>
                                      </p:cBhvr>
                                    </p:animMotion>
                                    <p:animEffect transition="in" filter="fade">
                                      <p:cBhvr>
                                        <p:cTn id="9" dur="20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p:cNvSpPr>
            <a:spLocks noGrp="1" noChangeArrowheads="1"/>
          </p:cNvSpPr>
          <p:nvPr>
            <p:ph type="ctrTitle"/>
          </p:nvPr>
        </p:nvSpPr>
        <p:spPr bwMode="auto">
          <a:xfrm>
            <a:off x="250825" y="2519363"/>
            <a:ext cx="8659813" cy="4216400"/>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¿Por qué es tan peligrosa la caída?</a:t>
            </a: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A esas edades, una operación por rotura de fémur o de cadera comporta riesgo de infección hospitalaria, urinaria, respiratoria, fiebre... y entrar en la cascada de la dependencia</a:t>
            </a:r>
            <a:r>
              <a:rPr lang="es-ES" sz="4000" smtClean="0"/>
              <a:t>.</a:t>
            </a:r>
            <a:endParaRPr lang="fr-FR" sz="4000" smtClean="0">
              <a:solidFill>
                <a:srgbClr val="FF0000"/>
              </a:solidFill>
              <a:latin typeface="Comic Sans MS" pitchFamily="66" charset="0"/>
            </a:endParaRPr>
          </a:p>
        </p:txBody>
      </p:sp>
      <p:pic>
        <p:nvPicPr>
          <p:cNvPr id="22531" name="Picture 7"/>
          <p:cNvPicPr>
            <a:picLocks noChangeAspect="1" noChangeArrowheads="1" noCrop="1"/>
          </p:cNvPicPr>
          <p:nvPr/>
        </p:nvPicPr>
        <p:blipFill>
          <a:blip r:embed="rId3"/>
          <a:srcRect/>
          <a:stretch>
            <a:fillRect/>
          </a:stretch>
        </p:blipFill>
        <p:spPr bwMode="auto">
          <a:xfrm>
            <a:off x="3348038" y="188913"/>
            <a:ext cx="1965325" cy="2114550"/>
          </a:xfrm>
          <a:prstGeom prst="rect">
            <a:avLst/>
          </a:prstGeom>
          <a:noFill/>
          <a:ln w="9525">
            <a:noFill/>
            <a:miter lim="800000"/>
            <a:headEnd/>
            <a:tailEnd/>
          </a:ln>
        </p:spPr>
      </p:pic>
      <p:sp>
        <p:nvSpPr>
          <p:cNvPr id="22532"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4"/>
          <p:cNvSpPr>
            <a:spLocks noGrp="1" noChangeArrowheads="1"/>
          </p:cNvSpPr>
          <p:nvPr>
            <p:ph type="ctrTitle"/>
          </p:nvPr>
        </p:nvSpPr>
        <p:spPr bwMode="auto">
          <a:xfrm>
            <a:off x="273050" y="2420938"/>
            <a:ext cx="8637588" cy="3605212"/>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Prevengamos caídas, pues.</a:t>
            </a:r>
            <a:br>
              <a:rPr lang="es-ES" sz="4000" b="1" smtClean="0">
                <a:solidFill>
                  <a:srgbClr val="FF0000"/>
                </a:solidFill>
                <a:latin typeface="Berlin Sans FB" pitchFamily="34" charset="0"/>
              </a:rPr>
            </a:b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Calzado cómodo. Al levantarse, hacerlo despacio para evitar cambios de presión y mareos. Y empuñaduras en el baño.</a:t>
            </a:r>
          </a:p>
        </p:txBody>
      </p:sp>
      <p:pic>
        <p:nvPicPr>
          <p:cNvPr id="23555" name="Picture 7"/>
          <p:cNvPicPr>
            <a:picLocks noChangeAspect="1" noChangeArrowheads="1" noCrop="1"/>
          </p:cNvPicPr>
          <p:nvPr/>
        </p:nvPicPr>
        <p:blipFill>
          <a:blip r:embed="rId3"/>
          <a:srcRect/>
          <a:stretch>
            <a:fillRect/>
          </a:stretch>
        </p:blipFill>
        <p:spPr bwMode="auto">
          <a:xfrm>
            <a:off x="3252788" y="333375"/>
            <a:ext cx="3048000" cy="1938338"/>
          </a:xfrm>
          <a:prstGeom prst="rect">
            <a:avLst/>
          </a:prstGeom>
          <a:noFill/>
          <a:ln w="9525">
            <a:noFill/>
            <a:miter lim="800000"/>
            <a:headEnd/>
            <a:tailEnd/>
          </a:ln>
        </p:spPr>
      </p:pic>
      <p:sp>
        <p:nvSpPr>
          <p:cNvPr id="23556"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ctrTitle"/>
          </p:nvPr>
        </p:nvSpPr>
        <p:spPr bwMode="auto">
          <a:xfrm>
            <a:off x="323850" y="2519363"/>
            <a:ext cx="8586788" cy="4094162"/>
          </a:xfrm>
          <a:noFill/>
          <a:ln>
            <a:miter lim="800000"/>
            <a:headEnd/>
            <a:tailEnd/>
          </a:ln>
        </p:spPr>
        <p:txBody>
          <a:bodyPr vert="horz" wrap="square" lIns="91440" tIns="45720" rIns="91440" bIns="45720" numCol="1" anchor="t" anchorCtr="0" compatLnSpc="1">
            <a:prstTxWarp prst="textNoShape">
              <a:avLst/>
            </a:prstTxWarp>
          </a:bodyPr>
          <a:lstStyle/>
          <a:p>
            <a:r>
              <a:rPr lang="es-ES" sz="3600" b="1" smtClean="0">
                <a:solidFill>
                  <a:srgbClr val="FF0000"/>
                </a:solidFill>
                <a:latin typeface="Berlin Sans FB" pitchFamily="34" charset="0"/>
              </a:rPr>
              <a:t>¿Jubilarse envejece?</a:t>
            </a:r>
            <a:br>
              <a:rPr lang="es-ES" sz="3600" b="1" smtClean="0">
                <a:solidFill>
                  <a:srgbClr val="FF0000"/>
                </a:solidFill>
                <a:latin typeface="Berlin Sans FB" pitchFamily="34" charset="0"/>
              </a:rPr>
            </a:br>
            <a:r>
              <a:rPr lang="es-ES" sz="2800" smtClean="0">
                <a:latin typeface="Berlin Sans FB" pitchFamily="34" charset="0"/>
              </a:rPr>
              <a:t>Sólo si esperas reconocimientos, recompensas, visibilidad: hay que acogerse a la propia red de amigos. Y no sentirse un estorbo ni caer en el "síndrome del mayordomo". </a:t>
            </a:r>
            <a:r>
              <a:rPr lang="es-ES" sz="2800" b="1" smtClean="0">
                <a:latin typeface="Berlin Sans FB" pitchFamily="34" charset="0"/>
              </a:rPr>
              <a:t>Explíquese.</a:t>
            </a:r>
            <a:r>
              <a:rPr lang="es-ES" sz="2800" smtClean="0">
                <a:latin typeface="Berlin Sans FB" pitchFamily="34" charset="0"/>
              </a:rPr>
              <a:t> No permitir que te haga nadie tus gestiones: ¡preserva tu autonomía! Y vive en tu propio espacio o estorbarás. Y sufrirás: eso envejece. Por mucho que te quieran y te adoren... procura cuidarte tú.</a:t>
            </a:r>
            <a:endParaRPr lang="fr-FR" sz="2800" smtClean="0">
              <a:solidFill>
                <a:srgbClr val="FF0000"/>
              </a:solidFill>
              <a:latin typeface="Berlin Sans FB" pitchFamily="34" charset="0"/>
            </a:endParaRPr>
          </a:p>
        </p:txBody>
      </p:sp>
      <p:pic>
        <p:nvPicPr>
          <p:cNvPr id="24579" name="Picture 7"/>
          <p:cNvPicPr>
            <a:picLocks noChangeAspect="1" noChangeArrowheads="1" noCrop="1"/>
          </p:cNvPicPr>
          <p:nvPr/>
        </p:nvPicPr>
        <p:blipFill>
          <a:blip r:embed="rId3"/>
          <a:srcRect/>
          <a:stretch>
            <a:fillRect/>
          </a:stretch>
        </p:blipFill>
        <p:spPr bwMode="auto">
          <a:xfrm>
            <a:off x="3059113" y="492125"/>
            <a:ext cx="2736850" cy="1741488"/>
          </a:xfrm>
          <a:prstGeom prst="rect">
            <a:avLst/>
          </a:prstGeom>
          <a:noFill/>
          <a:ln w="9525">
            <a:noFill/>
            <a:miter lim="800000"/>
            <a:headEnd/>
            <a:tailEnd/>
          </a:ln>
        </p:spPr>
      </p:pic>
      <p:sp>
        <p:nvSpPr>
          <p:cNvPr id="24580"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4"/>
          <p:cNvSpPr>
            <a:spLocks noGrp="1" noChangeArrowheads="1"/>
          </p:cNvSpPr>
          <p:nvPr>
            <p:ph type="ctrTitle"/>
          </p:nvPr>
        </p:nvSpPr>
        <p:spPr bwMode="auto">
          <a:xfrm>
            <a:off x="323850" y="2636838"/>
            <a:ext cx="8712200" cy="3887787"/>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Algunos se deprimen al constatar su decadencia física.</a:t>
            </a: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Preocuparse demasiado de la apariencia externa es infructuoso: lo mejor es velar por el interior, por un espíritu activo y positivo</a:t>
            </a:r>
            <a:endParaRPr lang="fr-FR" sz="4000" smtClean="0">
              <a:solidFill>
                <a:srgbClr val="FF0000"/>
              </a:solidFill>
              <a:latin typeface="Berlin Sans FB" pitchFamily="34" charset="0"/>
            </a:endParaRPr>
          </a:p>
        </p:txBody>
      </p:sp>
      <p:pic>
        <p:nvPicPr>
          <p:cNvPr id="34822" name="Picture 6"/>
          <p:cNvPicPr>
            <a:picLocks noChangeAspect="1" noChangeArrowheads="1"/>
          </p:cNvPicPr>
          <p:nvPr/>
        </p:nvPicPr>
        <p:blipFill>
          <a:blip r:embed="rId3"/>
          <a:srcRect/>
          <a:stretch>
            <a:fillRect/>
          </a:stretch>
        </p:blipFill>
        <p:spPr bwMode="auto">
          <a:xfrm>
            <a:off x="3924300" y="333375"/>
            <a:ext cx="1893888" cy="2119313"/>
          </a:xfrm>
          <a:prstGeom prst="rect">
            <a:avLst/>
          </a:prstGeom>
          <a:noFill/>
          <a:ln w="9525">
            <a:noFill/>
            <a:miter lim="800000"/>
            <a:headEnd/>
            <a:tailEnd/>
          </a:ln>
          <a:effectLst/>
        </p:spPr>
      </p:pic>
      <p:sp>
        <p:nvSpPr>
          <p:cNvPr id="25604" name="Rectangle 7"/>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34822"/>
                                        </p:tgtEl>
                                        <p:attrNameLst>
                                          <p:attrName>style.visibility</p:attrName>
                                        </p:attrNameLst>
                                      </p:cBhvr>
                                      <p:to>
                                        <p:strVal val="visible"/>
                                      </p:to>
                                    </p:set>
                                    <p:animScale>
                                      <p:cBhvr>
                                        <p:cTn id="7" dur="2000" decel="50000" fill="hold">
                                          <p:stCondLst>
                                            <p:cond delay="0"/>
                                          </p:stCondLst>
                                        </p:cTn>
                                        <p:tgtEl>
                                          <p:spTgt spid="348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2000" decel="50000" fill="hold">
                                          <p:stCondLst>
                                            <p:cond delay="0"/>
                                          </p:stCondLst>
                                        </p:cTn>
                                        <p:tgtEl>
                                          <p:spTgt spid="34822"/>
                                        </p:tgtEl>
                                        <p:attrNameLst>
                                          <p:attrName>ppt_x</p:attrName>
                                          <p:attrName>ppt_y</p:attrName>
                                        </p:attrNameLst>
                                      </p:cBhvr>
                                    </p:animMotion>
                                    <p:animEffect transition="in" filter="fade">
                                      <p:cBhvr>
                                        <p:cTn id="9" dur="2000"/>
                                        <p:tgtEl>
                                          <p:spTgt spid="348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4"/>
          <p:cNvSpPr>
            <a:spLocks noGrp="1" noChangeArrowheads="1"/>
          </p:cNvSpPr>
          <p:nvPr>
            <p:ph type="ctrTitle"/>
          </p:nvPr>
        </p:nvSpPr>
        <p:spPr bwMode="auto">
          <a:xfrm>
            <a:off x="539750" y="2708275"/>
            <a:ext cx="8370888" cy="4027488"/>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¿Cómo prepara usted su vejez?</a:t>
            </a:r>
            <a:br>
              <a:rPr lang="es-ES" sz="4000" b="1" smtClean="0">
                <a:solidFill>
                  <a:srgbClr val="FF0000"/>
                </a:solidFill>
                <a:latin typeface="Berlin Sans FB" pitchFamily="34" charset="0"/>
              </a:rPr>
            </a:b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Voy despejando todo lo que pueda estresarme y me pregunto: "¿Qué quiero hacer?". </a:t>
            </a:r>
            <a:r>
              <a:rPr lang="es-ES" sz="3600" b="1" smtClean="0">
                <a:latin typeface="Berlin Sans FB" pitchFamily="34" charset="0"/>
              </a:rPr>
              <a:t> </a:t>
            </a:r>
            <a:r>
              <a:rPr lang="es-ES" sz="3600" smtClean="0">
                <a:latin typeface="Berlin Sans FB" pitchFamily="34" charset="0"/>
              </a:rPr>
              <a:t/>
            </a:r>
            <a:br>
              <a:rPr lang="es-ES" sz="3600" smtClean="0">
                <a:latin typeface="Berlin Sans FB" pitchFamily="34" charset="0"/>
              </a:rPr>
            </a:br>
            <a:endParaRPr lang="es-ES" sz="3600" smtClean="0"/>
          </a:p>
        </p:txBody>
      </p:sp>
      <p:pic>
        <p:nvPicPr>
          <p:cNvPr id="26627" name="Picture 7"/>
          <p:cNvPicPr>
            <a:picLocks noChangeAspect="1" noChangeArrowheads="1" noCrop="1"/>
          </p:cNvPicPr>
          <p:nvPr/>
        </p:nvPicPr>
        <p:blipFill>
          <a:blip r:embed="rId3"/>
          <a:srcRect/>
          <a:stretch>
            <a:fillRect/>
          </a:stretch>
        </p:blipFill>
        <p:spPr bwMode="auto">
          <a:xfrm>
            <a:off x="3559175" y="404813"/>
            <a:ext cx="2165350" cy="1728787"/>
          </a:xfrm>
          <a:prstGeom prst="rect">
            <a:avLst/>
          </a:prstGeom>
          <a:noFill/>
          <a:ln w="9525">
            <a:noFill/>
            <a:miter lim="800000"/>
            <a:headEnd/>
            <a:tailEnd/>
          </a:ln>
        </p:spPr>
      </p:pic>
      <p:sp>
        <p:nvSpPr>
          <p:cNvPr id="26628"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4"/>
          <p:cNvSpPr>
            <a:spLocks noGrp="1" noChangeArrowheads="1"/>
          </p:cNvSpPr>
          <p:nvPr>
            <p:ph type="ctrTitle"/>
          </p:nvPr>
        </p:nvSpPr>
        <p:spPr bwMode="auto">
          <a:xfrm>
            <a:off x="685800" y="3352800"/>
            <a:ext cx="7772400" cy="1470025"/>
          </a:xfrm>
          <a:noFill/>
          <a:ln>
            <a:miter lim="800000"/>
            <a:headEnd/>
            <a:tailEnd/>
          </a:ln>
        </p:spPr>
        <p:txBody>
          <a:bodyPr vert="horz" wrap="square" lIns="91440" tIns="45720" rIns="91440" bIns="45720" numCol="1" anchor="t" anchorCtr="0" compatLnSpc="1">
            <a:prstTxWarp prst="textNoShape">
              <a:avLst/>
            </a:prstTxWarp>
          </a:bodyPr>
          <a:lstStyle/>
          <a:p>
            <a:r>
              <a:rPr lang="es-ES" sz="4000" b="1" smtClean="0">
                <a:solidFill>
                  <a:srgbClr val="FF0000"/>
                </a:solidFill>
                <a:latin typeface="Berlin Sans FB" pitchFamily="34" charset="0"/>
              </a:rPr>
              <a:t>¿Y qué se responde?</a:t>
            </a:r>
            <a:br>
              <a:rPr lang="es-ES" sz="4000" b="1" smtClean="0">
                <a:solidFill>
                  <a:srgbClr val="FF0000"/>
                </a:solidFill>
                <a:latin typeface="Berlin Sans FB" pitchFamily="34" charset="0"/>
              </a:rPr>
            </a:b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Seguir recibiendo a pacientes y ayudar a otros con mi experiencia.</a:t>
            </a:r>
            <a:endParaRPr lang="fr-FR" sz="4000" smtClean="0">
              <a:solidFill>
                <a:srgbClr val="FF0000"/>
              </a:solidFill>
              <a:latin typeface="Comic Sans MS" pitchFamily="66" charset="0"/>
            </a:endParaRPr>
          </a:p>
        </p:txBody>
      </p:sp>
      <p:pic>
        <p:nvPicPr>
          <p:cNvPr id="27651" name="Picture 7"/>
          <p:cNvPicPr>
            <a:picLocks noChangeAspect="1" noChangeArrowheads="1" noCrop="1"/>
          </p:cNvPicPr>
          <p:nvPr/>
        </p:nvPicPr>
        <p:blipFill>
          <a:blip r:embed="rId3"/>
          <a:srcRect/>
          <a:stretch>
            <a:fillRect/>
          </a:stretch>
        </p:blipFill>
        <p:spPr bwMode="auto">
          <a:xfrm>
            <a:off x="3276600" y="692150"/>
            <a:ext cx="2520950" cy="1603375"/>
          </a:xfrm>
          <a:prstGeom prst="rect">
            <a:avLst/>
          </a:prstGeom>
          <a:noFill/>
          <a:ln w="9525">
            <a:noFill/>
            <a:miter lim="800000"/>
            <a:headEnd/>
            <a:tailEnd/>
          </a:ln>
        </p:spPr>
      </p:pic>
      <p:sp>
        <p:nvSpPr>
          <p:cNvPr id="27652"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4"/>
          <p:cNvSpPr>
            <a:spLocks noGrp="1" noChangeArrowheads="1"/>
          </p:cNvSpPr>
          <p:nvPr>
            <p:ph type="ctrTitle"/>
          </p:nvPr>
        </p:nvSpPr>
        <p:spPr bwMode="auto">
          <a:xfrm>
            <a:off x="468313" y="2303463"/>
            <a:ext cx="8442325" cy="4005262"/>
          </a:xfrm>
          <a:noFill/>
          <a:ln>
            <a:miter lim="800000"/>
            <a:headEnd/>
            <a:tailEnd/>
          </a:ln>
        </p:spPr>
        <p:txBody>
          <a:bodyPr vert="horz" wrap="square" lIns="91440" tIns="45720" rIns="91440" bIns="45720" numCol="1" anchor="t" anchorCtr="0" compatLnSpc="1">
            <a:prstTxWarp prst="textNoShape">
              <a:avLst/>
            </a:prstTxWarp>
          </a:bodyPr>
          <a:lstStyle/>
          <a:p>
            <a:pPr algn="just"/>
            <a:r>
              <a:rPr lang="es-ES" sz="4000" b="1" smtClean="0">
                <a:solidFill>
                  <a:srgbClr val="FF0000"/>
                </a:solidFill>
                <a:latin typeface="Berlin Sans FB" pitchFamily="34" charset="0"/>
              </a:rPr>
              <a:t>Resuma qué hacer para envejecer bien.</a:t>
            </a:r>
            <a:r>
              <a:rPr lang="es-ES" sz="4000" smtClean="0">
                <a:latin typeface="Berlin Sans FB" pitchFamily="34" charset="0"/>
              </a:rPr>
              <a:t/>
            </a:r>
            <a:br>
              <a:rPr lang="es-ES" sz="4000" smtClean="0">
                <a:latin typeface="Berlin Sans FB" pitchFamily="34" charset="0"/>
              </a:rPr>
            </a:br>
            <a:r>
              <a:rPr lang="es-ES" sz="3600" smtClean="0">
                <a:latin typeface="Berlin Sans FB" pitchFamily="34" charset="0"/>
              </a:rPr>
              <a:t>Cuida de la propia salud, Mima a la red de amigos, Sé optimista, Sé solidario, Respeta a la gente del entorno. Y déjalo todo planificado para tu final: Que nadie tenga que estresarse por tu causa. ¡Es la máxima generosidad!</a:t>
            </a:r>
            <a:br>
              <a:rPr lang="es-ES" sz="3600" smtClean="0">
                <a:latin typeface="Berlin Sans FB" pitchFamily="34" charset="0"/>
              </a:rPr>
            </a:br>
            <a:r>
              <a:rPr lang="es-ES" sz="4000" b="1" smtClean="0">
                <a:latin typeface="Berlin Sans FB" pitchFamily="34" charset="0"/>
              </a:rPr>
              <a:t> </a:t>
            </a:r>
            <a:r>
              <a:rPr lang="es-ES" sz="4000" smtClean="0">
                <a:latin typeface="Berlin Sans FB" pitchFamily="34" charset="0"/>
              </a:rPr>
              <a:t/>
            </a:r>
            <a:br>
              <a:rPr lang="es-ES" sz="4000" smtClean="0">
                <a:latin typeface="Berlin Sans FB" pitchFamily="34" charset="0"/>
              </a:rPr>
            </a:br>
            <a:r>
              <a:rPr lang="es-ES" sz="4000" b="1" smtClean="0">
                <a:solidFill>
                  <a:srgbClr val="FF0000"/>
                </a:solidFill>
                <a:latin typeface="Berlin Sans FB" pitchFamily="34" charset="0"/>
              </a:rPr>
              <a:t>¿Cómo percibe la crisis económica en quienes atiende en su consulta?</a:t>
            </a:r>
            <a:r>
              <a:rPr lang="es-ES" sz="4000" smtClean="0">
                <a:solidFill>
                  <a:srgbClr val="FF0000"/>
                </a:solidFill>
                <a:latin typeface="Berlin Sans FB" pitchFamily="34" charset="0"/>
              </a:rPr>
              <a:t/>
            </a:r>
            <a:br>
              <a:rPr lang="es-ES" sz="4000" smtClean="0">
                <a:solidFill>
                  <a:srgbClr val="FF0000"/>
                </a:solidFill>
                <a:latin typeface="Berlin Sans FB" pitchFamily="34" charset="0"/>
              </a:rPr>
            </a:br>
            <a:r>
              <a:rPr lang="es-ES" sz="4000" smtClean="0">
                <a:latin typeface="Berlin Sans FB" pitchFamily="34" charset="0"/>
              </a:rPr>
              <a:t>Aún no ha llegado al hospital, pero es evidente que quien se queda en paro tiene más riesgo de enfermar. El pobre enferma más que el rico, aunque el rico enferme por excesos. La relación entre enfermedad y economía es un hecho demostrado.</a:t>
            </a:r>
            <a:br>
              <a:rPr lang="es-ES" sz="4000" smtClean="0">
                <a:latin typeface="Berlin Sans FB" pitchFamily="34" charset="0"/>
              </a:rPr>
            </a:br>
            <a:endParaRPr lang="fr-FR" sz="4000" smtClean="0">
              <a:solidFill>
                <a:srgbClr val="FF0000"/>
              </a:solidFill>
              <a:latin typeface="Comic Sans MS" pitchFamily="66" charset="0"/>
            </a:endParaRPr>
          </a:p>
        </p:txBody>
      </p:sp>
      <p:pic>
        <p:nvPicPr>
          <p:cNvPr id="28675" name="Picture 7"/>
          <p:cNvPicPr>
            <a:picLocks noChangeAspect="1" noChangeArrowheads="1" noCrop="1"/>
          </p:cNvPicPr>
          <p:nvPr/>
        </p:nvPicPr>
        <p:blipFill>
          <a:blip r:embed="rId3"/>
          <a:srcRect/>
          <a:stretch>
            <a:fillRect/>
          </a:stretch>
        </p:blipFill>
        <p:spPr bwMode="auto">
          <a:xfrm>
            <a:off x="3216275" y="363538"/>
            <a:ext cx="2508250" cy="1939925"/>
          </a:xfrm>
          <a:prstGeom prst="rect">
            <a:avLst/>
          </a:prstGeom>
          <a:noFill/>
          <a:ln w="9525">
            <a:noFill/>
            <a:miter lim="800000"/>
            <a:headEnd/>
            <a:tailEnd/>
          </a:ln>
        </p:spPr>
      </p:pic>
      <p:sp>
        <p:nvSpPr>
          <p:cNvPr id="28676" name="Rectangle 8"/>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ctrTitle"/>
          </p:nvPr>
        </p:nvSpPr>
        <p:spPr bwMode="auto">
          <a:xfrm>
            <a:off x="323850" y="2492375"/>
            <a:ext cx="8443913" cy="4243388"/>
          </a:xfrm>
          <a:noFill/>
          <a:ln>
            <a:miter lim="800000"/>
            <a:headEnd/>
            <a:tailEnd/>
          </a:ln>
        </p:spPr>
        <p:txBody>
          <a:bodyPr vert="horz" wrap="square" lIns="91440" tIns="45720" rIns="91440" bIns="45720" numCol="1" anchor="t" anchorCtr="0" compatLnSpc="1">
            <a:prstTxWarp prst="textNoShape">
              <a:avLst/>
            </a:prstTxWarp>
          </a:bodyPr>
          <a:lstStyle/>
          <a:p>
            <a:r>
              <a:rPr lang="hu-HU" sz="4000" smtClean="0">
                <a:solidFill>
                  <a:srgbClr val="FF0000"/>
                </a:solidFill>
                <a:latin typeface="Comic Sans MS" pitchFamily="66" charset="0"/>
              </a:rPr>
              <a:t>	</a:t>
            </a:r>
            <a:r>
              <a:rPr lang="es-ES" sz="3600" b="1" smtClean="0">
                <a:solidFill>
                  <a:srgbClr val="FF0000"/>
                </a:solidFill>
                <a:latin typeface="Berlin Sans FB" pitchFamily="34" charset="0"/>
              </a:rPr>
              <a:t>¿Cómo percibe la crisis económica en quienes atiende en su consulta?</a:t>
            </a:r>
            <a:r>
              <a:rPr lang="es-ES" sz="4000" smtClean="0">
                <a:latin typeface="Berlin Sans FB" pitchFamily="34" charset="0"/>
              </a:rPr>
              <a:t/>
            </a:r>
            <a:br>
              <a:rPr lang="es-ES" sz="4000" smtClean="0">
                <a:latin typeface="Berlin Sans FB" pitchFamily="34" charset="0"/>
              </a:rPr>
            </a:br>
            <a:r>
              <a:rPr lang="es-ES" sz="3200" smtClean="0">
                <a:latin typeface="Berlin Sans FB" pitchFamily="34" charset="0"/>
              </a:rPr>
              <a:t>Aún no ha llegado al hospital, pero es evidente que quien se queda en paro tiene más riesgo de enfermar. El pobre enferma más que el rico, aunque el rico enferme por excesos. La relación entre enfermedad y economía es un hecho demostrado.</a:t>
            </a:r>
            <a:r>
              <a:rPr lang="es-ES" sz="4000" smtClean="0">
                <a:latin typeface="Berlin Sans FB" pitchFamily="34" charset="0"/>
              </a:rPr>
              <a:t/>
            </a:r>
            <a:br>
              <a:rPr lang="es-ES" sz="4000" smtClean="0">
                <a:latin typeface="Berlin Sans FB" pitchFamily="34" charset="0"/>
              </a:rPr>
            </a:br>
            <a:endParaRPr lang="fr-FR" sz="4000" smtClean="0">
              <a:solidFill>
                <a:srgbClr val="FF0000"/>
              </a:solidFill>
              <a:latin typeface="Comic Sans MS" pitchFamily="66" charset="0"/>
            </a:endParaRPr>
          </a:p>
        </p:txBody>
      </p:sp>
      <p:pic>
        <p:nvPicPr>
          <p:cNvPr id="29699" name="Picture 6" descr="Homme gérant"/>
          <p:cNvPicPr>
            <a:picLocks noChangeAspect="1" noChangeArrowheads="1" noCrop="1"/>
          </p:cNvPicPr>
          <p:nvPr/>
        </p:nvPicPr>
        <p:blipFill>
          <a:blip r:embed="rId3"/>
          <a:srcRect/>
          <a:stretch>
            <a:fillRect/>
          </a:stretch>
        </p:blipFill>
        <p:spPr bwMode="auto">
          <a:xfrm>
            <a:off x="3505200" y="457200"/>
            <a:ext cx="1846263" cy="1846263"/>
          </a:xfrm>
          <a:prstGeom prst="rect">
            <a:avLst/>
          </a:prstGeom>
          <a:noFill/>
          <a:ln w="9525">
            <a:noFill/>
            <a:miter lim="800000"/>
            <a:headEnd/>
            <a:tailEnd/>
          </a:ln>
        </p:spPr>
      </p:pic>
      <p:pic>
        <p:nvPicPr>
          <p:cNvPr id="36872" name="Picture 8"/>
          <p:cNvPicPr>
            <a:picLocks noChangeAspect="1" noChangeArrowheads="1"/>
          </p:cNvPicPr>
          <p:nvPr/>
        </p:nvPicPr>
        <p:blipFill>
          <a:blip r:embed="rId4"/>
          <a:srcRect/>
          <a:stretch>
            <a:fillRect/>
          </a:stretch>
        </p:blipFill>
        <p:spPr bwMode="auto">
          <a:xfrm>
            <a:off x="3519488" y="1552575"/>
            <a:ext cx="1831975" cy="712788"/>
          </a:xfrm>
          <a:prstGeom prst="rect">
            <a:avLst/>
          </a:prstGeom>
          <a:noFill/>
          <a:ln w="9525">
            <a:noFill/>
            <a:miter lim="800000"/>
            <a:headEnd/>
            <a:tailEnd/>
          </a:ln>
          <a:effectLst/>
        </p:spPr>
      </p:pic>
      <p:sp>
        <p:nvSpPr>
          <p:cNvPr id="29701" name="Rectangle 9"/>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
        <p:nvSpPr>
          <p:cNvPr id="29702" name="Text Box 10"/>
          <p:cNvSpPr txBox="1">
            <a:spLocks noChangeArrowheads="1"/>
          </p:cNvSpPr>
          <p:nvPr/>
        </p:nvSpPr>
        <p:spPr bwMode="auto">
          <a:xfrm>
            <a:off x="6477000" y="6400800"/>
            <a:ext cx="2514600" cy="214313"/>
          </a:xfrm>
          <a:prstGeom prst="rect">
            <a:avLst/>
          </a:prstGeom>
          <a:noFill/>
          <a:ln w="9525">
            <a:noFill/>
            <a:miter lim="800000"/>
            <a:headEnd/>
            <a:tailEnd/>
          </a:ln>
          <a:effectLst/>
        </p:spPr>
        <p:txBody>
          <a:bodyPr>
            <a:spAutoFit/>
          </a:bodyPr>
          <a:lstStyle/>
          <a:p>
            <a:pPr>
              <a:spcBef>
                <a:spcPct val="50000"/>
              </a:spcBef>
            </a:pPr>
            <a:r>
              <a:rPr lang="hu-HU" sz="800">
                <a:latin typeface="Cartoon"/>
              </a:rPr>
              <a:t>                                   Translated by b69</a:t>
            </a:r>
            <a:endParaRPr lang="cs-CZ" sz="800">
              <a:latin typeface="Cartoon"/>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36872"/>
                                        </p:tgtEl>
                                        <p:attrNameLst>
                                          <p:attrName>style.visibility</p:attrName>
                                        </p:attrNameLst>
                                      </p:cBhvr>
                                      <p:to>
                                        <p:strVal val="visible"/>
                                      </p:to>
                                    </p:set>
                                    <p:animScale>
                                      <p:cBhvr>
                                        <p:cTn id="7" dur="3000" decel="50000" fill="hold">
                                          <p:stCondLst>
                                            <p:cond delay="0"/>
                                          </p:stCondLst>
                                        </p:cTn>
                                        <p:tgtEl>
                                          <p:spTgt spid="368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36872"/>
                                        </p:tgtEl>
                                        <p:attrNameLst>
                                          <p:attrName>ppt_x</p:attrName>
                                          <p:attrName>ppt_y</p:attrName>
                                        </p:attrNameLst>
                                      </p:cBhvr>
                                    </p:animMotion>
                                    <p:animEffect transition="in" filter="fade">
                                      <p:cBhvr>
                                        <p:cTn id="9" dur="3000"/>
                                        <p:tgtEl>
                                          <p:spTgt spid="368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p:cNvSpPr>
            <a:spLocks noGrp="1" noChangeArrowheads="1"/>
          </p:cNvSpPr>
          <p:nvPr>
            <p:ph type="ctrTitle"/>
          </p:nvPr>
        </p:nvSpPr>
        <p:spPr bwMode="auto">
          <a:xfrm>
            <a:off x="34925" y="2492375"/>
            <a:ext cx="8956675" cy="4243388"/>
          </a:xfrm>
          <a:noFill/>
          <a:ln>
            <a:miter lim="800000"/>
            <a:headEnd/>
            <a:tailEnd/>
          </a:ln>
        </p:spPr>
        <p:txBody>
          <a:bodyPr vert="horz" wrap="square" lIns="91440" tIns="45720" rIns="91440" bIns="45720" numCol="1" anchor="t" anchorCtr="0" compatLnSpc="1">
            <a:prstTxWarp prst="textNoShape">
              <a:avLst/>
            </a:prstTxWarp>
          </a:bodyPr>
          <a:lstStyle/>
          <a:p>
            <a:r>
              <a:rPr lang="hu-HU" sz="4000" smtClean="0">
                <a:solidFill>
                  <a:srgbClr val="FF0000"/>
                </a:solidFill>
                <a:latin typeface="Comic Sans MS" pitchFamily="66" charset="0"/>
              </a:rPr>
              <a:t>	</a:t>
            </a:r>
            <a:r>
              <a:rPr lang="es-ES" sz="3200" smtClean="0">
                <a:latin typeface="Berlin Sans FB" pitchFamily="34" charset="0"/>
              </a:rPr>
              <a:t> </a:t>
            </a:r>
            <a:r>
              <a:rPr lang="es-ES" sz="3200" b="1" smtClean="0">
                <a:solidFill>
                  <a:srgbClr val="FF0000"/>
                </a:solidFill>
                <a:latin typeface="Berlin Sans FB" pitchFamily="34" charset="0"/>
              </a:rPr>
              <a:t>¿Han variado las enfermedades?</a:t>
            </a:r>
            <a:r>
              <a:rPr lang="es-ES" sz="3200" smtClean="0">
                <a:latin typeface="Berlin Sans FB" pitchFamily="34" charset="0"/>
              </a:rPr>
              <a:t/>
            </a:r>
            <a:br>
              <a:rPr lang="es-ES" sz="3200" smtClean="0">
                <a:latin typeface="Berlin Sans FB" pitchFamily="34" charset="0"/>
              </a:rPr>
            </a:br>
            <a:r>
              <a:rPr lang="es-ES" sz="3000" smtClean="0">
                <a:latin typeface="Berlin Sans FB" pitchFamily="34" charset="0"/>
              </a:rPr>
              <a:t>Lo más importante ha sido el aumento de la esperanza de vida de la población. La inmensa mayoría de mis enfermos tienen más de 65 años y, cuando uno se hace mayor, va sumando enfermedades. Antes, cuando ejercía mi padre, que era médico de pueblo, cada persona sufría una enfermedad. Ahora una persona tiene hasta seis patologías simultáneas.</a:t>
            </a:r>
            <a:endParaRPr lang="fr-FR" sz="3000" smtClean="0">
              <a:solidFill>
                <a:srgbClr val="FF0000"/>
              </a:solidFill>
              <a:latin typeface="Comic Sans MS" pitchFamily="66" charset="0"/>
            </a:endParaRPr>
          </a:p>
        </p:txBody>
      </p:sp>
      <p:pic>
        <p:nvPicPr>
          <p:cNvPr id="30723" name="Picture 6"/>
          <p:cNvPicPr>
            <a:picLocks noChangeAspect="1" noChangeArrowheads="1" noCrop="1"/>
          </p:cNvPicPr>
          <p:nvPr/>
        </p:nvPicPr>
        <p:blipFill>
          <a:blip r:embed="rId3"/>
          <a:srcRect/>
          <a:stretch>
            <a:fillRect/>
          </a:stretch>
        </p:blipFill>
        <p:spPr bwMode="auto">
          <a:xfrm>
            <a:off x="3505200" y="457200"/>
            <a:ext cx="1846263" cy="1846263"/>
          </a:xfrm>
          <a:prstGeom prst="rect">
            <a:avLst/>
          </a:prstGeom>
          <a:noFill/>
          <a:ln w="9525">
            <a:noFill/>
            <a:miter lim="800000"/>
            <a:headEnd/>
            <a:tailEnd/>
          </a:ln>
        </p:spPr>
      </p:pic>
      <p:sp>
        <p:nvSpPr>
          <p:cNvPr id="30724" name="Rectangle 9"/>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
        <p:nvSpPr>
          <p:cNvPr id="30725" name="Text Box 10"/>
          <p:cNvSpPr txBox="1">
            <a:spLocks noChangeArrowheads="1"/>
          </p:cNvSpPr>
          <p:nvPr/>
        </p:nvSpPr>
        <p:spPr bwMode="auto">
          <a:xfrm>
            <a:off x="6477000" y="6400800"/>
            <a:ext cx="2514600" cy="214313"/>
          </a:xfrm>
          <a:prstGeom prst="rect">
            <a:avLst/>
          </a:prstGeom>
          <a:noFill/>
          <a:ln w="9525">
            <a:noFill/>
            <a:miter lim="800000"/>
            <a:headEnd/>
            <a:tailEnd/>
          </a:ln>
          <a:effectLst/>
        </p:spPr>
        <p:txBody>
          <a:bodyPr>
            <a:spAutoFit/>
          </a:bodyPr>
          <a:lstStyle/>
          <a:p>
            <a:pPr>
              <a:spcBef>
                <a:spcPct val="50000"/>
              </a:spcBef>
            </a:pPr>
            <a:r>
              <a:rPr lang="hu-HU" sz="800">
                <a:latin typeface="Cartoon"/>
              </a:rPr>
              <a:t>                                   Translated by b69</a:t>
            </a:r>
            <a:endParaRPr lang="cs-CZ" sz="800">
              <a:latin typeface="Cartoon"/>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ctrTitle"/>
          </p:nvPr>
        </p:nvSpPr>
        <p:spPr bwMode="auto">
          <a:xfrm>
            <a:off x="250825" y="2303463"/>
            <a:ext cx="8893175" cy="3933825"/>
          </a:xfrm>
          <a:noFill/>
          <a:ln>
            <a:miter lim="800000"/>
            <a:headEnd/>
            <a:tailEnd/>
          </a:ln>
        </p:spPr>
        <p:txBody>
          <a:bodyPr vert="horz" wrap="square" lIns="91440" tIns="45720" rIns="91440" bIns="45720" numCol="1" anchor="t" anchorCtr="0" compatLnSpc="1">
            <a:prstTxWarp prst="textNoShape">
              <a:avLst/>
            </a:prstTxWarp>
          </a:bodyPr>
          <a:lstStyle/>
          <a:p>
            <a:r>
              <a:rPr lang="hu-HU" sz="3200" smtClean="0">
                <a:solidFill>
                  <a:srgbClr val="FF0000"/>
                </a:solidFill>
                <a:latin typeface="Comic Sans MS" pitchFamily="66" charset="0"/>
              </a:rPr>
              <a:t>	</a:t>
            </a:r>
            <a:r>
              <a:rPr lang="es-ES" sz="3200" b="1" smtClean="0">
                <a:solidFill>
                  <a:srgbClr val="FF0000"/>
                </a:solidFill>
                <a:latin typeface="Berlin Sans FB" pitchFamily="34" charset="0"/>
              </a:rPr>
              <a:t>¿Qué más ha cambiado?</a:t>
            </a:r>
            <a:r>
              <a:rPr lang="es-ES" sz="3200" smtClean="0">
                <a:solidFill>
                  <a:srgbClr val="FF0000"/>
                </a:solidFill>
                <a:latin typeface="Berlin Sans FB" pitchFamily="34" charset="0"/>
              </a:rPr>
              <a:t/>
            </a:r>
            <a:br>
              <a:rPr lang="es-ES" sz="3200" smtClean="0">
                <a:solidFill>
                  <a:srgbClr val="FF0000"/>
                </a:solidFill>
                <a:latin typeface="Berlin Sans FB" pitchFamily="34" charset="0"/>
              </a:rPr>
            </a:br>
            <a:r>
              <a:rPr lang="es-ES" sz="3200" smtClean="0">
                <a:latin typeface="Berlin Sans FB" pitchFamily="34" charset="0"/>
              </a:rPr>
              <a:t>Incluso ha cambiado el concepto clásico de salud. Antes, las personas sufrían alteraciones físicas o psíquicas, y se las clasificaba así. Ahora hay un tercer factor que empeora el pronóstico: la situación social y familiar de esa persona es algo fundamental. Los médicos estamos preparados para atender lo psíquico y lo físico, pero no esa nueva globalidad</a:t>
            </a:r>
            <a:r>
              <a:rPr lang="es-ES" sz="3200" smtClean="0"/>
              <a:t>.</a:t>
            </a:r>
            <a:endParaRPr lang="fr-FR" sz="3200" smtClean="0">
              <a:solidFill>
                <a:srgbClr val="FF0000"/>
              </a:solidFill>
              <a:latin typeface="Comic Sans MS" pitchFamily="66" charset="0"/>
            </a:endParaRPr>
          </a:p>
        </p:txBody>
      </p:sp>
      <p:pic>
        <p:nvPicPr>
          <p:cNvPr id="31747" name="Picture 6"/>
          <p:cNvPicPr>
            <a:picLocks noChangeAspect="1" noChangeArrowheads="1" noCrop="1"/>
          </p:cNvPicPr>
          <p:nvPr/>
        </p:nvPicPr>
        <p:blipFill>
          <a:blip r:embed="rId3"/>
          <a:srcRect/>
          <a:stretch>
            <a:fillRect/>
          </a:stretch>
        </p:blipFill>
        <p:spPr bwMode="auto">
          <a:xfrm>
            <a:off x="3505200" y="803275"/>
            <a:ext cx="1846263" cy="1154113"/>
          </a:xfrm>
          <a:prstGeom prst="rect">
            <a:avLst/>
          </a:prstGeom>
          <a:noFill/>
          <a:ln w="9525">
            <a:noFill/>
            <a:miter lim="800000"/>
            <a:headEnd/>
            <a:tailEnd/>
          </a:ln>
        </p:spPr>
      </p:pic>
      <p:sp>
        <p:nvSpPr>
          <p:cNvPr id="31748" name="Rectangle 9"/>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
        <p:nvSpPr>
          <p:cNvPr id="31749" name="Text Box 10"/>
          <p:cNvSpPr txBox="1">
            <a:spLocks noChangeArrowheads="1"/>
          </p:cNvSpPr>
          <p:nvPr/>
        </p:nvSpPr>
        <p:spPr bwMode="auto">
          <a:xfrm>
            <a:off x="6477000" y="6400800"/>
            <a:ext cx="2514600" cy="214313"/>
          </a:xfrm>
          <a:prstGeom prst="rect">
            <a:avLst/>
          </a:prstGeom>
          <a:noFill/>
          <a:ln w="9525">
            <a:noFill/>
            <a:miter lim="800000"/>
            <a:headEnd/>
            <a:tailEnd/>
          </a:ln>
          <a:effectLst/>
        </p:spPr>
        <p:txBody>
          <a:bodyPr>
            <a:spAutoFit/>
          </a:bodyPr>
          <a:lstStyle/>
          <a:p>
            <a:pPr>
              <a:spcBef>
                <a:spcPct val="50000"/>
              </a:spcBef>
            </a:pPr>
            <a:r>
              <a:rPr lang="hu-HU" sz="800">
                <a:latin typeface="Cartoon"/>
              </a:rPr>
              <a:t>                                   Translated by b69</a:t>
            </a:r>
            <a:endParaRPr lang="cs-CZ" sz="800">
              <a:latin typeface="Cartoon"/>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4"/>
          <p:cNvSpPr>
            <a:spLocks noGrp="1" noChangeArrowheads="1"/>
          </p:cNvSpPr>
          <p:nvPr>
            <p:ph type="ctrTitle"/>
          </p:nvPr>
        </p:nvSpPr>
        <p:spPr bwMode="auto">
          <a:xfrm>
            <a:off x="611188" y="3429000"/>
            <a:ext cx="8135937" cy="1800225"/>
          </a:xfrm>
          <a:noFill/>
          <a:ln>
            <a:miter lim="800000"/>
            <a:headEnd/>
            <a:tailEnd/>
          </a:ln>
        </p:spPr>
        <p:txBody>
          <a:bodyPr vert="horz" wrap="square" lIns="91440" tIns="45720" rIns="91440" bIns="45720" numCol="1" anchor="t" anchorCtr="0" compatLnSpc="1">
            <a:prstTxWarp prst="textNoShape">
              <a:avLst/>
            </a:prstTxWarp>
          </a:bodyPr>
          <a:lstStyle/>
          <a:p>
            <a:r>
              <a:rPr lang="hu-HU" sz="4000" smtClean="0">
                <a:solidFill>
                  <a:srgbClr val="FF0000"/>
                </a:solidFill>
                <a:latin typeface="Comic Sans MS" pitchFamily="66" charset="0"/>
              </a:rPr>
              <a:t>	</a:t>
            </a:r>
            <a:r>
              <a:rPr lang="es-ES" sz="4000" smtClean="0">
                <a:solidFill>
                  <a:srgbClr val="FF0000"/>
                </a:solidFill>
                <a:latin typeface="Comic Sans MS" pitchFamily="66" charset="0"/>
              </a:rPr>
              <a:t>P.D.</a:t>
            </a:r>
            <a:r>
              <a:rPr lang="hu-HU" sz="4000" smtClean="0">
                <a:solidFill>
                  <a:srgbClr val="FF0000"/>
                </a:solidFill>
                <a:latin typeface="Comic Sans MS" pitchFamily="66" charset="0"/>
              </a:rPr>
              <a:t> </a:t>
            </a:r>
            <a:r>
              <a:rPr lang="es-ES" sz="4000" smtClean="0">
                <a:solidFill>
                  <a:srgbClr val="FF0000"/>
                </a:solidFill>
                <a:latin typeface="Comic Sans MS" pitchFamily="66" charset="0"/>
              </a:rPr>
              <a:t>No me contestes este mail, ya que me he ido a caminar</a:t>
            </a:r>
            <a:r>
              <a:rPr lang="hu-HU" sz="4000" smtClean="0">
                <a:solidFill>
                  <a:srgbClr val="FF0000"/>
                </a:solidFill>
                <a:latin typeface="Comic Sans MS" pitchFamily="66" charset="0"/>
              </a:rPr>
              <a:t> </a:t>
            </a:r>
            <a:r>
              <a:rPr lang="hu-HU" sz="4000" smtClean="0">
                <a:solidFill>
                  <a:srgbClr val="FF0000"/>
                </a:solidFill>
                <a:latin typeface="Comic Sans MS" pitchFamily="66" charset="0"/>
                <a:sym typeface="Wingdings" pitchFamily="2" charset="2"/>
              </a:rPr>
              <a:t></a:t>
            </a:r>
            <a:endParaRPr lang="fr-FR" sz="4000" smtClean="0">
              <a:solidFill>
                <a:srgbClr val="FF0000"/>
              </a:solidFill>
              <a:latin typeface="Comic Sans MS" pitchFamily="66" charset="0"/>
            </a:endParaRPr>
          </a:p>
        </p:txBody>
      </p:sp>
      <p:pic>
        <p:nvPicPr>
          <p:cNvPr id="32771" name="Picture 6" descr="Homme gérant"/>
          <p:cNvPicPr>
            <a:picLocks noChangeAspect="1" noChangeArrowheads="1" noCrop="1"/>
          </p:cNvPicPr>
          <p:nvPr/>
        </p:nvPicPr>
        <p:blipFill>
          <a:blip r:embed="rId3"/>
          <a:srcRect/>
          <a:stretch>
            <a:fillRect/>
          </a:stretch>
        </p:blipFill>
        <p:spPr bwMode="auto">
          <a:xfrm>
            <a:off x="3505200" y="457200"/>
            <a:ext cx="1846263" cy="1846263"/>
          </a:xfrm>
          <a:prstGeom prst="rect">
            <a:avLst/>
          </a:prstGeom>
          <a:noFill/>
          <a:ln w="9525">
            <a:noFill/>
            <a:miter lim="800000"/>
            <a:headEnd/>
            <a:tailEnd/>
          </a:ln>
        </p:spPr>
      </p:pic>
      <p:sp>
        <p:nvSpPr>
          <p:cNvPr id="36871" name="Text Box 7"/>
          <p:cNvSpPr txBox="1">
            <a:spLocks noChangeArrowheads="1"/>
          </p:cNvSpPr>
          <p:nvPr/>
        </p:nvSpPr>
        <p:spPr bwMode="auto">
          <a:xfrm>
            <a:off x="3589338" y="1371600"/>
            <a:ext cx="1846262" cy="646113"/>
          </a:xfrm>
          <a:prstGeom prst="rect">
            <a:avLst/>
          </a:prstGeom>
          <a:noFill/>
          <a:ln w="9525">
            <a:noFill/>
            <a:miter lim="800000"/>
            <a:headEnd/>
            <a:tailEnd/>
          </a:ln>
          <a:effectLst/>
        </p:spPr>
        <p:txBody>
          <a:bodyPr>
            <a:spAutoFit/>
          </a:bodyPr>
          <a:lstStyle/>
          <a:p>
            <a:r>
              <a:rPr lang="es-ES" sz="3600">
                <a:solidFill>
                  <a:schemeClr val="bg1"/>
                </a:solidFill>
                <a:latin typeface="Comic Sans MS" pitchFamily="66" charset="0"/>
              </a:rPr>
              <a:t>jiram@</a:t>
            </a:r>
            <a:endParaRPr lang="fr-CA" sz="3600">
              <a:solidFill>
                <a:schemeClr val="bg1"/>
              </a:solidFill>
              <a:latin typeface="Comic Sans MS" pitchFamily="66" charset="0"/>
            </a:endParaRPr>
          </a:p>
        </p:txBody>
      </p:sp>
      <p:pic>
        <p:nvPicPr>
          <p:cNvPr id="36872" name="Picture 8"/>
          <p:cNvPicPr>
            <a:picLocks noChangeAspect="1" noChangeArrowheads="1"/>
          </p:cNvPicPr>
          <p:nvPr/>
        </p:nvPicPr>
        <p:blipFill>
          <a:blip r:embed="rId4"/>
          <a:srcRect/>
          <a:stretch>
            <a:fillRect/>
          </a:stretch>
        </p:blipFill>
        <p:spPr bwMode="auto">
          <a:xfrm>
            <a:off x="3657600" y="5334000"/>
            <a:ext cx="1831975" cy="712788"/>
          </a:xfrm>
          <a:prstGeom prst="rect">
            <a:avLst/>
          </a:prstGeom>
          <a:noFill/>
          <a:ln w="9525">
            <a:noFill/>
            <a:miter lim="800000"/>
            <a:headEnd/>
            <a:tailEnd/>
          </a:ln>
          <a:effectLst/>
        </p:spPr>
      </p:pic>
      <p:sp>
        <p:nvSpPr>
          <p:cNvPr id="32774" name="Rectangle 9"/>
          <p:cNvSpPr>
            <a:spLocks noChangeArrowheads="1"/>
          </p:cNvSpPr>
          <p:nvPr/>
        </p:nvSpPr>
        <p:spPr bwMode="auto">
          <a:xfrm>
            <a:off x="8678863" y="6613525"/>
            <a:ext cx="465137" cy="244475"/>
          </a:xfrm>
          <a:prstGeom prst="rect">
            <a:avLst/>
          </a:prstGeom>
          <a:noFill/>
          <a:ln w="9525">
            <a:noFill/>
            <a:miter lim="800000"/>
            <a:headEnd/>
            <a:tailEnd/>
          </a:ln>
          <a:effectLst/>
        </p:spPr>
        <p:txBody>
          <a:bodyPr wrap="none">
            <a:spAutoFit/>
          </a:bodyPr>
          <a:lstStyle/>
          <a:p>
            <a:pPr>
              <a:spcBef>
                <a:spcPct val="50000"/>
              </a:spcBef>
            </a:pPr>
            <a:r>
              <a:rPr lang="cs-CZ"/>
              <a:t>Bihal</a:t>
            </a:r>
          </a:p>
        </p:txBody>
      </p:sp>
      <p:sp>
        <p:nvSpPr>
          <p:cNvPr id="32775" name="Text Box 10"/>
          <p:cNvSpPr txBox="1">
            <a:spLocks noChangeArrowheads="1"/>
          </p:cNvSpPr>
          <p:nvPr/>
        </p:nvSpPr>
        <p:spPr bwMode="auto">
          <a:xfrm>
            <a:off x="6477000" y="6400800"/>
            <a:ext cx="2514600" cy="214313"/>
          </a:xfrm>
          <a:prstGeom prst="rect">
            <a:avLst/>
          </a:prstGeom>
          <a:noFill/>
          <a:ln w="9525">
            <a:noFill/>
            <a:miter lim="800000"/>
            <a:headEnd/>
            <a:tailEnd/>
          </a:ln>
          <a:effectLst/>
        </p:spPr>
        <p:txBody>
          <a:bodyPr>
            <a:spAutoFit/>
          </a:bodyPr>
          <a:lstStyle/>
          <a:p>
            <a:pPr>
              <a:spcBef>
                <a:spcPct val="50000"/>
              </a:spcBef>
            </a:pPr>
            <a:r>
              <a:rPr lang="hu-HU" sz="800">
                <a:latin typeface="Cartoon"/>
              </a:rPr>
              <a:t>                                   Translated by b69</a:t>
            </a:r>
            <a:endParaRPr lang="cs-CZ" sz="800">
              <a:latin typeface="Cartoon"/>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afterEffect">
                                  <p:stCondLst>
                                    <p:cond delay="0"/>
                                  </p:stCondLst>
                                  <p:childTnLst>
                                    <p:set>
                                      <p:cBhvr>
                                        <p:cTn id="6" dur="1" fill="hold">
                                          <p:stCondLst>
                                            <p:cond delay="0"/>
                                          </p:stCondLst>
                                        </p:cTn>
                                        <p:tgtEl>
                                          <p:spTgt spid="36872"/>
                                        </p:tgtEl>
                                        <p:attrNameLst>
                                          <p:attrName>style.visibility</p:attrName>
                                        </p:attrNameLst>
                                      </p:cBhvr>
                                      <p:to>
                                        <p:strVal val="visible"/>
                                      </p:to>
                                    </p:set>
                                    <p:animScale>
                                      <p:cBhvr>
                                        <p:cTn id="7" dur="3000" decel="50000" fill="hold">
                                          <p:stCondLst>
                                            <p:cond delay="0"/>
                                          </p:stCondLst>
                                        </p:cTn>
                                        <p:tgtEl>
                                          <p:spTgt spid="368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36872"/>
                                        </p:tgtEl>
                                        <p:attrNameLst>
                                          <p:attrName>ppt_x</p:attrName>
                                          <p:attrName>ppt_y</p:attrName>
                                        </p:attrNameLst>
                                      </p:cBhvr>
                                    </p:animMotion>
                                    <p:animEffect transition="in" filter="fade">
                                      <p:cBhvr>
                                        <p:cTn id="9" dur="3000"/>
                                        <p:tgtEl>
                                          <p:spTgt spid="36872"/>
                                        </p:tgtEl>
                                      </p:cBhvr>
                                    </p:animEffect>
                                  </p:childTnLst>
                                </p:cTn>
                              </p:par>
                            </p:childTnLst>
                          </p:cTn>
                        </p:par>
                        <p:par>
                          <p:cTn id="10" fill="hold" nodeType="afterGroup">
                            <p:stCondLst>
                              <p:cond delay="3000"/>
                            </p:stCondLst>
                            <p:childTnLst>
                              <p:par>
                                <p:cTn id="11" presetID="40" presetClass="entr" presetSubtype="0" fill="hold" grpId="0" nodeType="afterEffect">
                                  <p:stCondLst>
                                    <p:cond delay="0"/>
                                  </p:stCondLst>
                                  <p:iterate type="lt">
                                    <p:tmPct val="15000"/>
                                  </p:iterate>
                                  <p:childTnLst>
                                    <p:set>
                                      <p:cBhvr>
                                        <p:cTn id="12" dur="1" fill="hold">
                                          <p:stCondLst>
                                            <p:cond delay="0"/>
                                          </p:stCondLst>
                                        </p:cTn>
                                        <p:tgtEl>
                                          <p:spTgt spid="36871"/>
                                        </p:tgtEl>
                                        <p:attrNameLst>
                                          <p:attrName>style.visibility</p:attrName>
                                        </p:attrNameLst>
                                      </p:cBhvr>
                                      <p:to>
                                        <p:strVal val="visible"/>
                                      </p:to>
                                    </p:set>
                                    <p:animEffect transition="in" filter="fade">
                                      <p:cBhvr>
                                        <p:cTn id="13" dur="3000"/>
                                        <p:tgtEl>
                                          <p:spTgt spid="36871"/>
                                        </p:tgtEl>
                                      </p:cBhvr>
                                    </p:animEffect>
                                    <p:anim calcmode="lin" valueType="num">
                                      <p:cBhvr>
                                        <p:cTn id="14" dur="3000" fill="hold"/>
                                        <p:tgtEl>
                                          <p:spTgt spid="36871"/>
                                        </p:tgtEl>
                                        <p:attrNameLst>
                                          <p:attrName>ppt_x</p:attrName>
                                        </p:attrNameLst>
                                      </p:cBhvr>
                                      <p:tavLst>
                                        <p:tav tm="0">
                                          <p:val>
                                            <p:strVal val="#ppt_x-.1"/>
                                          </p:val>
                                        </p:tav>
                                        <p:tav tm="100000">
                                          <p:val>
                                            <p:strVal val="#ppt_x"/>
                                          </p:val>
                                        </p:tav>
                                      </p:tavLst>
                                    </p:anim>
                                    <p:anim calcmode="lin" valueType="num">
                                      <p:cBhvr>
                                        <p:cTn id="15" dur="3000" fill="hold"/>
                                        <p:tgtEl>
                                          <p:spTgt spid="368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1"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69880"/>
          </a:xfrm>
          <a:prstGeom prst="rect">
            <a:avLst/>
          </a:prstGeom>
          <a:noFill/>
          <a:ln w="9525">
            <a:noFill/>
            <a:miter lim="800000"/>
            <a:headEnd/>
            <a:tailEnd/>
          </a:ln>
          <a:effectLst/>
        </p:spPr>
        <p:txBody>
          <a:bodyPr>
            <a:spAutoFit/>
          </a:bodyPr>
          <a:lstStyle/>
          <a:p>
            <a:pPr algn="ctr">
              <a:spcBef>
                <a:spcPct val="50000"/>
              </a:spcBef>
            </a:pPr>
            <a:r>
              <a:rPr lang="es-ES" sz="6000" b="1" dirty="0">
                <a:solidFill>
                  <a:schemeClr val="tx1"/>
                </a:solidFill>
                <a:latin typeface="Kristen ITC" pitchFamily="66" charset="0"/>
              </a:rPr>
              <a:t>¿Te ha gustado?</a:t>
            </a:r>
            <a:r>
              <a:rPr lang="es-ES" sz="4800" dirty="0">
                <a:solidFill>
                  <a:schemeClr val="tx1"/>
                </a:solidFill>
                <a:latin typeface="Kristen ITC" pitchFamily="66" charset="0"/>
              </a:rPr>
              <a:t> </a:t>
            </a:r>
            <a:br>
              <a:rPr lang="es-ES" sz="4800" dirty="0">
                <a:solidFill>
                  <a:schemeClr val="tx1"/>
                </a:solidFill>
                <a:latin typeface="Kristen ITC" pitchFamily="66" charset="0"/>
              </a:rPr>
            </a:br>
            <a:r>
              <a:rPr lang="es-ES" sz="4400" dirty="0">
                <a:solidFill>
                  <a:schemeClr val="tx1"/>
                </a:solidFill>
                <a:latin typeface="Kristen ITC" pitchFamily="66" charset="0"/>
              </a:rPr>
              <a:t>Puedes ver más entrando </a:t>
            </a:r>
            <a:r>
              <a:rPr lang="es-ES" sz="4400" dirty="0">
                <a:latin typeface="Kristen ITC" pitchFamily="66" charset="0"/>
              </a:rPr>
              <a:t/>
            </a:r>
            <a:br>
              <a:rPr lang="es-ES" sz="4400" dirty="0">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2169825"/>
          </a:xfrm>
          <a:prstGeom prst="rect">
            <a:avLst/>
          </a:prstGeom>
          <a:noFill/>
          <a:ln w="19050">
            <a:noFill/>
            <a:prstDash val="sysDot"/>
            <a:miter lim="800000"/>
            <a:headEnd/>
            <a:tailEnd/>
          </a:ln>
          <a:effectLst/>
        </p:spPr>
        <p:txBody>
          <a:bodyPr>
            <a:spAutoFit/>
          </a:bodyPr>
          <a:lstStyle/>
          <a:p>
            <a:pPr algn="ctr">
              <a:spcBef>
                <a:spcPct val="50000"/>
              </a:spcBef>
            </a:pPr>
            <a:r>
              <a:rPr lang="es-ES_tradnl" sz="2000" b="1" dirty="0">
                <a:solidFill>
                  <a:schemeClr val="tx1"/>
                </a:solidFill>
                <a:latin typeface="Kristen ITC" pitchFamily="66" charset="0"/>
              </a:rPr>
              <a:t>Además puedes recibir </a:t>
            </a:r>
            <a:r>
              <a:rPr lang="es-ES_tradnl" sz="2000" b="1" dirty="0" err="1">
                <a:solidFill>
                  <a:schemeClr val="tx1"/>
                </a:solidFill>
                <a:latin typeface="Kristen ITC" pitchFamily="66" charset="0"/>
              </a:rPr>
              <a:t>powerpoints</a:t>
            </a:r>
            <a:r>
              <a:rPr lang="es-ES_tradnl" sz="2000" b="1" dirty="0">
                <a:solidFill>
                  <a:schemeClr val="tx1"/>
                </a:solidFill>
                <a:latin typeface="Kristen ITC" pitchFamily="66" charset="0"/>
              </a:rPr>
              <a:t> en tu correo electrónico suscribiéndote aquí:</a:t>
            </a:r>
            <a:r>
              <a:rPr lang="es-ES_tradnl" sz="2000" b="1" dirty="0">
                <a:solidFill>
                  <a:schemeClr val="tx1"/>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edad de morir">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000" b="0" i="0" u="none" strike="noStrike" cap="none" normalizeH="0" baseline="0" smtClean="0">
            <a:ln>
              <a:noFill/>
            </a:ln>
            <a:solidFill>
              <a:srgbClr val="3366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fr-FR" sz="1000" b="0" i="0" u="none" strike="noStrike" cap="none" normalizeH="0" baseline="0" smtClean="0">
            <a:ln>
              <a:noFill/>
            </a:ln>
            <a:solidFill>
              <a:srgbClr val="336699"/>
            </a:solidFill>
            <a:effectLst/>
            <a:latin typeface="Arial" charset="0"/>
          </a:defRPr>
        </a:defPPr>
      </a:lstStyle>
    </a:lnDef>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edad de morir</Template>
  <TotalTime>3</TotalTime>
  <Words>466</Words>
  <Application>Microsoft Office PowerPoint</Application>
  <PresentationFormat>Presentación en pantalla (4:3)</PresentationFormat>
  <Paragraphs>104</Paragraphs>
  <Slides>33</Slides>
  <Notes>32</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33</vt:i4>
      </vt:variant>
    </vt:vector>
  </HeadingPairs>
  <TitlesOfParts>
    <vt:vector size="41" baseType="lpstr">
      <vt:lpstr>Arial</vt:lpstr>
      <vt:lpstr>Comic Sans MS</vt:lpstr>
      <vt:lpstr>Berlin Sans FB</vt:lpstr>
      <vt:lpstr>Berlin Sans FB Demi</vt:lpstr>
      <vt:lpstr>Cartoon</vt:lpstr>
      <vt:lpstr>Wingdings</vt:lpstr>
      <vt:lpstr>La edad de morir</vt:lpstr>
      <vt:lpstr>Diseño predeterminado</vt:lpstr>
      <vt:lpstr>¿A QUÉ EDAD MORIMOS?    Miquel Vilardell, Médico ….</vt:lpstr>
      <vt:lpstr>El doctor Vilardell habla desde sus 40 años de ejercicio de la medicina con indesmayable vocación. Mañana concluye su presidencia del Col-legi de Metges de Barcelona, tras cuatro duros años de gestión y contra las medidas de recortes sanitarios. Sigue desplegando su vocación médica y su labor docente y divulgativa, mediante libros como Envejecer bien (Plataforma). Habla con serenidad, imparte sabios consejos y me cita el lema de un amigo médico, Jordi Gol, acerca de qué es estar sano: "Ser autónomo, alegre y solidario". Pienso en lo maravilloso que es que no te duela nada, y en que se trata de mantenerse así hasta el final. Los consejos de Vilardell ayudan.</vt:lpstr>
      <vt:lpstr>¿A qué edad nos morimos? Aproximadamente los 82 años las mujeres, a los 79 años los hombres. Se trata de llegar a ese final sin depender de otros</vt:lpstr>
      <vt:lpstr>Sin molestar. ¡Eso es ser generoso! Cuidarse y prepararse para no molestar a los demás. "Envejece bien quien ha vivido bien", dijo Pitágoras. Y vives bien si piensas en los demás.</vt:lpstr>
      <vt:lpstr>¿Qué es envejecer?  Ir perdiendo capacidades, pero mientras puedas valerte... ¡envejeces bien!  .</vt:lpstr>
      <vt:lpstr>Pues envejezco bien.  Es el envejecimiento normal: vas adaptándote a paulatinas pérdidas. ¡Lo indeseable es el envejecimiento patológico! .</vt:lpstr>
      <vt:lpstr>¿Qué es un envejecimiento patológico?  Un envejecimiento prematuro que te conduce a la dependencia.</vt:lpstr>
      <vt:lpstr>¿Es muy frecuente?  Se da en el 12% de los mayores de 65 años: consume muchos recursos públicos.   </vt:lpstr>
      <vt:lpstr>¿Qué ocasiona ese envejecimiento prematuro?  Una enfermedad acelerada... o que esa persona no se ha cuidado bien. ¡Y esto depende de cada uno, es perfectamente evitable!</vt:lpstr>
      <vt:lpstr>No tanto si soy pobre... Es verdad que el poder económico y un buen sistema sanitario público palían el envejecimiento prematuro. ¡Pero hay muchas otras cosas que puedes hacer! </vt:lpstr>
      <vt:lpstr>Le escucho. Haz ejercicio. Come de todo, en horas regulares y poca cantidad. Evita el sobrepeso. Duerme siete horas. No fumes ni te intoxiques. Mantén la presión arterial entre 8 y 12. Mantén el colesterol bajo...  </vt:lpstr>
      <vt:lpstr>Factores fisiológicos.  Y psicológicos: hay circunstancias que pueden envejecerte mucho, como la muerte de un ser querido, estar sin trabajo...</vt:lpstr>
      <vt:lpstr>¿Algún consejo al respecto?  Procura mantener siempre una actitud activa y positiva. Sonreír, reír. ¡Un día no reído es un día perdido!</vt:lpstr>
      <vt:lpstr>Otro consejo.  Cultiva tus amistades. Construye tu propia red social. Será tu soporte cuando seas mayor. ¡Esto es fundamental! </vt:lpstr>
      <vt:lpstr>¿Por qué?  Porque la soledad es la peor compañera: ensimisma, entristece, deprime, produce erosión cognitiva... ¡Te envejece! </vt:lpstr>
      <vt:lpstr>¿Tener amigos rejuvenece, pues?  Sí. Y también tener siempre un proyecto: estudiar algo, practicar un deporte... Colaborar en una actividad solidaria.  </vt:lpstr>
      <vt:lpstr>¿Envejeces mejor si eres solidario?  Sí, porque eso genera paz interior, tranquiliza el ánimo, te sientes bien íntimamente. ¡Trata bien a la gente de tu entorno, sé amable! Una mala cara no soluciona nada. </vt:lpstr>
      <vt:lpstr>¿Por qué se da entre ancianos el síndrome de Diógenes?  Acumulan como si así fuesen a vivir más. La lección es que sólo existe el presente: ¡vive el día de hoy! Con la mochila ligera. </vt:lpstr>
      <vt:lpstr>¿Con pocas cosas?  Sí, y en un espacio sencillo, diáfano, luminoso, alegre, cómodo. No recargado.</vt:lpstr>
      <vt:lpstr>¿Cómo juegan amor y sexo en la vejez?  El amor es imprescindible: Pero "NO NECESARIAMENTE EL AMOR DE PAREJAS; UNA PERSONA SOLA, TAMBIEN PUEDE DAR Y RECIBIR AMOR DE SUS FAMILIARES MAS ALLEGADOS Y DE SUS AMIGOS". Eso permite vivir más intensamente. Importa también la complicidad en la pareja, la ternura, el afecto,  ¡y tocarse...! El sexo puede expresarse en una caricia, un beso, una mirada amable... </vt:lpstr>
      <vt:lpstr> Cite un peligro al acecho del anciano.  Una caída. El anciano arrastra los pies..., y ahí está la alfombra. ¡Fuera alfombras! Y desniveles, escalones, bañeras. Plato de ducha a ras de suelo.</vt:lpstr>
      <vt:lpstr>¿Por qué es tan peligrosa la caída? A esas edades, una operación por rotura de fémur o de cadera comporta riesgo de infección hospitalaria, urinaria, respiratoria, fiebre... y entrar en la cascada de la dependencia.</vt:lpstr>
      <vt:lpstr>Prevengamos caídas, pues.  Calzado cómodo. Al levantarse, hacerlo despacio para evitar cambios de presión y mareos. Y empuñaduras en el baño.</vt:lpstr>
      <vt:lpstr>¿Jubilarse envejece? Sólo si esperas reconocimientos, recompensas, visibilidad: hay que acogerse a la propia red de amigos. Y no sentirse un estorbo ni caer en el "síndrome del mayordomo". Explíquese. No permitir que te haga nadie tus gestiones: ¡preserva tu autonomía! Y vive en tu propio espacio o estorbarás. Y sufrirás: eso envejece. Por mucho que te quieran y te adoren... procura cuidarte tú.</vt:lpstr>
      <vt:lpstr>Algunos se deprimen al constatar su decadencia física. Preocuparse demasiado de la apariencia externa es infructuoso: lo mejor es velar por el interior, por un espíritu activo y positivo</vt:lpstr>
      <vt:lpstr>¿Cómo prepara usted su vejez?  Voy despejando todo lo que pueda estresarme y me pregunto: "¿Qué quiero hacer?".   </vt:lpstr>
      <vt:lpstr>¿Y qué se responde?  Seguir recibiendo a pacientes y ayudar a otros con mi experiencia.</vt:lpstr>
      <vt:lpstr>Resuma qué hacer para envejecer bien. Cuida de la propia salud, Mima a la red de amigos, Sé optimista, Sé solidario, Respeta a la gente del entorno. Y déjalo todo planificado para tu final: Que nadie tenga que estresarse por tu causa. ¡Es la máxima generosidad!   ¿Cómo percibe la crisis económica en quienes atiende en su consulta? Aún no ha llegado al hospital, pero es evidente que quien se queda en paro tiene más riesgo de enfermar. El pobre enferma más que el rico, aunque el rico enferme por excesos. La relación entre enfermedad y economía es un hecho demostrado. </vt:lpstr>
      <vt:lpstr> ¿Cómo percibe la crisis económica en quienes atiende en su consulta? Aún no ha llegado al hospital, pero es evidente que quien se queda en paro tiene más riesgo de enfermar. El pobre enferma más que el rico, aunque el rico enferme por excesos. La relación entre enfermedad y economía es un hecho demostrado. </vt:lpstr>
      <vt:lpstr>  ¿Han variado las enfermedades? Lo más importante ha sido el aumento de la esperanza de vida de la población. La inmensa mayoría de mis enfermos tienen más de 65 años y, cuando uno se hace mayor, va sumando enfermedades. Antes, cuando ejercía mi padre, que era médico de pueblo, cada persona sufría una enfermedad. Ahora una persona tiene hasta seis patologías simultáneas.</vt:lpstr>
      <vt:lpstr> ¿Qué más ha cambiado? Incluso ha cambiado el concepto clásico de salud. Antes, las personas sufrían alteraciones físicas o psíquicas, y se las clasificaba así. Ahora hay un tercer factor que empeora el pronóstico: la situación social y familiar de esa persona es algo fundamental. Los médicos estamos preparados para atender lo psíquico y lo físico, pero no esa nueva globalidad.</vt:lpstr>
      <vt:lpstr> P.D. No me contestes este mail, ya que me he ido a caminar </vt:lpstr>
      <vt:lpstr>Diapositiva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QUÉ EDAD MORIMOS?    Miquel Vilardell, Médico ….</dc:title>
  <dc:creator>Jose Luis</dc:creator>
  <dc:description>do češtiny bihal</dc:description>
  <cp:lastModifiedBy>Jose Luis</cp:lastModifiedBy>
  <cp:revision>4</cp:revision>
  <dcterms:created xsi:type="dcterms:W3CDTF">2016-11-20T20:41:42Z</dcterms:created>
  <dcterms:modified xsi:type="dcterms:W3CDTF">2016-11-20T20:45:03Z</dcterms:modified>
</cp:coreProperties>
</file>