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4" r:id="rId4"/>
    <p:sldId id="285" r:id="rId5"/>
    <p:sldId id="286" r:id="rId6"/>
    <p:sldId id="263" r:id="rId7"/>
    <p:sldId id="257" r:id="rId8"/>
    <p:sldId id="258" r:id="rId9"/>
    <p:sldId id="259" r:id="rId10"/>
    <p:sldId id="260" r:id="rId11"/>
    <p:sldId id="261" r:id="rId12"/>
    <p:sldId id="262" r:id="rId13"/>
    <p:sldId id="264" r:id="rId14"/>
    <p:sldId id="265" r:id="rId15"/>
    <p:sldId id="273" r:id="rId16"/>
    <p:sldId id="274" r:id="rId17"/>
    <p:sldId id="275" r:id="rId18"/>
    <p:sldId id="266" r:id="rId19"/>
    <p:sldId id="267" r:id="rId20"/>
    <p:sldId id="268" r:id="rId21"/>
    <p:sldId id="276" r:id="rId22"/>
    <p:sldId id="277" r:id="rId23"/>
    <p:sldId id="278" r:id="rId24"/>
    <p:sldId id="269" r:id="rId25"/>
    <p:sldId id="279" r:id="rId26"/>
    <p:sldId id="270" r:id="rId27"/>
    <p:sldId id="271" r:id="rId28"/>
    <p:sldId id="280" r:id="rId29"/>
    <p:sldId id="281" r:id="rId30"/>
    <p:sldId id="272" r:id="rId31"/>
    <p:sldId id="282" r:id="rId32"/>
    <p:sldId id="287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69pKwf5eHRvZuvWwcI0xQ==" hashData="Xef/wLei8XJtAD5NjioZeA3ma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5" d="100"/>
          <a:sy n="35" d="100"/>
        </p:scale>
        <p:origin x="-1003" y="-4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976D9-C311-4CB2-BA1D-D701F42BC2F2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049FF-4CD7-451B-A586-05702A33E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358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59D41-D54B-4F51-AE6C-6BD3CDD22E91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57314-8E11-4C95-B4A3-170626FA98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5229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F4387-3783-4FA1-8C7D-F8F361DA0938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F2FB3-2EB1-4D19-96E4-E8ADA65E07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70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56C5E-1EB5-4710-AFB1-CC249E83F43F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F4CEB-C3D0-4CFD-9259-9B20DF2F20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221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42819-D0AC-4B97-84B9-6DF8114D1CF2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F95D1-AC26-426D-85ED-071A9ABCE6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1979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7FCEA-EB27-4490-BDAB-33895D2F736C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C1177-49EE-497F-9396-FBF41FFC17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4461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9B87B-29C3-471C-90B3-509CF96EB61C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580EA-1D4D-4614-98A5-974CB69EEE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1220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0E516-F57D-49E6-B4A3-D3230EE1E1BD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96492-24CF-4EB0-B8FC-99B4DA1DE9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222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48F75-4D90-41DA-95EA-0156A647900A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6C47E-FAAD-4CBE-B8ED-FE8CF55735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9159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084B3-995C-49F7-9D1C-155E3B7352B9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FC06F-688F-4745-8C45-DE57F78270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490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DB1EB-6CFB-4B79-87FF-2F8299634DEF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9C07D-1BAE-4694-ACF6-853BAAC2F5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2533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8B0923F-C4CC-4F94-8EF1-B19F0F19CA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7476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D5CDD88-D87C-49DA-ADAE-B36B8602CFF1}" type="datetimeFigureOut">
              <a:rPr lang="es-ES"/>
              <a:pPr>
                <a:defRPr/>
              </a:pPr>
              <a:t>20/05/2014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20253C-6939-4B7E-AF58-D9C6145A98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BFCED02A-2204-4C3A-B20C-1735431AC8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090738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6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Fotos del Astronauta </a:t>
            </a:r>
            <a:r>
              <a:rPr lang="es-ES" sz="6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/>
            </a:r>
            <a:br>
              <a:rPr lang="es-ES" sz="6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es-ES" sz="6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Douglas </a:t>
            </a:r>
            <a:r>
              <a:rPr lang="es-ES" sz="60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Wheelock</a:t>
            </a:r>
            <a:endParaRPr lang="es-ES" sz="6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03575" y="5095875"/>
            <a:ext cx="2736850" cy="7699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4400" dirty="0">
                <a:solidFill>
                  <a:srgbClr val="205867"/>
                </a:solidFill>
                <a:latin typeface="Comic Sans MS" pitchFamily="66" charset="0"/>
                <a:cs typeface="Times New Roman" pitchFamily="18" charset="0"/>
              </a:rPr>
              <a:t> </a:t>
            </a:r>
            <a:r>
              <a:rPr lang="es-ES" sz="4400" dirty="0">
                <a:solidFill>
                  <a:srgbClr val="205867"/>
                </a:solidFill>
                <a:latin typeface="Berlin Sans FB" pitchFamily="34" charset="0"/>
                <a:cs typeface="Times New Roman" pitchFamily="18" charset="0"/>
              </a:rPr>
              <a:t>Bellísimas</a:t>
            </a:r>
            <a:endParaRPr lang="es-ES" sz="4400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slow" advClick="0" advTm="18000">
    <p:sndAc>
      <p:stSnd>
        <p:snd r:embed="rId2" name="Also Sprach Zarathust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84213" y="1187450"/>
            <a:ext cx="7775575" cy="44021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Times New Roman"/>
              </a:rPr>
              <a:t> </a:t>
            </a: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El astronauta de la NASA; Douglas </a:t>
            </a:r>
            <a:r>
              <a:rPr lang="es-ES" sz="2800" dirty="0" err="1">
                <a:solidFill>
                  <a:srgbClr val="004080"/>
                </a:solidFill>
                <a:latin typeface="Berlin Sans FB" pitchFamily="34" charset="0"/>
              </a:rPr>
              <a:t>Wheelock</a:t>
            </a: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quien en estos momentos se encuentra a bordo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de la Estación Espacial Internacional,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comparte con el mundo vía </a:t>
            </a:r>
            <a:r>
              <a:rPr lang="es-ES" sz="2800" dirty="0" err="1">
                <a:solidFill>
                  <a:srgbClr val="004080"/>
                </a:solidFill>
                <a:latin typeface="Berlin Sans FB" pitchFamily="34" charset="0"/>
              </a:rPr>
              <a:t>twitter</a:t>
            </a: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 </a:t>
            </a:r>
            <a:b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</a:b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fotos tomadas por él del planeta Tierra</a:t>
            </a:r>
            <a:r>
              <a:rPr lang="es-ES" sz="2800" dirty="0">
                <a:solidFill>
                  <a:srgbClr val="1F497D"/>
                </a:solidFill>
                <a:latin typeface="Berlin Sans FB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 err="1">
                <a:solidFill>
                  <a:srgbClr val="004080"/>
                </a:solidFill>
                <a:latin typeface="Berlin Sans FB" pitchFamily="34" charset="0"/>
              </a:rPr>
              <a:t>Wheelock</a:t>
            </a: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 ha estado publicando sus impresionantes fotos del planeta Tierra con algunos de sus pensamientos desde que se mudó a la estación espacial en Junio, cinco meses después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4080"/>
                </a:solidFill>
                <a:latin typeface="Berlin Sans FB" pitchFamily="34" charset="0"/>
              </a:rPr>
              <a:t>de lograr acceso a internet.</a:t>
            </a:r>
            <a:endParaRPr lang="es-ES" sz="2800" dirty="0">
              <a:latin typeface="+mn-lt"/>
            </a:endParaRPr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Hogar\Mis documentos\Downloads\estacion_espacial_internacio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4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11188" y="5972175"/>
            <a:ext cx="7848600" cy="7699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4400" dirty="0">
                <a:solidFill>
                  <a:srgbClr val="205867"/>
                </a:solidFill>
                <a:latin typeface="Comic Sans MS" pitchFamily="66" charset="0"/>
                <a:cs typeface="Times New Roman" pitchFamily="18" charset="0"/>
              </a:rPr>
              <a:t> </a:t>
            </a:r>
            <a:r>
              <a:rPr lang="es-ES" sz="4400" dirty="0">
                <a:solidFill>
                  <a:srgbClr val="205867"/>
                </a:solidFill>
                <a:latin typeface="Berlin Sans FB" pitchFamily="34" charset="0"/>
                <a:cs typeface="Times New Roman" pitchFamily="18" charset="0"/>
              </a:rPr>
              <a:t>Estación Espacial Internacional</a:t>
            </a:r>
            <a:endParaRPr lang="es-ES" sz="4400" dirty="0">
              <a:latin typeface="Berlin Sans FB" pitchFamily="34" charset="0"/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Hogar\Mis documentos\Downloads\E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TT00007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6105525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Cada vez que veo a través de la ventana y contemplo nuestro bello planeta, mi alma canta!</a:t>
            </a:r>
          </a:p>
          <a:p>
            <a:pPr algn="ctr" eaLnBrk="1" hangingPunct="1"/>
            <a:r>
              <a:rPr lang="es-ES"/>
              <a:t>Miro cielos azules, nubes blancas y benditos días brillantes.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ATT0000111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107950" y="6092825"/>
            <a:ext cx="88566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Las Islas Griegas en una noche clara durante nuestro vuelo sobre Europa. </a:t>
            </a:r>
            <a:br>
              <a:rPr lang="es-ES"/>
            </a:br>
            <a:r>
              <a:rPr lang="es-ES"/>
              <a:t>Atenas brilla resplandeciente en el mar Mediterráneo</a:t>
            </a:r>
          </a:p>
        </p:txBody>
      </p:sp>
    </p:spTree>
  </p:cSld>
  <p:clrMapOvr>
    <a:masterClrMapping/>
  </p:clrMapOvr>
  <p:transition spd="slow">
    <p:sndAc>
      <p:stSnd loop="1">
        <p:snd r:embed="rId2" name="Valses André Rieu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ATT000021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107950" y="6094413"/>
            <a:ext cx="88566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Isla Misteriosa…Localizada en el Océano Índico cerca de Madagascar, las interesantes texturas de la isla y su forma inusual son suficientes para ayudarte a ubicarla.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ATT000032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5"/>
          <a:stretch>
            <a:fillRect/>
          </a:stretch>
        </p:blipFill>
        <p:spPr bwMode="auto">
          <a:xfrm>
            <a:off x="0" y="4763"/>
            <a:ext cx="9144000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Aurora Boreal en la distancia durante una de las noches más espectaculares sobre Europa.</a:t>
            </a:r>
          </a:p>
          <a:p>
            <a:pPr algn="ctr" eaLnBrk="1" hangingPunct="1"/>
            <a:r>
              <a:rPr lang="es-ES"/>
              <a:t>La foto muestra claramente el estrecho de Dover.   Paris brilla con las luces de su ciudad. </a:t>
            </a:r>
            <a:br>
              <a:rPr lang="es-ES"/>
            </a:br>
            <a:r>
              <a:rPr lang="es-ES"/>
              <a:t>Un poquito de niebla sobre la parte occidental de Inglaterra, particularmente sobre Londres.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ATT000042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2 CuadroTexto"/>
          <p:cNvSpPr txBox="1">
            <a:spLocks noChangeArrowheads="1"/>
          </p:cNvSpPr>
          <p:nvPr/>
        </p:nvSpPr>
        <p:spPr bwMode="auto">
          <a:xfrm>
            <a:off x="1619250" y="6237288"/>
            <a:ext cx="5616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La maravillosa luna..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ATT000058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5"/>
          <a:stretch>
            <a:fillRect/>
          </a:stretch>
        </p:blipFill>
        <p:spPr bwMode="auto">
          <a:xfrm>
            <a:off x="0" y="-26988"/>
            <a:ext cx="9144000" cy="598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De todos los lugares en nuestro formidable planeta, pocos pueden rivalizar con la </a:t>
            </a:r>
            <a:br>
              <a:rPr lang="es-ES"/>
            </a:br>
            <a:r>
              <a:rPr lang="es-ES"/>
              <a:t>belleza y riqueza de colores de las Bahamas. </a:t>
            </a:r>
            <a:br>
              <a:rPr lang="es-ES"/>
            </a:br>
            <a:r>
              <a:rPr lang="es-ES"/>
              <a:t>En esta foto, nuestra nave se ve contra el lienzo de las Bahamas.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ATT000062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4"/>
          <a:stretch>
            <a:fillRect/>
          </a:stretch>
        </p:blipFill>
        <p:spPr bwMode="auto">
          <a:xfrm>
            <a:off x="-7938" y="0"/>
            <a:ext cx="9144001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2 CuadroTexto"/>
          <p:cNvSpPr txBox="1">
            <a:spLocks noChangeArrowheads="1"/>
          </p:cNvSpPr>
          <p:nvPr/>
        </p:nvSpPr>
        <p:spPr bwMode="auto">
          <a:xfrm>
            <a:off x="107950" y="5684838"/>
            <a:ext cx="8928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>
                <a:solidFill>
                  <a:schemeClr val="bg1"/>
                </a:solidFill>
              </a:rPr>
              <a:t>A una velocidad de 28,163 kilómetros por hora (8 kilómetros por segundo) rotamos la órbita </a:t>
            </a:r>
            <a:r>
              <a:rPr lang="es-ES"/>
              <a:t>terrestre, haciendo una revolución cada 90 minutos, y encontrándonos con una salida y una puesta de sol cada 45 minutos. Así que la mitad de nuestra jornada es durante la oscuridad, </a:t>
            </a:r>
            <a:br>
              <a:rPr lang="es-ES"/>
            </a:br>
            <a:r>
              <a:rPr lang="es-ES"/>
              <a:t>y para ello disponemos de luces en nuestros cascos.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ATT0000813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2 CuadroTexto"/>
          <p:cNvSpPr txBox="1">
            <a:spLocks noChangeArrowheads="1"/>
          </p:cNvSpPr>
          <p:nvPr/>
        </p:nvSpPr>
        <p:spPr bwMode="auto">
          <a:xfrm>
            <a:off x="0" y="6167438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Otra espectacular puesta de sol. Vemos 16 de estas todos los días, </a:t>
            </a:r>
            <a:br>
              <a:rPr lang="es-ES"/>
            </a:br>
            <a:r>
              <a:rPr lang="es-ES"/>
              <a:t>y cada una de ellas es invaluable.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ATT0000919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08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0" y="6167438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Preciosa isleta en el Océano Pacífico, fotografiada usando un lente de 400mm.</a:t>
            </a:r>
          </a:p>
          <a:p>
            <a:pPr algn="ctr" eaLnBrk="1" hangingPunct="1"/>
            <a:r>
              <a:rPr lang="es-ES"/>
              <a:t>Aproximadamente 1930 Km. al sur de Honolulu.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ATT0001024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2 CuadroTexto"/>
          <p:cNvSpPr txBox="1">
            <a:spLocks noChangeArrowheads="1"/>
          </p:cNvSpPr>
          <p:nvPr/>
        </p:nvSpPr>
        <p:spPr bwMode="auto">
          <a:xfrm>
            <a:off x="395288" y="6237288"/>
            <a:ext cx="8208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Perfecta reflexión de la luz del sol en el Mediterráneo Oriental.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ATT0001117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2 CuadroTexto"/>
          <p:cNvSpPr txBox="1">
            <a:spLocks noChangeArrowheads="1"/>
          </p:cNvSpPr>
          <p:nvPr/>
        </p:nvSpPr>
        <p:spPr bwMode="auto">
          <a:xfrm>
            <a:off x="107950" y="6167438"/>
            <a:ext cx="8928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Sobre el centro del Océano Atlántico, antes de otra bella puesta de sol. </a:t>
            </a:r>
            <a:br>
              <a:rPr lang="es-ES"/>
            </a:br>
            <a:r>
              <a:rPr lang="es-ES"/>
              <a:t>Bajo esta; se divisa la espiral del huracán Earl.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ATT00012251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08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0" y="5962650"/>
            <a:ext cx="914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Un poco más al este, vimos un monolito sagrado Uluru, mejor conocido como Rocas de Ayers. Nunca he tenido la oportunidad de visitar Australia, pero algún día espero </a:t>
            </a:r>
            <a:br>
              <a:rPr lang="es-ES"/>
            </a:br>
            <a:r>
              <a:rPr lang="es-ES"/>
              <a:t>encontrarme de pie ante este milagro de la naturaleza.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ATT000134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"/>
          <a:stretch>
            <a:fillRect/>
          </a:stretch>
        </p:blipFill>
        <p:spPr bwMode="auto">
          <a:xfrm>
            <a:off x="0" y="-4763"/>
            <a:ext cx="9144000" cy="597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Mañana sobre los Andes en América del Sur.</a:t>
            </a:r>
          </a:p>
          <a:p>
            <a:pPr algn="ctr" eaLnBrk="1" hangingPunct="1"/>
            <a:r>
              <a:rPr lang="es-ES"/>
              <a:t>Desconozco el nombre de este pico, pero me impresionó grandemente su magia, </a:t>
            </a:r>
            <a:br>
              <a:rPr lang="es-ES"/>
            </a:br>
            <a:r>
              <a:rPr lang="es-ES"/>
              <a:t>estirándose hacia el sol y las alturas del viento.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TT000146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08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2 CuadroTexto"/>
          <p:cNvSpPr txBox="1">
            <a:spLocks noChangeArrowheads="1"/>
          </p:cNvSpPr>
          <p:nvPr/>
        </p:nvSpPr>
        <p:spPr bwMode="auto">
          <a:xfrm>
            <a:off x="323850" y="5732463"/>
            <a:ext cx="8856663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Sobre el Desierto del Sahara, aproximándonos a las antiguas tierras y su historia de mil años. El Río Nilo fluye sobre Egipto por las Pirámides de Giza en El Cairo. Más allá; el Mar Rojo, </a:t>
            </a:r>
            <a:br>
              <a:rPr lang="es-ES"/>
            </a:br>
            <a:r>
              <a:rPr lang="es-ES"/>
              <a:t>la Península de Sinaí, el Mar Muerto, el Río Jordán, así como la Isla de Chipre </a:t>
            </a:r>
            <a:br>
              <a:rPr lang="es-ES"/>
            </a:br>
            <a:r>
              <a:rPr lang="es-ES"/>
              <a:t>en el Mar Mediterráneo con Grecia en el horizonte.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ATT000157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/>
              <a:t>Vista nocturna del río Nilo, estirándose como una serpiente sobre Egipto hacia el Mediterráneo, y El Cairo localizado en el Delta. Más lejos en la foto, se puede contemplar el Mar Mediterráneo.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ATT00016161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6"/>
          <a:stretch>
            <a:fillRect/>
          </a:stretch>
        </p:blipFill>
        <p:spPr bwMode="auto">
          <a:xfrm>
            <a:off x="-3175" y="-26988"/>
            <a:ext cx="9144000" cy="5781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0" y="5684838"/>
            <a:ext cx="9140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/>
              <a:t>Nuestra nave de piloto automático "Progress 39P" aproximándose al ISS con suministros. </a:t>
            </a:r>
            <a:br>
              <a:rPr lang="es-ES"/>
            </a:br>
            <a:r>
              <a:rPr lang="es-ES"/>
              <a:t>Llena de comida, combustible, repuestos, y todo lo necesario para nuestra estación. </a:t>
            </a:r>
            <a:br>
              <a:rPr lang="es-ES"/>
            </a:br>
            <a:r>
              <a:rPr lang="es-ES"/>
              <a:t>Adentro nos esperaba un gran regalo:  fruta fresca y vegetales.</a:t>
            </a:r>
          </a:p>
          <a:p>
            <a:pPr algn="ctr"/>
            <a:r>
              <a:rPr lang="es-ES"/>
              <a:t>Un milagro después de tres meses de comida entubada!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ATT0001718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" b="1620"/>
          <a:stretch>
            <a:fillRect/>
          </a:stretch>
        </p:blipFill>
        <p:spPr bwMode="auto">
          <a:xfrm>
            <a:off x="0" y="0"/>
            <a:ext cx="9144000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107950" y="5946775"/>
            <a:ext cx="8928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Quería compartir esta toma desde la Cúpula. Dijimos adiós a los miembros de nuestro grupo: Sasha, Misha y Tracy este fin de semana y ellas regresaron sanas y salvas a la Tierra. </a:t>
            </a:r>
            <a:br>
              <a:rPr lang="es-ES"/>
            </a:br>
            <a:r>
              <a:rPr lang="es-ES"/>
              <a:t>En esta foto, Tracy sueña silenciosamente sobre su retorno a casa.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ATT0001823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3"/>
          <a:stretch>
            <a:fillRect/>
          </a:stretch>
        </p:blipFill>
        <p:spPr bwMode="auto">
          <a:xfrm>
            <a:off x="-12700" y="0"/>
            <a:ext cx="9144000" cy="602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2 CuadroTexto"/>
          <p:cNvSpPr txBox="1">
            <a:spLocks noChangeArrowheads="1"/>
          </p:cNvSpPr>
          <p:nvPr/>
        </p:nvSpPr>
        <p:spPr bwMode="auto">
          <a:xfrm>
            <a:off x="0" y="5962650"/>
            <a:ext cx="91313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El Módulo Unión 23C Olympus apareado con el ISS. Cuando nuestro trabajo termine aquí, regresaremos a nuestro hogar en la Tierra. Volamos sobre los nevados picos del Cáucaso. </a:t>
            </a:r>
            <a:br>
              <a:rPr lang="es-ES"/>
            </a:br>
            <a:r>
              <a:rPr lang="es-ES"/>
              <a:t>El sol naciente se refleja en el mar Caspio.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ATT000199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75"/>
          <a:stretch>
            <a:fillRect/>
          </a:stretch>
        </p:blipFill>
        <p:spPr bwMode="auto">
          <a:xfrm>
            <a:off x="0" y="0"/>
            <a:ext cx="9144000" cy="590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2 CuadroTexto"/>
          <p:cNvSpPr txBox="1">
            <a:spLocks noChangeArrowheads="1"/>
          </p:cNvSpPr>
          <p:nvPr/>
        </p:nvSpPr>
        <p:spPr bwMode="auto">
          <a:xfrm>
            <a:off x="0" y="5876925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El reflejo de color, movimiento y vida en el lienzo de nuestro maravilloso mundo. </a:t>
            </a:r>
            <a:br>
              <a:rPr lang="es-ES"/>
            </a:br>
            <a:r>
              <a:rPr lang="es-ES"/>
              <a:t>Esta es parte de la Gran Barrera de Coral fuera de la costa este de Australia, </a:t>
            </a:r>
            <a:br>
              <a:rPr lang="es-ES"/>
            </a:br>
            <a:r>
              <a:rPr lang="es-ES"/>
              <a:t>fotografiada con un lente de 1200mm.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ATT0002012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"/>
          <a:stretch>
            <a:fillRect/>
          </a:stretch>
        </p:blipFill>
        <p:spPr bwMode="auto">
          <a:xfrm>
            <a:off x="-15875" y="-11113"/>
            <a:ext cx="9144000" cy="5965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2 CuadroTexto"/>
          <p:cNvSpPr txBox="1">
            <a:spLocks noChangeArrowheads="1"/>
          </p:cNvSpPr>
          <p:nvPr/>
        </p:nvSpPr>
        <p:spPr bwMode="auto">
          <a:xfrm>
            <a:off x="0" y="5949950"/>
            <a:ext cx="914400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La belleza seductora de Italia, una noche clara de verano. </a:t>
            </a:r>
            <a:br>
              <a:rPr lang="es-ES"/>
            </a:br>
            <a:r>
              <a:rPr lang="es-ES"/>
              <a:t>Puede ver numerosas islas que adornan la costa - Capri, Sicilia y Malta. </a:t>
            </a:r>
            <a:br>
              <a:rPr lang="es-ES"/>
            </a:br>
            <a:r>
              <a:rPr lang="es-ES"/>
              <a:t>Nápoles y el Monte Vesubio se localizan a lo largo de la costa.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ATT000215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0" y="6167438"/>
            <a:ext cx="9144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Al final sureño de Sur América se encuentra la perla de la Patagonia. La impresionante belleza de montañas rocosas, masivos glaciares, fiordos y océanos se combinan en perfecta armonía.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ATT000223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8" b="1321"/>
          <a:stretch>
            <a:fillRect/>
          </a:stretch>
        </p:blipFill>
        <p:spPr bwMode="auto">
          <a:xfrm>
            <a:off x="-7938" y="0"/>
            <a:ext cx="9144001" cy="578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2 CuadroTexto"/>
          <p:cNvSpPr txBox="1">
            <a:spLocks noChangeArrowheads="1"/>
          </p:cNvSpPr>
          <p:nvPr/>
        </p:nvSpPr>
        <p:spPr bwMode="auto">
          <a:xfrm>
            <a:off x="0" y="5732463"/>
            <a:ext cx="9144000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"La Cúpula" en el lado de la estación Nadir ofrece una vista panorámica de nuestro bello mundo.  Fedor hizo la toma desde la ventana del compartimiento de conexión ruso. </a:t>
            </a:r>
            <a:br>
              <a:rPr lang="es-ES"/>
            </a:br>
            <a:r>
              <a:rPr lang="es-ES"/>
              <a:t>En esta foto yo me encuentro sentado en la cúpula, preparando la cámara </a:t>
            </a:r>
            <a:br>
              <a:rPr lang="es-ES"/>
            </a:br>
            <a:r>
              <a:rPr lang="es-ES"/>
              <a:t>para nuestro vuelo nocturno sobre el huracán Earl.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ATT0002326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2 CuadroTexto"/>
          <p:cNvSpPr txBox="1">
            <a:spLocks noChangeArrowheads="1"/>
          </p:cNvSpPr>
          <p:nvPr/>
        </p:nvSpPr>
        <p:spPr bwMode="auto">
          <a:xfrm>
            <a:off x="0" y="6094413"/>
            <a:ext cx="9144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La Florida y el sureste de los Estados Unidos durante una noche clara de otoño, </a:t>
            </a:r>
            <a:br>
              <a:rPr lang="es-ES"/>
            </a:br>
            <a:r>
              <a:rPr lang="es-ES"/>
              <a:t>la luz de la luna sobre el agua y el cielo, bañados de millones de estrellas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ATT0002414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5"/>
          <a:stretch>
            <a:fillRect/>
          </a:stretch>
        </p:blipFill>
        <p:spPr bwMode="auto">
          <a:xfrm>
            <a:off x="0" y="6350"/>
            <a:ext cx="9144000" cy="566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Clara noche estrellada sobre el Mediterráneo este. La tierra antigua con millones de estrellas que se esparcen desde El Cairo. Tierra histórica de fabulosas y exóticas islas. Atenas, Creta, Chipre, Rodas, Izmir, Ankara, Damasco, Beirut, Haifa, Amman, Tel Aviv, Jerusalén, El Cairo. </a:t>
            </a:r>
            <a:br>
              <a:rPr lang="es-ES"/>
            </a:br>
            <a:r>
              <a:rPr lang="es-ES"/>
              <a:t>Todas ellas convertidas en diminutas luces en esta noche fresca de Noviembre.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ATT000251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9"/>
          <a:stretch>
            <a:fillRect/>
          </a:stretch>
        </p:blipFill>
        <p:spPr bwMode="auto">
          <a:xfrm>
            <a:off x="0" y="3175"/>
            <a:ext cx="91440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2 CuadroTexto"/>
          <p:cNvSpPr txBox="1">
            <a:spLocks noChangeArrowheads="1"/>
          </p:cNvSpPr>
          <p:nvPr/>
        </p:nvSpPr>
        <p:spPr bwMode="auto">
          <a:xfrm>
            <a:off x="0" y="5876925"/>
            <a:ext cx="9144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s-ES"/>
              <a:t>Durante ésta época del año se puede disfrutar de la belleza de las nubes polares mesosféricas.</a:t>
            </a:r>
          </a:p>
          <a:p>
            <a:pPr algn="ctr" eaLnBrk="1" hangingPunct="1"/>
            <a:r>
              <a:rPr lang="es-ES"/>
              <a:t>Con nuestra iluminación de alto ángulo fuimos capaces de capturar una capa diminuta </a:t>
            </a:r>
            <a:br>
              <a:rPr lang="es-ES"/>
            </a:br>
            <a:r>
              <a:rPr lang="es-ES"/>
              <a:t>de nubes de noctilucent durante la puesta del sol.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T000261526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34925" y="0"/>
            <a:ext cx="5486400" cy="6858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3" name="2 CuadroTexto"/>
          <p:cNvSpPr txBox="1"/>
          <p:nvPr/>
        </p:nvSpPr>
        <p:spPr>
          <a:xfrm>
            <a:off x="5651500" y="549275"/>
            <a:ext cx="3384550" cy="2862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Me fascina estar aquí, ver el planeta tierra, ser parte de su historia, caminar por su suelo, fecundarla y echar raíces, </a:t>
            </a:r>
            <a:br>
              <a:rPr lang="es-E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respirar su aire cada mañana, </a:t>
            </a:r>
            <a:br>
              <a:rPr lang="es-E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</a:br>
            <a:r>
              <a:rPr lang="es-ES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es un privilegio la vida, aprovechémoslo, que no estamos aquí por accidente ni casualidad, tenemos todos un propósito, fuimos escogidos…</a:t>
            </a:r>
            <a:endParaRPr lang="es-ES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832475" y="4292600"/>
            <a:ext cx="3024188" cy="9540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Astronauta Douglas </a:t>
            </a:r>
            <a:r>
              <a:rPr lang="es-ES" sz="2800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Wheelock</a:t>
            </a:r>
            <a:endParaRPr lang="es-ES" sz="2800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048375" y="5876925"/>
            <a:ext cx="2592388" cy="4619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chemeClr val="tx2">
                    <a:lumMod val="75000"/>
                  </a:schemeClr>
                </a:solidFill>
                <a:latin typeface="+mn-lt"/>
              </a:rPr>
              <a:t>Montaje</a:t>
            </a:r>
            <a:r>
              <a:rPr lang="es-ES" sz="2400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: </a:t>
            </a:r>
            <a:r>
              <a:rPr lang="es-ES" sz="2400" b="1" dirty="0" err="1">
                <a:solidFill>
                  <a:schemeClr val="tx2">
                    <a:lumMod val="75000"/>
                  </a:schemeClr>
                </a:solidFill>
                <a:latin typeface="+mn-lt"/>
              </a:rPr>
              <a:t>Lutoro</a:t>
            </a:r>
            <a:endParaRPr lang="es-ES" sz="2400" b="1" dirty="0">
              <a:solidFill>
                <a:schemeClr val="tx2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482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482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482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484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484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487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7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565</Words>
  <Application>Microsoft Office PowerPoint</Application>
  <PresentationFormat>Presentación en pantalla (4:3)</PresentationFormat>
  <Paragraphs>71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40" baseType="lpstr">
      <vt:lpstr>Calibri</vt:lpstr>
      <vt:lpstr>Arial</vt:lpstr>
      <vt:lpstr>Arial Unicode MS</vt:lpstr>
      <vt:lpstr>Comic Sans MS</vt:lpstr>
      <vt:lpstr>Times New Roman</vt:lpstr>
      <vt:lpstr>Berlin Sans FB</vt:lpstr>
      <vt:lpstr>Berlin Sans FB Demi</vt:lpstr>
      <vt:lpstr>Tema de Office</vt:lpstr>
      <vt:lpstr>Diseño predeterminado</vt:lpstr>
      <vt:lpstr>Fotos del Astronauta  Douglas Wheelock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del Astronauta  Douglas Wheelock</dc:title>
  <dc:creator>Luis Toro S</dc:creator>
  <cp:lastModifiedBy>Tity</cp:lastModifiedBy>
  <cp:revision>24</cp:revision>
  <dcterms:created xsi:type="dcterms:W3CDTF">2011-06-02T15:46:23Z</dcterms:created>
  <dcterms:modified xsi:type="dcterms:W3CDTF">2014-05-20T19:35:43Z</dcterms:modified>
</cp:coreProperties>
</file>