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377" r:id="rId3"/>
    <p:sldId id="447" r:id="rId4"/>
    <p:sldId id="417" r:id="rId5"/>
    <p:sldId id="445" r:id="rId6"/>
    <p:sldId id="446" r:id="rId7"/>
    <p:sldId id="449" r:id="rId8"/>
    <p:sldId id="436" r:id="rId9"/>
    <p:sldId id="437" r:id="rId10"/>
    <p:sldId id="442" r:id="rId11"/>
    <p:sldId id="443" r:id="rId12"/>
    <p:sldId id="448" r:id="rId13"/>
    <p:sldId id="471" r:id="rId14"/>
    <p:sldId id="411" r:id="rId15"/>
    <p:sldId id="419" r:id="rId16"/>
    <p:sldId id="435" r:id="rId17"/>
    <p:sldId id="409" r:id="rId18"/>
    <p:sldId id="433" r:id="rId19"/>
    <p:sldId id="412" r:id="rId20"/>
    <p:sldId id="467" r:id="rId21"/>
    <p:sldId id="470" r:id="rId22"/>
    <p:sldId id="468" r:id="rId23"/>
    <p:sldId id="465" r:id="rId24"/>
    <p:sldId id="466" r:id="rId25"/>
    <p:sldId id="408" r:id="rId26"/>
    <p:sldId id="469" r:id="rId27"/>
    <p:sldId id="421" r:id="rId28"/>
    <p:sldId id="410" r:id="rId29"/>
    <p:sldId id="418" r:id="rId30"/>
    <p:sldId id="413" r:id="rId31"/>
    <p:sldId id="463" r:id="rId32"/>
    <p:sldId id="423" r:id="rId33"/>
    <p:sldId id="432" r:id="rId34"/>
    <p:sldId id="415" r:id="rId35"/>
    <p:sldId id="416" r:id="rId36"/>
    <p:sldId id="444" r:id="rId37"/>
    <p:sldId id="425" r:id="rId38"/>
    <p:sldId id="420" r:id="rId39"/>
    <p:sldId id="434" r:id="rId40"/>
    <p:sldId id="381" r:id="rId41"/>
    <p:sldId id="424" r:id="rId42"/>
    <p:sldId id="426" r:id="rId43"/>
    <p:sldId id="461" r:id="rId44"/>
    <p:sldId id="427" r:id="rId45"/>
    <p:sldId id="428" r:id="rId46"/>
    <p:sldId id="380" r:id="rId47"/>
    <p:sldId id="414" r:id="rId48"/>
    <p:sldId id="429" r:id="rId49"/>
    <p:sldId id="439" r:id="rId50"/>
    <p:sldId id="441" r:id="rId51"/>
    <p:sldId id="455" r:id="rId52"/>
    <p:sldId id="453" r:id="rId53"/>
    <p:sldId id="458" r:id="rId54"/>
    <p:sldId id="431" r:id="rId55"/>
    <p:sldId id="459" r:id="rId56"/>
    <p:sldId id="407" r:id="rId57"/>
    <p:sldId id="457" r:id="rId58"/>
    <p:sldId id="460" r:id="rId59"/>
    <p:sldId id="472" r:id="rId60"/>
    <p:sldId id="454" r:id="rId61"/>
    <p:sldId id="401" r:id="rId62"/>
    <p:sldId id="464" r:id="rId63"/>
    <p:sldId id="451" r:id="rId64"/>
    <p:sldId id="462" r:id="rId65"/>
    <p:sldId id="384" r:id="rId66"/>
    <p:sldId id="450" r:id="rId67"/>
    <p:sldId id="452" r:id="rId68"/>
    <p:sldId id="378" r:id="rId69"/>
    <p:sldId id="473" r:id="rId70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zLsXRKGmhsrx6wYARtf2g" hashData="QjOQIcuaOVjFo95IzK6NHOia5Z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07/12/2016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7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Resultado de imagen de El zapote negro"/>
          <p:cNvPicPr>
            <a:picLocks noChangeAspect="1" noChangeArrowheads="1"/>
          </p:cNvPicPr>
          <p:nvPr/>
        </p:nvPicPr>
        <p:blipFill>
          <a:blip r:embed="rId3"/>
          <a:srcRect t="1433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62931" y="2530466"/>
            <a:ext cx="7754084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ZAPOTE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NEGRO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diamond/>
    <p:sndAc>
      <p:stSnd>
        <p:snd r:embed="rId2" name="04 - sibon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80301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62" cy="351705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420253" y="2030400"/>
            <a:ext cx="563245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800" b="1" dirty="0" smtClean="0"/>
              <a:t>La fruta que tiene el sabor y la textura del chocolate</a:t>
            </a:r>
          </a:p>
          <a:p>
            <a:pPr algn="ctr"/>
            <a:r>
              <a:rPr lang="es-ES" sz="4800" b="1" dirty="0" smtClean="0"/>
              <a:t>¿Es cacao? ¿Es un pudin de chocolate? No... es una fruta</a:t>
            </a:r>
            <a:endParaRPr lang="es-ES" sz="4800" b="1" dirty="0"/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665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602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26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961" y="-1184310"/>
            <a:ext cx="12382500" cy="88170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9529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Resultado de imagen de El zapote negr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148365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farm5.staticflickr.com/4042/4314082899_7c8ed6c0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9502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0518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62" cy="351705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277377" y="3030532"/>
            <a:ext cx="73890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latin typeface="Agency FB" pitchFamily="34" charset="0"/>
              </a:rPr>
              <a:t>El zapote negro tiene raíces mexicanas y guatemaltecas, se parece al chocolate y sabe a chocolate. Pero es una fruta y, evidentemente, no tiene cacao en su interior aunque tenga todo el sabor y textura de un pudin de chocolate.</a:t>
            </a:r>
            <a:endParaRPr lang="es-ES" sz="3600" dirty="0">
              <a:latin typeface="Agency FB" pitchFamily="34" charset="0"/>
            </a:endParaRPr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1525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El zapote negr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Sapote Negro – My Favorite Exotic Fruit in Mex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332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Resultado de imagen de ZAPOTE NEGRO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Sapote Negro – My Favorite Exotic Fruit in Mex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332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Sapote Negro – My Favorite Exotic Fruit in Mex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4332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Sapote Negro – My Favorite Exotic Fruit in Mex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332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 descr="Resultado de imagen de El zapote negr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1268" name="Picture 4" descr="Resultado de imagen de El zapote neg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35432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  <p:sndAc>
      <p:stSnd>
        <p:snd r:embed="rId2" name="ray conif guantanamera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80898" name="Picture 2" descr="Sapote Negro – My Favorite Exotic Fruit in Mexic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856" y="458764"/>
            <a:ext cx="4454999" cy="6715172"/>
          </a:xfrm>
          <a:prstGeom prst="rect">
            <a:avLst/>
          </a:prstGeom>
          <a:noFill/>
        </p:spPr>
      </p:pic>
      <p:pic>
        <p:nvPicPr>
          <p:cNvPr id="3" name="Picture 2" descr="Resultado de imagen de El zapote negro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5139278" y="1525821"/>
            <a:ext cx="6671284" cy="46800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62" cy="351705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063063" y="2101838"/>
            <a:ext cx="781767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Agency FB" pitchFamily="34" charset="0"/>
              </a:rPr>
              <a:t>¿Y qué tiene de malo? Absolutamente nada. 100 gramos de la dulce pulpa del zapote negro equivalen a 45 calorías, frente a las más de 500 gramos del chocolate. Y está libre de excitantes.</a:t>
            </a:r>
            <a:endParaRPr lang="es-ES" sz="4000" dirty="0" smtClean="0">
              <a:latin typeface="Agency FB" pitchFamily="34" charset="0"/>
            </a:endParaRPr>
          </a:p>
          <a:p>
            <a:r>
              <a:rPr lang="es-ES" sz="4000" b="1" dirty="0" smtClean="0">
                <a:latin typeface="Agency FB" pitchFamily="34" charset="0"/>
              </a:rPr>
              <a:t>Todavía hay más. Aporta una cantidad de vitaminas A y C mucho superior que las naranjas.</a:t>
            </a:r>
            <a:endParaRPr lang="es-ES" sz="4000" b="1" dirty="0">
              <a:latin typeface="Agency FB" pitchFamily="34" charset="0"/>
            </a:endParaRPr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3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7203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rt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63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Resultado de imagen de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14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62" cy="351705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2777311" y="3244846"/>
            <a:ext cx="767480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Agency FB" pitchFamily="34" charset="0"/>
              </a:rPr>
              <a:t>Verde brillante por fuera y de un intenso color marrón por dentro, el zapote tiene algunas semillas y la textura blanda de un bizcocho y un sabor parecido al de los frutos secos y al chocolate.</a:t>
            </a:r>
            <a:endParaRPr lang="es-ES" sz="4000" b="1" dirty="0">
              <a:latin typeface="Agency FB" pitchFamily="34" charset="0"/>
            </a:endParaRPr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8387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5050" y="0"/>
            <a:ext cx="6704613" cy="7632700"/>
          </a:xfrm>
          <a:prstGeom prst="rect">
            <a:avLst/>
          </a:prstGeom>
          <a:noFill/>
        </p:spPr>
      </p:pic>
      <p:pic>
        <p:nvPicPr>
          <p:cNvPr id="3" name="Picture 2" descr="Resultado de imagen de El zapote negr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-1547767" y="1547765"/>
            <a:ext cx="7632703" cy="45371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 l="18750" r="17499"/>
          <a:stretch>
            <a:fillRect/>
          </a:stretch>
        </p:blipFill>
        <p:spPr bwMode="auto">
          <a:xfrm>
            <a:off x="-1" y="0"/>
            <a:ext cx="11269664" cy="76082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62" cy="351705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205939" y="1530334"/>
            <a:ext cx="73802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Agency FB" pitchFamily="34" charset="0"/>
              </a:rPr>
              <a:t>Se cultiva en México, Guatemala, Florida, Filipinas, República Dominicana, Cuba y </a:t>
            </a:r>
            <a:r>
              <a:rPr lang="es-ES" sz="4000" b="1" dirty="0" err="1" smtClean="0">
                <a:latin typeface="Agency FB" pitchFamily="34" charset="0"/>
              </a:rPr>
              <a:t>Hawáii</a:t>
            </a:r>
            <a:r>
              <a:rPr lang="es-ES" sz="4000" b="1" dirty="0" smtClean="0">
                <a:latin typeface="Agency FB" pitchFamily="34" charset="0"/>
              </a:rPr>
              <a:t>. Y allí saben como sacar buen partido a este sustituto del dulce</a:t>
            </a:r>
            <a:r>
              <a:rPr lang="es-ES" sz="4000" dirty="0" smtClean="0">
                <a:latin typeface="Agency FB" pitchFamily="34" charset="0"/>
              </a:rPr>
              <a:t>.</a:t>
            </a:r>
          </a:p>
          <a:p>
            <a:r>
              <a:rPr lang="es-ES" sz="4000" b="1" dirty="0" smtClean="0">
                <a:latin typeface="Agency FB" pitchFamily="34" charset="0"/>
              </a:rPr>
              <a:t>Para potenciar su sabor a cacao, lo hacen puré y lo mezclan con leche o zumo de naranja. A veces también se prepara una crema con vino, canela y azúcar o un poco de nata.</a:t>
            </a:r>
            <a:endParaRPr lang="es-ES" sz="4000" dirty="0">
              <a:latin typeface="Agency FB" pitchFamily="34" charset="0"/>
            </a:endParaRPr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www.playgroundmag.net/bbtfile/6_20161129uxCZ1O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Resultado de imagen de El zapote negr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55616"/>
            <a:ext cx="11557081" cy="78883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  <p:sndAc>
      <p:stSnd>
        <p:snd r:embed="rId2" name="coniff, ray - perfidia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laygroundmag.net/bbtfile/6_20161129p5fMB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4" cy="7644872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://www.playgroundmag.net/bbtfile/6_20161129UYU95K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77429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http://www.playgroundmag.net/bbtfile/6_20161129HPMwHL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8080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Resultado de imagen de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081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62" cy="351705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2991625" y="2959094"/>
            <a:ext cx="624604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atin typeface="Agency FB" pitchFamily="34" charset="0"/>
              </a:rPr>
              <a:t>Su untuosidad que puede parecer desagradable a primera vista, le da la ventaja de ser un buen reemplazo del chocolate en tartas, </a:t>
            </a:r>
            <a:r>
              <a:rPr lang="es-ES" sz="4000" b="1" dirty="0" err="1" smtClean="0">
                <a:latin typeface="Agency FB" pitchFamily="34" charset="0"/>
              </a:rPr>
              <a:t>mousses</a:t>
            </a:r>
            <a:r>
              <a:rPr lang="es-ES" sz="4000" b="1" dirty="0" smtClean="0">
                <a:latin typeface="Agency FB" pitchFamily="34" charset="0"/>
              </a:rPr>
              <a:t>, helados y otros dulces.</a:t>
            </a:r>
            <a:endParaRPr lang="es-ES" sz="4000" b="1" dirty="0">
              <a:latin typeface="Agency FB" pitchFamily="34" charset="0"/>
            </a:endParaRPr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http://www.playgroundmag.net/bbtfile/6_20161129fbRakN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playgroundmag.net/bbtfile/6_20161129F5P9MP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5" name="4 Triángulo rectángulo"/>
          <p:cNvSpPr/>
          <p:nvPr/>
        </p:nvSpPr>
        <p:spPr>
          <a:xfrm>
            <a:off x="1" y="0"/>
            <a:ext cx="11269663" cy="76327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221089" y="0"/>
            <a:ext cx="11048574" cy="7632700"/>
          </a:xfrm>
          <a:prstGeom prst="rtTriangle">
            <a:avLst/>
          </a:prstGeom>
          <a:solidFill>
            <a:srgbClr val="FF00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684641" y="-1"/>
            <a:ext cx="9736536" cy="7022555"/>
          </a:xfrm>
          <a:prstGeom prst="rtTriangle">
            <a:avLst/>
          </a:prstGeom>
          <a:solidFill>
            <a:srgbClr val="FF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65224" y="555962"/>
            <a:ext cx="10604439" cy="7076738"/>
          </a:xfrm>
          <a:prstGeom prst="rtTriangle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419989" y="1034185"/>
            <a:ext cx="9228992" cy="6598515"/>
          </a:xfrm>
          <a:prstGeom prst="rtTriangle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68488" y="1"/>
            <a:ext cx="8749641" cy="6487795"/>
          </a:xfrm>
          <a:prstGeom prst="rtTriangle">
            <a:avLst/>
          </a:prstGeom>
          <a:solidFill>
            <a:srgbClr val="00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062931" y="1571301"/>
            <a:ext cx="8076592" cy="6061399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705741" y="0"/>
            <a:ext cx="7335063" cy="5847026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651713" y="0"/>
            <a:ext cx="1237266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62" cy="351705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205939" y="2744780"/>
            <a:ext cx="72866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dirty="0" smtClean="0">
                <a:latin typeface="Agency FB" pitchFamily="34" charset="0"/>
              </a:rPr>
              <a:t>Pero se puede comer sin añadidos siempre que esté madura, pues la fruta verde es desagradable e incluso se usa como veneno para pescar en Filipinas.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19810" name="Picture 2" descr="Resultado de imagen de El zapote negr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9857" y="744516"/>
            <a:ext cx="6191250" cy="6191250"/>
          </a:xfrm>
          <a:prstGeom prst="rect">
            <a:avLst/>
          </a:prstGeom>
          <a:noFill/>
        </p:spPr>
      </p:pic>
      <p:pic>
        <p:nvPicPr>
          <p:cNvPr id="119812" name="Picture 4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35029" y="1601772"/>
            <a:ext cx="3714776" cy="3714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3" cy="79723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00462" cy="351705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4491823" y="3030532"/>
            <a:ext cx="563245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atin typeface="Agency FB" pitchFamily="34" charset="0"/>
              </a:rPr>
              <a:t>Para rematar, el zapote negro es incluso más barato que el chocolate. Un kilo de estas frutas tan redondas cuesta solamente 2 euros en el mercado mexicano.</a:t>
            </a:r>
            <a:endParaRPr lang="es-ES" sz="4000" b="1" dirty="0">
              <a:latin typeface="Agency FB" pitchFamily="34" charset="0"/>
            </a:endParaRPr>
          </a:p>
        </p:txBody>
      </p:sp>
      <p:sp>
        <p:nvSpPr>
          <p:cNvPr id="3" name="2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solidFill>
            <a:srgbClr val="6633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1" y="0"/>
            <a:ext cx="11269663" cy="76327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Resultado de imagen de El zapote negro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  <p:sndAc>
      <p:stSnd>
        <p:snd r:embed="rId2" name="ray conniff - caballo viejo.wav"/>
      </p:stSnd>
    </p:sndAc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4" cy="7976621"/>
          </a:xfrm>
          <a:prstGeom prst="rect">
            <a:avLst/>
          </a:prstGeom>
          <a:noFill/>
        </p:spPr>
      </p:pic>
      <p:pic>
        <p:nvPicPr>
          <p:cNvPr id="5123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501" y="0"/>
            <a:ext cx="11267162" cy="7632700"/>
          </a:xfrm>
          <a:prstGeom prst="frame">
            <a:avLst>
              <a:gd name="adj1" fmla="val 8426"/>
            </a:avLst>
          </a:prstGeom>
          <a:noFill/>
          <a:ln w="38100">
            <a:solidFill>
              <a:schemeClr val="tx1"/>
            </a:solidFill>
          </a:ln>
        </p:spPr>
      </p:pic>
      <p:pic>
        <p:nvPicPr>
          <p:cNvPr id="4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93D250"/>
              </a:clrFrom>
              <a:clrTo>
                <a:srgbClr val="93D25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500" y="0"/>
            <a:ext cx="11267164" cy="76327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00FF00"/>
            </a:solidFill>
          </a:ln>
        </p:spPr>
      </p:pic>
      <p:pic>
        <p:nvPicPr>
          <p:cNvPr id="5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1267162" cy="76327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FF0000"/>
            </a:solidFill>
          </a:ln>
        </p:spPr>
      </p:pic>
      <p:pic>
        <p:nvPicPr>
          <p:cNvPr id="6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501" y="0"/>
            <a:ext cx="11267162" cy="7632700"/>
          </a:xfrm>
          <a:prstGeom prst="frame">
            <a:avLst>
              <a:gd name="adj1" fmla="val 8981"/>
            </a:avLst>
          </a:prstGeom>
          <a:noFill/>
          <a:ln w="38100">
            <a:solidFill>
              <a:srgbClr val="0000FF"/>
            </a:solidFill>
          </a:ln>
        </p:spPr>
      </p:pic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4904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6050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Resultado de imagen de ZAPOTE NEGRO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6829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94919" y="-1"/>
            <a:ext cx="14564582" cy="7692507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6633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blipFill>
            <a:blip r:embed="rId3" cstate="email"/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6633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blipFill>
            <a:blip r:embed="rId4" cstate="email"/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663300">
              <a:alpha val="94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blipFill>
            <a:blip r:embed="rId5" cstate="email"/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6633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Resultado de imagen de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665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Resultado de imagen de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170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74544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968488" cy="76327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056532" y="0"/>
            <a:ext cx="968488" cy="76327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113063" y="0"/>
            <a:ext cx="968488" cy="76327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69593" y="0"/>
            <a:ext cx="968488" cy="76327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968488" cy="76327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5282656" y="0"/>
            <a:ext cx="968488" cy="76327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7" y="0"/>
            <a:ext cx="968488" cy="76327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95717" y="0"/>
            <a:ext cx="968488" cy="76327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52248" y="0"/>
            <a:ext cx="968488" cy="76327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508777" y="0"/>
            <a:ext cx="905547" cy="7632700"/>
          </a:xfrm>
          <a:prstGeom prst="rect">
            <a:avLst/>
          </a:prstGeom>
          <a:solidFill>
            <a:srgbClr val="FF006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1" y="7632700"/>
            <a:ext cx="88045" cy="5088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10477265" y="0"/>
            <a:ext cx="792398" cy="7632700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Resultado de imagen de El zapote 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miércoles, 07 de diciembre de 2016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15:36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APOTE NEG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ZAPOTE NEGRO</Template>
  <TotalTime>0</TotalTime>
  <Words>365</Words>
  <Application>Microsoft Office PowerPoint</Application>
  <PresentationFormat>Personalizado</PresentationFormat>
  <Paragraphs>23</Paragraphs>
  <Slides>68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ZAPOTE NEGRO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2016-12-07T14:35:57Z</dcterms:created>
  <dcterms:modified xsi:type="dcterms:W3CDTF">2016-12-07T14:36:42Z</dcterms:modified>
</cp:coreProperties>
</file>