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78" r:id="rId4"/>
    <p:sldId id="275" r:id="rId5"/>
    <p:sldId id="279" r:id="rId6"/>
    <p:sldId id="258" r:id="rId7"/>
    <p:sldId id="259" r:id="rId8"/>
    <p:sldId id="261" r:id="rId9"/>
    <p:sldId id="262" r:id="rId10"/>
    <p:sldId id="263" r:id="rId11"/>
    <p:sldId id="264" r:id="rId12"/>
    <p:sldId id="265" r:id="rId13"/>
    <p:sldId id="266" r:id="rId14"/>
    <p:sldId id="268" r:id="rId15"/>
    <p:sldId id="269" r:id="rId16"/>
    <p:sldId id="270" r:id="rId17"/>
    <p:sldId id="271" r:id="rId18"/>
    <p:sldId id="272" r:id="rId19"/>
    <p:sldId id="273" r:id="rId20"/>
    <p:sldId id="276" r:id="rId21"/>
    <p:sldId id="274" r:id="rId22"/>
    <p:sldId id="277" r:id="rId23"/>
    <p:sldId id="256" r:id="rId24"/>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40F903"/>
    <a:srgbClr val="281E74"/>
    <a:srgbClr val="34495E"/>
    <a:srgbClr val="B6E8FC"/>
    <a:srgbClr val="3498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40" autoAdjust="0"/>
    <p:restoredTop sz="94434" autoAdjust="0"/>
  </p:normalViewPr>
  <p:slideViewPr>
    <p:cSldViewPr showGuides="1">
      <p:cViewPr varScale="1">
        <p:scale>
          <a:sx n="71" d="100"/>
          <a:sy n="71" d="100"/>
        </p:scale>
        <p:origin x="444"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VE"/>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92021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idx="1"/>
          </p:nvPr>
        </p:nvSpPr>
        <p:spPr>
          <a:xfrm>
            <a:off x="628650" y="1825625"/>
            <a:ext cx="788670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732557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a:prstGeom prst="rect">
            <a:avLst/>
          </a:prstGeom>
        </p:spPr>
        <p:txBody>
          <a:bodyPr anchor="b"/>
          <a:lstStyle>
            <a:lvl1pPr>
              <a:defRPr sz="6000"/>
            </a:lvl1p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14000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sz="half" idx="1"/>
          </p:nvPr>
        </p:nvSpPr>
        <p:spPr>
          <a:xfrm>
            <a:off x="62865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contenido 3"/>
          <p:cNvSpPr>
            <a:spLocks noGrp="1"/>
          </p:cNvSpPr>
          <p:nvPr>
            <p:ph sz="half" idx="2"/>
          </p:nvPr>
        </p:nvSpPr>
        <p:spPr>
          <a:xfrm>
            <a:off x="464820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332989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Marcador de texto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400809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841191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96040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contenido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7770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posición de imagen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VE" noProof="0" smtClean="0"/>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659558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1825625"/>
            <a:ext cx="7886700" cy="43513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843899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a:prstGeom prst="rect">
            <a:avLst/>
          </a:prstGeom>
        </p:spPr>
        <p:txBody>
          <a:bodyPr vert="eaVert"/>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365125"/>
            <a:ext cx="5762625" cy="58118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13418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Pietro Mascagni Cavalleria rusticana   Intermezzo">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0230"/>
    </mc:Choice>
    <mc:Fallback>
      <p:transition spd="slow" advTm="102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1"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1463" y="-52388"/>
            <a:ext cx="9415463" cy="6886575"/>
          </a:xfrm>
          <a:prstGeom prst="rect">
            <a:avLst/>
          </a:prstGeom>
        </p:spPr>
      </p:pic>
      <p:sp>
        <p:nvSpPr>
          <p:cNvPr id="3" name="CuadroTexto 2"/>
          <p:cNvSpPr txBox="1"/>
          <p:nvPr/>
        </p:nvSpPr>
        <p:spPr>
          <a:xfrm>
            <a:off x="381000" y="2133600"/>
            <a:ext cx="5257800" cy="1938992"/>
          </a:xfrm>
          <a:prstGeom prst="rect">
            <a:avLst/>
          </a:prstGeom>
          <a:noFill/>
        </p:spPr>
        <p:txBody>
          <a:bodyPr wrap="square" rtlCol="0">
            <a:spAutoFit/>
          </a:bodyPr>
          <a:lstStyle/>
          <a:p>
            <a:pPr algn="ctr"/>
            <a:r>
              <a:rPr lang="es-VE" sz="6000" b="1" dirty="0" smtClean="0">
                <a:solidFill>
                  <a:srgbClr val="FFFF00"/>
                </a:solidFill>
              </a:rPr>
              <a:t>VUELVE LA CABALLERIA</a:t>
            </a:r>
            <a:endParaRPr lang="es-VE" sz="6000" b="1" dirty="0">
              <a:solidFill>
                <a:srgbClr val="FFFF00"/>
              </a:solidFill>
            </a:endParaRPr>
          </a:p>
        </p:txBody>
      </p:sp>
    </p:spTree>
    <p:custDataLst>
      <p:tags r:id="rId1"/>
    </p:custDataLst>
    <p:extLst>
      <p:ext uri="{BB962C8B-B14F-4D97-AF65-F5344CB8AC3E}">
        <p14:creationId xmlns:p14="http://schemas.microsoft.com/office/powerpoint/2010/main" val="21247698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Tm="10750">
        <p15:prstTrans prst="curtains"/>
      </p:transition>
    </mc:Choice>
    <mc:Fallback>
      <p:transition spd="slow" advTm="1075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33600" y="914400"/>
            <a:ext cx="4724400" cy="5016758"/>
          </a:xfrm>
          <a:prstGeom prst="rect">
            <a:avLst/>
          </a:prstGeom>
          <a:noFill/>
        </p:spPr>
        <p:txBody>
          <a:bodyPr wrap="square" rtlCol="0">
            <a:spAutoFit/>
          </a:bodyPr>
          <a:lstStyle/>
          <a:p>
            <a:pPr algn="just"/>
            <a:r>
              <a:rPr lang="es-VE" sz="1600" b="1" dirty="0" smtClean="0">
                <a:solidFill>
                  <a:schemeClr val="bg1">
                    <a:lumMod val="95000"/>
                  </a:schemeClr>
                </a:solidFill>
              </a:rPr>
              <a:t>Los</a:t>
            </a:r>
            <a:r>
              <a:rPr lang="es-VE" sz="1600" b="1" dirty="0">
                <a:solidFill>
                  <a:schemeClr val="bg1">
                    <a:lumMod val="95000"/>
                  </a:schemeClr>
                </a:solidFill>
              </a:rPr>
              <a:t> caballitos de mar son unos animales muy difíciles de ver, pero que todos consideramos muy lindos. Quizás por eso es que hay mucha información sobre ellos que no sabemos, y se han difundido historias como que los caballitos de mar pueden morir de amor. ¿Pero es esto cierto o solo un mito que se ha esparcido demasiado</a:t>
            </a:r>
            <a:r>
              <a:rPr lang="es-VE" sz="1600" b="1" dirty="0" smtClean="0">
                <a:solidFill>
                  <a:schemeClr val="bg1">
                    <a:lumMod val="95000"/>
                  </a:schemeClr>
                </a:solidFill>
              </a:rPr>
              <a:t>?</a:t>
            </a:r>
          </a:p>
          <a:p>
            <a:pPr algn="just"/>
            <a:endParaRPr lang="es-VE" sz="1600" b="1" dirty="0">
              <a:solidFill>
                <a:schemeClr val="bg1">
                  <a:lumMod val="95000"/>
                </a:schemeClr>
              </a:solidFill>
            </a:endParaRPr>
          </a:p>
          <a:p>
            <a:pPr algn="just"/>
            <a:r>
              <a:rPr lang="es-VE" sz="1600" b="1" dirty="0">
                <a:solidFill>
                  <a:schemeClr val="bg1">
                    <a:lumMod val="95000"/>
                  </a:schemeClr>
                </a:solidFill>
              </a:rPr>
              <a:t>Suele decirse que los caballitos de mar son monógamos, y que una vez eligen a una pareja ya no se despegan de ella</a:t>
            </a:r>
            <a:r>
              <a:rPr lang="es-VE" sz="1600" b="1" dirty="0" smtClean="0">
                <a:solidFill>
                  <a:schemeClr val="bg1">
                    <a:lumMod val="95000"/>
                  </a:schemeClr>
                </a:solidFill>
              </a:rPr>
              <a:t>.      Esto </a:t>
            </a:r>
            <a:r>
              <a:rPr lang="es-VE" sz="1600" b="1" dirty="0">
                <a:solidFill>
                  <a:schemeClr val="bg1">
                    <a:lumMod val="95000"/>
                  </a:schemeClr>
                </a:solidFill>
              </a:rPr>
              <a:t>ha causado que sean vistos como el símbolo del amor, el romance y la unión. Al parecer todo comenzó en los años 90, cuando algunas investigaciones dieron por resultado que los caballitos de mar observados no se separan nunca, a menos que uno de ellos desaparezca, algo que no suele ocurrir.</a:t>
            </a:r>
          </a:p>
          <a:p>
            <a:pPr algn="just"/>
            <a:endParaRPr lang="es-VE" sz="1600" b="1" dirty="0">
              <a:solidFill>
                <a:schemeClr val="bg1">
                  <a:lumMod val="95000"/>
                </a:schemeClr>
              </a:solidFill>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76" y="304800"/>
            <a:ext cx="2438740" cy="243874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781800" y="3984860"/>
            <a:ext cx="2133600" cy="2438740"/>
          </a:xfrm>
          <a:prstGeom prst="rect">
            <a:avLst/>
          </a:prstGeom>
        </p:spPr>
      </p:pic>
    </p:spTree>
    <p:custDataLst>
      <p:tags r:id="rId1"/>
    </p:custDataLst>
    <p:extLst>
      <p:ext uri="{BB962C8B-B14F-4D97-AF65-F5344CB8AC3E}">
        <p14:creationId xmlns:p14="http://schemas.microsoft.com/office/powerpoint/2010/main" val="2884375980"/>
      </p:ext>
    </p:extLst>
  </p:cSld>
  <p:clrMapOvr>
    <a:masterClrMapping/>
  </p:clrMapOvr>
  <p:transition spd="slow" advTm="25981">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905000" y="1524000"/>
            <a:ext cx="5029200" cy="4462760"/>
          </a:xfrm>
          <a:prstGeom prst="rect">
            <a:avLst/>
          </a:prstGeom>
          <a:noFill/>
        </p:spPr>
        <p:txBody>
          <a:bodyPr wrap="square" rtlCol="0">
            <a:spAutoFit/>
          </a:bodyPr>
          <a:lstStyle/>
          <a:p>
            <a:pPr algn="just"/>
            <a:r>
              <a:rPr lang="es-VE" sz="1400" b="1" dirty="0">
                <a:solidFill>
                  <a:srgbClr val="FFC000"/>
                </a:solidFill>
              </a:rPr>
              <a:t>Luego de que los medios promocionaron a este animal como fiel de por vida, los grupos de conservación de la especie aprovecharon la oportunidad para hacer una campaña. Decían que si un caballito de mar es separado de su entorno, su pareja morirá de soledad, afectando a toda su descendencia.</a:t>
            </a:r>
          </a:p>
          <a:p>
            <a:pPr algn="just"/>
            <a:r>
              <a:rPr lang="es-VE" sz="1400" b="1" dirty="0">
                <a:solidFill>
                  <a:srgbClr val="FFC000"/>
                </a:solidFill>
              </a:rPr>
              <a:t>De esta manera se aseguraban que nadie mataría o sacaría caballitos de mar, pensando en la vida de toda la familia. El problema de estos estudios es que se realizaron en una sola especie de caballito de mar y en un período corto de tiempo. No se observó como la pareja se juntó, ni sí seguiría junta luego de la temporada. Simplemente se asumió que era así de por vida.</a:t>
            </a:r>
          </a:p>
          <a:p>
            <a:pPr algn="just"/>
            <a:r>
              <a:rPr lang="es-VE" sz="1400" b="1" dirty="0">
                <a:solidFill>
                  <a:srgbClr val="FFC000"/>
                </a:solidFill>
              </a:rPr>
              <a:t>Además, los caballitos de mar viudos suelen juntarse con otra pareja en cuanto la encuentran disponible. Esto se observó pero no fue difundido, y mucho menos por los grupos de ayuda a esta especie a los cuales les convenía la historia romántica.</a:t>
            </a:r>
          </a:p>
          <a:p>
            <a:endParaRPr lang="es-VE" dirty="0"/>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301565"/>
            <a:ext cx="1447800" cy="2444870"/>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315200" y="4114800"/>
            <a:ext cx="1295400" cy="2444870"/>
          </a:xfrm>
          <a:prstGeom prst="rect">
            <a:avLst/>
          </a:prstGeom>
        </p:spPr>
      </p:pic>
    </p:spTree>
    <p:custDataLst>
      <p:tags r:id="rId1"/>
    </p:custDataLst>
    <p:extLst>
      <p:ext uri="{BB962C8B-B14F-4D97-AF65-F5344CB8AC3E}">
        <p14:creationId xmlns:p14="http://schemas.microsoft.com/office/powerpoint/2010/main" val="3389036967"/>
      </p:ext>
    </p:extLst>
  </p:cSld>
  <p:clrMapOvr>
    <a:masterClrMapping/>
  </p:clrMapOvr>
  <mc:AlternateContent xmlns:mc="http://schemas.openxmlformats.org/markup-compatibility/2006">
    <mc:Choice xmlns:p14="http://schemas.microsoft.com/office/powerpoint/2010/main" Requires="p14">
      <p:transition spd="slow" p14:dur="1500" advTm="32086">
        <p:split orient="vert"/>
      </p:transition>
    </mc:Choice>
    <mc:Fallback>
      <p:transition spd="slow" advTm="32086">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upload.wikimedia.org/wikipedia/commons/7/78/Caballito_de_mar._Anatom%C3%ADa.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VE"/>
          </a:p>
        </p:txBody>
      </p:sp>
      <p:pic>
        <p:nvPicPr>
          <p:cNvPr id="3" name="Imagen 2"/>
          <p:cNvPicPr>
            <a:picLocks noChangeAspect="1"/>
          </p:cNvPicPr>
          <p:nvPr/>
        </p:nvPicPr>
        <p:blipFill>
          <a:blip r:embed="rId3"/>
          <a:stretch>
            <a:fillRect/>
          </a:stretch>
        </p:blipFill>
        <p:spPr>
          <a:xfrm>
            <a:off x="2036730" y="1524000"/>
            <a:ext cx="5070539" cy="4914900"/>
          </a:xfrm>
          <a:prstGeom prst="rect">
            <a:avLst/>
          </a:prstGeom>
        </p:spPr>
      </p:pic>
      <p:sp>
        <p:nvSpPr>
          <p:cNvPr id="4" name="Rectángulo 3"/>
          <p:cNvSpPr/>
          <p:nvPr/>
        </p:nvSpPr>
        <p:spPr>
          <a:xfrm>
            <a:off x="2209800" y="304800"/>
            <a:ext cx="4648200" cy="838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t>ANATOMIA</a:t>
            </a:r>
            <a:endParaRPr lang="es-VE" sz="6600" b="1" dirty="0"/>
          </a:p>
        </p:txBody>
      </p:sp>
    </p:spTree>
    <p:custDataLst>
      <p:tags r:id="rId1"/>
    </p:custDataLst>
    <p:extLst>
      <p:ext uri="{BB962C8B-B14F-4D97-AF65-F5344CB8AC3E}">
        <p14:creationId xmlns:p14="http://schemas.microsoft.com/office/powerpoint/2010/main" val="3482346118"/>
      </p:ext>
    </p:extLst>
  </p:cSld>
  <p:clrMapOvr>
    <a:masterClrMapping/>
  </p:clrMapOvr>
  <mc:AlternateContent xmlns:mc="http://schemas.openxmlformats.org/markup-compatibility/2006">
    <mc:Choice xmlns:p14="http://schemas.microsoft.com/office/powerpoint/2010/main" Requires="p14">
      <p:transition spd="slow" p14:dur="800" advTm="25944">
        <p:circle/>
      </p:transition>
    </mc:Choice>
    <mc:Fallback>
      <p:transition spd="slow" advTm="25944">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88" y="0"/>
            <a:ext cx="9158288" cy="6858000"/>
          </a:xfrm>
          <a:prstGeom prst="rect">
            <a:avLst/>
          </a:prstGeom>
        </p:spPr>
      </p:pic>
    </p:spTree>
    <p:extLst>
      <p:ext uri="{BB962C8B-B14F-4D97-AF65-F5344CB8AC3E}">
        <p14:creationId xmlns:p14="http://schemas.microsoft.com/office/powerpoint/2010/main" val="976935287"/>
      </p:ext>
    </p:extLst>
  </p:cSld>
  <p:clrMapOvr>
    <a:masterClrMapping/>
  </p:clrMapOvr>
  <mc:AlternateContent xmlns:mc="http://schemas.openxmlformats.org/markup-compatibility/2006">
    <mc:Choice xmlns:p14="http://schemas.microsoft.com/office/powerpoint/2010/main" Requires="p14">
      <p:transition spd="slow" p14:dur="1400" advTm="11156">
        <p14:ripple/>
      </p:transition>
    </mc:Choice>
    <mc:Fallback>
      <p:transition spd="slow" advTm="11156">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762"/>
            <a:ext cx="9144000" cy="6853238"/>
          </a:xfrm>
          <a:prstGeom prst="rect">
            <a:avLst/>
          </a:prstGeom>
        </p:spPr>
      </p:pic>
    </p:spTree>
    <p:extLst>
      <p:ext uri="{BB962C8B-B14F-4D97-AF65-F5344CB8AC3E}">
        <p14:creationId xmlns:p14="http://schemas.microsoft.com/office/powerpoint/2010/main" val="3447301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4057">
        <p15:prstTrans prst="prestige"/>
      </p:transition>
    </mc:Choice>
    <mc:Fallback>
      <p:transition spd="slow" advTm="14057">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52958973"/>
      </p:ext>
    </p:extLst>
  </p:cSld>
  <p:clrMapOvr>
    <a:masterClrMapping/>
  </p:clrMapOvr>
  <p:transition spd="slow" advTm="14097">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83978737"/>
      </p:ext>
    </p:extLst>
  </p:cSld>
  <p:clrMapOvr>
    <a:masterClrMapping/>
  </p:clrMapOvr>
  <mc:AlternateContent xmlns:mc="http://schemas.openxmlformats.org/markup-compatibility/2006">
    <mc:Choice xmlns:p14="http://schemas.microsoft.com/office/powerpoint/2010/main" Requires="p14">
      <p:transition spd="slow" p14:dur="1250" advTm="12475">
        <p14:flip dir="r"/>
      </p:transition>
    </mc:Choice>
    <mc:Fallback>
      <p:transition spd="slow" advTm="12475">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08531744"/>
      </p:ext>
    </p:extLst>
  </p:cSld>
  <p:clrMapOvr>
    <a:masterClrMapping/>
  </p:clrMapOvr>
  <mc:AlternateContent xmlns:mc="http://schemas.openxmlformats.org/markup-compatibility/2006">
    <mc:Choice xmlns:p14="http://schemas.microsoft.com/office/powerpoint/2010/main" Requires="p14">
      <p:transition spd="slow" p14:dur="4400" advTm="11021">
        <p14:honeycomb/>
      </p:transition>
    </mc:Choice>
    <mc:Fallback>
      <p:transition spd="slow" advTm="11021">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80083005"/>
      </p:ext>
    </p:extLst>
  </p:cSld>
  <p:clrMapOvr>
    <a:masterClrMapping/>
  </p:clrMapOvr>
  <mc:AlternateContent xmlns:mc="http://schemas.openxmlformats.org/markup-compatibility/2006">
    <mc:Choice xmlns:p14="http://schemas.microsoft.com/office/powerpoint/2010/main" Requires="p14">
      <p:transition spd="slow" p14:dur="4000" advTm="12024">
        <p14:vortex dir="r"/>
      </p:transition>
    </mc:Choice>
    <mc:Fallback>
      <p:transition spd="slow" advTm="12024">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
            <a:ext cx="4572000" cy="6858000"/>
          </a:xfrm>
          <a:prstGeom prst="rect">
            <a:avLst/>
          </a:prstGeom>
        </p:spPr>
      </p:pic>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 y="-13448"/>
            <a:ext cx="4572002" cy="6871448"/>
          </a:xfrm>
          <a:prstGeom prst="rect">
            <a:avLst/>
          </a:prstGeom>
        </p:spPr>
      </p:pic>
    </p:spTree>
    <p:extLst>
      <p:ext uri="{BB962C8B-B14F-4D97-AF65-F5344CB8AC3E}">
        <p14:creationId xmlns:p14="http://schemas.microsoft.com/office/powerpoint/2010/main" val="1233603537"/>
      </p:ext>
    </p:extLst>
  </p:cSld>
  <p:clrMapOvr>
    <a:masterClrMapping/>
  </p:clrMapOvr>
  <p:transition spd="slow" advTm="11503">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99649015"/>
      </p:ext>
    </p:extLst>
  </p:cSld>
  <p:clrMapOvr>
    <a:masterClrMapping/>
  </p:clrMapOvr>
  <mc:AlternateContent xmlns:mc="http://schemas.openxmlformats.org/markup-compatibility/2006">
    <mc:Choice xmlns:p14="http://schemas.microsoft.com/office/powerpoint/2010/main" Requires="p14">
      <p:transition spd="slow" p14:dur="1200" advTm="13445">
        <p14:prism/>
      </p:transition>
    </mc:Choice>
    <mc:Fallback>
      <p:transition spd="slow" advTm="13445">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Tree>
    <p:extLst>
      <p:ext uri="{BB962C8B-B14F-4D97-AF65-F5344CB8AC3E}">
        <p14:creationId xmlns:p14="http://schemas.microsoft.com/office/powerpoint/2010/main" val="1601959637"/>
      </p:ext>
    </p:extLst>
  </p:cSld>
  <p:clrMapOvr>
    <a:masterClrMapping/>
  </p:clrMapOvr>
  <mc:AlternateContent xmlns:mc="http://schemas.openxmlformats.org/markup-compatibility/2006">
    <mc:Choice xmlns:p14="http://schemas.microsoft.com/office/powerpoint/2010/main" Requires="p14">
      <p:transition spd="slow" p14:dur="3900" advTm="10962">
        <p14:glitter pattern="hexagon"/>
      </p:transition>
    </mc:Choice>
    <mc:Fallback>
      <p:transition spd="slow" advTm="10962">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7086600"/>
          </a:xfrm>
          <a:prstGeom prst="rect">
            <a:avLst/>
          </a:prstGeom>
        </p:spPr>
      </p:pic>
    </p:spTree>
    <p:extLst>
      <p:ext uri="{BB962C8B-B14F-4D97-AF65-F5344CB8AC3E}">
        <p14:creationId xmlns:p14="http://schemas.microsoft.com/office/powerpoint/2010/main" val="3246519017"/>
      </p:ext>
    </p:extLst>
  </p:cSld>
  <p:clrMapOvr>
    <a:masterClrMapping/>
  </p:clrMapOvr>
  <mc:AlternateContent xmlns:mc="http://schemas.openxmlformats.org/markup-compatibility/2006">
    <mc:Choice xmlns:p14="http://schemas.microsoft.com/office/powerpoint/2010/main" Requires="p14">
      <p:transition spd="slow" p14:dur="3000" advTm="10838">
        <p14:shred/>
      </p:transition>
    </mc:Choice>
    <mc:Fallback>
      <p:transition spd="slow" advTm="10838">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454925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1126">
        <p15:prstTrans prst="drape"/>
      </p:transition>
    </mc:Choice>
    <mc:Fallback>
      <p:transition spd="slow" advTm="11126">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66"/>
            <a:ext cx="9144000" cy="6866966"/>
          </a:xfrm>
          <a:prstGeom prst="rect">
            <a:avLst/>
          </a:prstGeom>
        </p:spPr>
      </p:pic>
    </p:spTree>
    <p:extLst>
      <p:ext uri="{BB962C8B-B14F-4D97-AF65-F5344CB8AC3E}">
        <p14:creationId xmlns:p14="http://schemas.microsoft.com/office/powerpoint/2010/main" val="751507445"/>
      </p:ext>
    </p:extLst>
  </p:cSld>
  <p:clrMapOvr>
    <a:masterClrMapping/>
  </p:clrMapOvr>
  <mc:AlternateContent xmlns:mc="http://schemas.openxmlformats.org/markup-compatibility/2006">
    <mc:Choice xmlns:p14="http://schemas.microsoft.com/office/powerpoint/2010/main" Requires="p14">
      <p:transition spd="slow" p14:dur="2000" advTm="11275">
        <p14:ferris dir="l"/>
      </p:transition>
    </mc:Choice>
    <mc:Fallback>
      <p:transition spd="slow" advTm="11275">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25768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2025">
        <p15:prstTrans prst="fracture"/>
      </p:transition>
    </mc:Choice>
    <mc:Fallback>
      <p:transition spd="slow" advTm="12025">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2716243"/>
      </p:ext>
    </p:extLst>
  </p:cSld>
  <p:clrMapOvr>
    <a:masterClrMapping/>
  </p:clrMapOvr>
  <mc:AlternateContent xmlns:mc="http://schemas.openxmlformats.org/markup-compatibility/2006">
    <mc:Choice xmlns:p14="http://schemas.microsoft.com/office/powerpoint/2010/main" Requires="p14">
      <p:transition spd="slow" p14:dur="800" advTm="11707">
        <p14:flythrough/>
      </p:transition>
    </mc:Choice>
    <mc:Fallback>
      <p:transition spd="slow" advTm="11707">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73752755"/>
      </p:ext>
    </p:extLst>
  </p:cSld>
  <p:clrMapOvr>
    <a:masterClrMapping/>
  </p:clrMapOvr>
  <mc:AlternateContent xmlns:mc="http://schemas.openxmlformats.org/markup-compatibility/2006">
    <mc:Choice xmlns:p14="http://schemas.microsoft.com/office/powerpoint/2010/main" Requires="p14">
      <p:transition spd="slow" p14:dur="1500" advTm="11869">
        <p14:window dir="vert"/>
      </p:transition>
    </mc:Choice>
    <mc:Fallback>
      <p:transition spd="slow" advTm="11869">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70222757"/>
      </p:ext>
    </p:extLst>
  </p:cSld>
  <p:clrMapOvr>
    <a:masterClrMapping/>
  </p:clrMapOvr>
  <p:transition spd="med" advTm="12327">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79925363"/>
      </p:ext>
    </p:extLst>
  </p:cSld>
  <p:clrMapOvr>
    <a:masterClrMapping/>
  </p:clrMapOvr>
  <mc:AlternateContent xmlns:mc="http://schemas.openxmlformats.org/markup-compatibility/2006">
    <mc:Choice xmlns:p14="http://schemas.microsoft.com/office/powerpoint/2010/main" Requires="p14">
      <p:transition spd="slow" p14:dur="1400" advTm="12020">
        <p14:ripple/>
      </p:transition>
    </mc:Choice>
    <mc:Fallback>
      <p:transition spd="slow" advTm="1202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VE" altLang="es-VE"/>
          </a:p>
        </p:txBody>
      </p:sp>
      <p:sp>
        <p:nvSpPr>
          <p:cNvPr id="3075"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VE" altLang="es-VE"/>
          </a:p>
        </p:txBody>
      </p:sp>
      <p:pic>
        <p:nvPicPr>
          <p:cNvPr id="307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VE" sz="6000" b="1">
                <a:latin typeface="Kristen ITC" panose="03050502040202030202" pitchFamily="66" charset="0"/>
              </a:rPr>
              <a:t>¿Te ha gustado?</a:t>
            </a:r>
            <a:r>
              <a:rPr lang="es-ES" altLang="es-VE" sz="4800">
                <a:latin typeface="Kristen ITC" panose="03050502040202030202" pitchFamily="66" charset="0"/>
              </a:rPr>
              <a:t> </a:t>
            </a:r>
            <a:br>
              <a:rPr lang="es-ES" altLang="es-VE" sz="4800">
                <a:latin typeface="Kristen ITC" panose="03050502040202030202" pitchFamily="66" charset="0"/>
              </a:rPr>
            </a:br>
            <a:r>
              <a:rPr lang="es-ES" altLang="es-VE" sz="4400">
                <a:latin typeface="Kristen ITC" panose="03050502040202030202" pitchFamily="66" charset="0"/>
              </a:rPr>
              <a:t>Puedes ver más entrando </a:t>
            </a:r>
            <a:br>
              <a:rPr lang="es-ES" altLang="es-VE" sz="4400">
                <a:latin typeface="Kristen ITC" panose="03050502040202030202" pitchFamily="66" charset="0"/>
              </a:rPr>
            </a:br>
            <a:r>
              <a:rPr lang="es-ES" altLang="es-VE" sz="4400" b="1">
                <a:solidFill>
                  <a:srgbClr val="40F903"/>
                </a:solidFill>
                <a:latin typeface="Kristen ITC" panose="03050502040202030202" pitchFamily="66" charset="0"/>
                <a:hlinkClick r:id="rId2"/>
              </a:rPr>
              <a:t>Aquí</a:t>
            </a:r>
            <a:endParaRPr lang="es-ES" altLang="es-VE" sz="4400" b="1">
              <a:solidFill>
                <a:srgbClr val="40F903"/>
              </a:solidFill>
              <a:latin typeface="Kristen ITC" panose="03050502040202030202" pitchFamily="66" charset="0"/>
            </a:endParaRPr>
          </a:p>
        </p:txBody>
      </p:sp>
      <p:sp>
        <p:nvSpPr>
          <p:cNvPr id="3078"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VE" b="1">
                <a:latin typeface="Kristen ITC" panose="03050502040202030202" pitchFamily="66" charset="0"/>
              </a:rPr>
              <a:t>Además puedes recibir powerpoints en tu correo electrónico suscribiéndote aquí:</a:t>
            </a:r>
            <a:r>
              <a:rPr lang="es-ES_tradnl" altLang="es-VE" b="1">
                <a:solidFill>
                  <a:srgbClr val="0066FF"/>
                </a:solidFill>
              </a:rPr>
              <a:t> </a:t>
            </a:r>
          </a:p>
          <a:p>
            <a:pPr eaLnBrk="1" hangingPunct="1">
              <a:spcBef>
                <a:spcPct val="50000"/>
              </a:spcBef>
            </a:pPr>
            <a:endParaRPr lang="es-ES" altLang="es-VE" b="1">
              <a:solidFill>
                <a:srgbClr val="0066FF"/>
              </a:solidFill>
            </a:endParaRPr>
          </a:p>
        </p:txBody>
      </p:sp>
      <p:pic>
        <p:nvPicPr>
          <p:cNvPr id="307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8020">
    <p:fade thruBlk="1"/>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
</p:tagLst>
</file>

<file path=ppt/tags/tag2.xml><?xml version="1.0" encoding="utf-8"?>
<p:tagLst xmlns:a="http://schemas.openxmlformats.org/drawingml/2006/main" xmlns:r="http://schemas.openxmlformats.org/officeDocument/2006/relationships" xmlns:p="http://schemas.openxmlformats.org/presentationml/2006/main">
  <p:tag name="TIMING" val="|0.6"/>
</p:tagLst>
</file>

<file path=ppt/tags/tag3.xml><?xml version="1.0" encoding="utf-8"?>
<p:tagLst xmlns:a="http://schemas.openxmlformats.org/drawingml/2006/main" xmlns:r="http://schemas.openxmlformats.org/officeDocument/2006/relationships" xmlns:p="http://schemas.openxmlformats.org/presentationml/2006/main">
  <p:tag name="TIMING" val="|2.8"/>
</p:tagLst>
</file>

<file path=ppt/tags/tag4.xml><?xml version="1.0" encoding="utf-8"?>
<p:tagLst xmlns:a="http://schemas.openxmlformats.org/drawingml/2006/main" xmlns:r="http://schemas.openxmlformats.org/officeDocument/2006/relationships" xmlns:p="http://schemas.openxmlformats.org/presentationml/2006/main">
  <p:tag name="TIMING" val="|5"/>
</p:tagLst>
</file>

<file path=ppt/tags/tag5.xml><?xml version="1.0" encoding="utf-8"?>
<p:tagLst xmlns:a="http://schemas.openxmlformats.org/drawingml/2006/main" xmlns:r="http://schemas.openxmlformats.org/officeDocument/2006/relationships" xmlns:p="http://schemas.openxmlformats.org/presentationml/2006/main">
  <p:tag name="TIMING" val="|2|3.6"/>
</p:tagLst>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1198</TotalTime>
  <Words>66</Words>
  <Application>Microsoft Office PowerPoint</Application>
  <PresentationFormat>Presentación en pantalla (4:3)</PresentationFormat>
  <Paragraphs>10</Paragraphs>
  <Slides>23</Slides>
  <Notes>0</Notes>
  <HiddenSlides>0</HiddenSlides>
  <MMClips>1</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23</vt:i4>
      </vt:variant>
    </vt:vector>
  </HeadingPairs>
  <TitlesOfParts>
    <vt:vector size="26" baseType="lpstr">
      <vt:lpstr>Arial</vt:lpstr>
      <vt:lpstr>Kristen ITC</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Base>http://www.mispps.com</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Logo de Mispps.com</dc:title>
  <dc:creator>Mispps</dc:creator>
  <cp:lastModifiedBy>Vicente</cp:lastModifiedBy>
  <cp:revision>56</cp:revision>
  <cp:lastPrinted>1601-01-01T00:00:00Z</cp:lastPrinted>
  <dcterms:created xsi:type="dcterms:W3CDTF">2015-02-14T17:45:45Z</dcterms:created>
  <dcterms:modified xsi:type="dcterms:W3CDTF">2015-08-01T17:45:54Z</dcterms:modified>
  <cp:category>Ocio</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