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5" r:id="rId3"/>
    <p:sldId id="276" r:id="rId4"/>
    <p:sldId id="316" r:id="rId5"/>
    <p:sldId id="279" r:id="rId6"/>
    <p:sldId id="304" r:id="rId7"/>
    <p:sldId id="258" r:id="rId8"/>
    <p:sldId id="324" r:id="rId9"/>
    <p:sldId id="257" r:id="rId10"/>
    <p:sldId id="315" r:id="rId11"/>
    <p:sldId id="313" r:id="rId12"/>
    <p:sldId id="308" r:id="rId13"/>
    <p:sldId id="314" r:id="rId14"/>
    <p:sldId id="303" r:id="rId15"/>
    <p:sldId id="271" r:id="rId16"/>
    <p:sldId id="309" r:id="rId17"/>
    <p:sldId id="273" r:id="rId18"/>
    <p:sldId id="294" r:id="rId19"/>
    <p:sldId id="287" r:id="rId20"/>
    <p:sldId id="259" r:id="rId21"/>
    <p:sldId id="293" r:id="rId22"/>
    <p:sldId id="261" r:id="rId23"/>
    <p:sldId id="260" r:id="rId24"/>
    <p:sldId id="322" r:id="rId25"/>
    <p:sldId id="266" r:id="rId26"/>
    <p:sldId id="290" r:id="rId27"/>
    <p:sldId id="298" r:id="rId28"/>
    <p:sldId id="274" r:id="rId29"/>
    <p:sldId id="311" r:id="rId30"/>
    <p:sldId id="262" r:id="rId31"/>
    <p:sldId id="275" r:id="rId32"/>
    <p:sldId id="263" r:id="rId33"/>
    <p:sldId id="288" r:id="rId34"/>
    <p:sldId id="284" r:id="rId35"/>
    <p:sldId id="264" r:id="rId36"/>
    <p:sldId id="281" r:id="rId37"/>
    <p:sldId id="291" r:id="rId38"/>
    <p:sldId id="265" r:id="rId39"/>
    <p:sldId id="280" r:id="rId40"/>
    <p:sldId id="267" r:id="rId41"/>
    <p:sldId id="319" r:id="rId42"/>
    <p:sldId id="286" r:id="rId43"/>
    <p:sldId id="269" r:id="rId44"/>
    <p:sldId id="268" r:id="rId45"/>
    <p:sldId id="317" r:id="rId46"/>
    <p:sldId id="289" r:id="rId47"/>
    <p:sldId id="270" r:id="rId48"/>
    <p:sldId id="296" r:id="rId49"/>
    <p:sldId id="318" r:id="rId50"/>
    <p:sldId id="277" r:id="rId51"/>
    <p:sldId id="320" r:id="rId52"/>
    <p:sldId id="310" r:id="rId53"/>
    <p:sldId id="272" r:id="rId54"/>
    <p:sldId id="312" r:id="rId55"/>
    <p:sldId id="321" r:id="rId56"/>
    <p:sldId id="285" r:id="rId57"/>
    <p:sldId id="306" r:id="rId58"/>
    <p:sldId id="323"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z6F0PKoebMApi6/hHYXVw" hashData="wT2eKQtPg6oih+YiwFH7HwzyBp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a:srgbClr val="990033"/>
    <a:srgbClr val="8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1380" y="-4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5EBDE49-65C0-49B3-B769-DCAF257DEE21}"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7ADE3C-A2A0-4D57-80DD-AC61520A4CBE}" type="slidenum">
              <a:rPr lang="es-ES" smtClean="0"/>
              <a:pPr/>
              <a:t>‹Nº›</a:t>
            </a:fld>
            <a:endParaRPr lang="es-ES"/>
          </a:p>
        </p:txBody>
      </p:sp>
    </p:spTree>
  </p:cSld>
  <p:clrMapOvr>
    <a:masterClrMapping/>
  </p:clrMapOvr>
  <p:transition spd="med" advTm="7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EBDE49-65C0-49B3-B769-DCAF257DEE21}" type="datetimeFigureOut">
              <a:rPr lang="es-ES" smtClean="0"/>
              <a:pPr/>
              <a:t>16/01/2018</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7ADE3C-A2A0-4D57-80DD-AC61520A4CB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2.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56.jpeg"/></Relationships>
</file>

<file path=ppt/slides/_rels/slide57.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Jose Luis\Escritorio\old-paper-quill-pen-scroll-wooden-paper-9805441.jpg"/>
          <p:cNvPicPr>
            <a:picLocks noChangeAspect="1" noChangeArrowheads="1"/>
          </p:cNvPicPr>
          <p:nvPr/>
        </p:nvPicPr>
        <p:blipFill>
          <a:blip r:embed="rId3"/>
          <a:srcRect/>
          <a:stretch>
            <a:fillRect/>
          </a:stretch>
        </p:blipFill>
        <p:spPr bwMode="auto">
          <a:xfrm rot="16200000">
            <a:off x="1178733" y="-1178733"/>
            <a:ext cx="6858000" cy="9215466"/>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1" y="585789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8001024" y="5643578"/>
            <a:ext cx="699094" cy="766986"/>
          </a:xfrm>
          <a:prstGeom prst="rect">
            <a:avLst/>
          </a:prstGeom>
          <a:noFill/>
          <a:ln w="38100">
            <a:solidFill>
              <a:srgbClr val="1CDEF8"/>
            </a:solidFill>
            <a:miter lim="800000"/>
            <a:headEnd/>
            <a:tailEnd/>
          </a:ln>
        </p:spPr>
      </p:pic>
      <p:sp>
        <p:nvSpPr>
          <p:cNvPr id="19" name="18 Rectángulo"/>
          <p:cNvSpPr/>
          <p:nvPr/>
        </p:nvSpPr>
        <p:spPr>
          <a:xfrm>
            <a:off x="1980354" y="4572015"/>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rot="21186744">
            <a:off x="2581737" y="1036359"/>
            <a:ext cx="5615668" cy="4078965"/>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Viva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Vino</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5715008" y="5357826"/>
            <a:ext cx="2008837" cy="934064"/>
          </a:xfrm>
          <a:prstGeom prst="rect">
            <a:avLst/>
          </a:prstGeom>
          <a:noFill/>
        </p:spPr>
      </p:pic>
    </p:spTree>
  </p:cSld>
  <p:clrMapOvr>
    <a:masterClrMapping/>
  </p:clrMapOvr>
  <p:transition spd="med" advTm="13000">
    <p:random/>
    <p:sndAc>
      <p:stSnd>
        <p:snd r:embed="rId2" name="la vida es b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bg/>
                                          </p:spTgt>
                                        </p:tgtEl>
                                        <p:attrNameLst>
                                          <p:attrName>style.visibility</p:attrName>
                                        </p:attrNameLst>
                                      </p:cBhvr>
                                      <p:to>
                                        <p:strVal val="visible"/>
                                      </p:to>
                                    </p:set>
                                    <p:animEffect transition="in" filter="fade">
                                      <p:cBhvr>
                                        <p:cTn id="7" dur="2000"/>
                                        <p:tgtEl>
                                          <p:spTgt spid="22">
                                            <p:bg/>
                                          </p:spTgt>
                                        </p:tgtEl>
                                      </p:cBhvr>
                                    </p:animEffect>
                                    <p:anim calcmode="lin" valueType="num">
                                      <p:cBhvr>
                                        <p:cTn id="8" dur="2000" fill="hold"/>
                                        <p:tgtEl>
                                          <p:spTgt spid="22">
                                            <p:bg/>
                                          </p:spTgt>
                                        </p:tgtEl>
                                        <p:attrNameLst>
                                          <p:attrName>ppt_x</p:attrName>
                                        </p:attrNameLst>
                                      </p:cBhvr>
                                      <p:tavLst>
                                        <p:tav tm="0">
                                          <p:val>
                                            <p:strVal val="#ppt_x"/>
                                          </p:val>
                                        </p:tav>
                                        <p:tav tm="100000">
                                          <p:val>
                                            <p:strVal val="#ppt_x"/>
                                          </p:val>
                                        </p:tav>
                                      </p:tavLst>
                                    </p:anim>
                                    <p:anim calcmode="lin" valueType="num">
                                      <p:cBhvr>
                                        <p:cTn id="9" dur="2000" fill="hold"/>
                                        <p:tgtEl>
                                          <p:spTgt spid="22">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xEl>
                                              <p:pRg st="0" end="0"/>
                                            </p:txEl>
                                          </p:spTgt>
                                        </p:tgtEl>
                                        <p:attrNameLst>
                                          <p:attrName>style.visibility</p:attrName>
                                        </p:attrNameLst>
                                      </p:cBhvr>
                                      <p:to>
                                        <p:strVal val="visible"/>
                                      </p:to>
                                    </p:set>
                                    <p:animEffect transition="in" filter="fade">
                                      <p:cBhvr>
                                        <p:cTn id="12" dur="2000"/>
                                        <p:tgtEl>
                                          <p:spTgt spid="22">
                                            <p:txEl>
                                              <p:pRg st="0" end="0"/>
                                            </p:txEl>
                                          </p:spTgt>
                                        </p:tgtEl>
                                      </p:cBhvr>
                                    </p:animEffect>
                                    <p:anim calcmode="lin" valueType="num">
                                      <p:cBhvr>
                                        <p:cTn id="13" dur="2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14" dur="2000" fill="hold"/>
                                        <p:tgtEl>
                                          <p:spTgt spid="22">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xEl>
                                              <p:pRg st="1" end="1"/>
                                            </p:txEl>
                                          </p:spTgt>
                                        </p:tgtEl>
                                        <p:attrNameLst>
                                          <p:attrName>style.visibility</p:attrName>
                                        </p:attrNameLst>
                                      </p:cBhvr>
                                      <p:to>
                                        <p:strVal val="visible"/>
                                      </p:to>
                                    </p:set>
                                    <p:animEffect transition="in" filter="fade">
                                      <p:cBhvr>
                                        <p:cTn id="17" dur="2000"/>
                                        <p:tgtEl>
                                          <p:spTgt spid="22">
                                            <p:txEl>
                                              <p:pRg st="1" end="1"/>
                                            </p:txEl>
                                          </p:spTgt>
                                        </p:tgtEl>
                                      </p:cBhvr>
                                    </p:animEffect>
                                    <p:anim calcmode="lin" valueType="num">
                                      <p:cBhvr>
                                        <p:cTn id="18" dur="2000" fill="hold"/>
                                        <p:tgtEl>
                                          <p:spTgt spid="22">
                                            <p:txEl>
                                              <p:pRg st="1" end="1"/>
                                            </p:txEl>
                                          </p:spTgt>
                                        </p:tgtEl>
                                        <p:attrNameLst>
                                          <p:attrName>ppt_x</p:attrName>
                                        </p:attrNameLst>
                                      </p:cBhvr>
                                      <p:tavLst>
                                        <p:tav tm="0">
                                          <p:val>
                                            <p:strVal val="#ppt_x"/>
                                          </p:val>
                                        </p:tav>
                                        <p:tav tm="100000">
                                          <p:val>
                                            <p:strVal val="#ppt_x"/>
                                          </p:val>
                                        </p:tav>
                                      </p:tavLst>
                                    </p:anim>
                                    <p:anim calcmode="lin" valueType="num">
                                      <p:cBhvr>
                                        <p:cTn id="19" dur="2000" fill="hold"/>
                                        <p:tgtEl>
                                          <p:spTgt spid="22">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2">
                                            <p:txEl>
                                              <p:pRg st="2" end="2"/>
                                            </p:txEl>
                                          </p:spTgt>
                                        </p:tgtEl>
                                        <p:attrNameLst>
                                          <p:attrName>style.visibility</p:attrName>
                                        </p:attrNameLst>
                                      </p:cBhvr>
                                      <p:to>
                                        <p:strVal val="visible"/>
                                      </p:to>
                                    </p:set>
                                    <p:animEffect transition="in" filter="fade">
                                      <p:cBhvr>
                                        <p:cTn id="22" dur="2000"/>
                                        <p:tgtEl>
                                          <p:spTgt spid="22">
                                            <p:txEl>
                                              <p:pRg st="2" end="2"/>
                                            </p:txEl>
                                          </p:spTgt>
                                        </p:tgtEl>
                                      </p:cBhvr>
                                    </p:animEffect>
                                    <p:anim calcmode="lin" valueType="num">
                                      <p:cBhvr>
                                        <p:cTn id="23" dur="2000" fill="hold"/>
                                        <p:tgtEl>
                                          <p:spTgt spid="22">
                                            <p:txEl>
                                              <p:pRg st="2" end="2"/>
                                            </p:txEl>
                                          </p:spTgt>
                                        </p:tgtEl>
                                        <p:attrNameLst>
                                          <p:attrName>ppt_x</p:attrName>
                                        </p:attrNameLst>
                                      </p:cBhvr>
                                      <p:tavLst>
                                        <p:tav tm="0">
                                          <p:val>
                                            <p:strVal val="#ppt_x"/>
                                          </p:val>
                                        </p:tav>
                                        <p:tav tm="100000">
                                          <p:val>
                                            <p:strVal val="#ppt_x"/>
                                          </p:val>
                                        </p:tav>
                                      </p:tavLst>
                                    </p:anim>
                                    <p:anim calcmode="lin" valueType="num">
                                      <p:cBhvr>
                                        <p:cTn id="24" dur="2000" fill="hold"/>
                                        <p:tgtEl>
                                          <p:spTgt spid="22">
                                            <p:txEl>
                                              <p:pRg st="2" end="2"/>
                                            </p:txEl>
                                          </p:spTgt>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mph" presetSubtype="0" repeatCount="indefinite" fill="hold" grpId="1" nodeType="afterEffect">
                                  <p:stCondLst>
                                    <p:cond delay="0"/>
                                  </p:stCondLst>
                                  <p:childTnLst>
                                    <p:animClr clrSpc="hsl" dir="cw">
                                      <p:cBhvr override="childStyle">
                                        <p:cTn id="27" dur="2000" fill="hold"/>
                                        <p:tgtEl>
                                          <p:spTgt spid="22">
                                            <p:bg/>
                                          </p:spTgt>
                                        </p:tgtEl>
                                        <p:attrNameLst>
                                          <p:attrName>style.color</p:attrName>
                                        </p:attrNameLst>
                                      </p:cBhvr>
                                      <p:by>
                                        <p:hsl h="-7200000" s="0" l="0"/>
                                      </p:by>
                                    </p:animClr>
                                    <p:animClr clrSpc="hsl" dir="cw">
                                      <p:cBhvr>
                                        <p:cTn id="28" dur="2000" fill="hold"/>
                                        <p:tgtEl>
                                          <p:spTgt spid="22">
                                            <p:bg/>
                                          </p:spTgt>
                                        </p:tgtEl>
                                        <p:attrNameLst>
                                          <p:attrName>fillcolor</p:attrName>
                                        </p:attrNameLst>
                                      </p:cBhvr>
                                      <p:by>
                                        <p:hsl h="-7200000" s="0" l="0"/>
                                      </p:by>
                                    </p:animClr>
                                    <p:animClr clrSpc="hsl" dir="cw">
                                      <p:cBhvr>
                                        <p:cTn id="29" dur="2000" fill="hold"/>
                                        <p:tgtEl>
                                          <p:spTgt spid="22">
                                            <p:bg/>
                                          </p:spTgt>
                                        </p:tgtEl>
                                        <p:attrNameLst>
                                          <p:attrName>stroke.color</p:attrName>
                                        </p:attrNameLst>
                                      </p:cBhvr>
                                      <p:by>
                                        <p:hsl h="-7200000" s="0" l="0"/>
                                      </p:by>
                                    </p:animClr>
                                    <p:set>
                                      <p:cBhvr>
                                        <p:cTn id="30" dur="2000" fill="hold"/>
                                        <p:tgtEl>
                                          <p:spTgt spid="22">
                                            <p:bg/>
                                          </p:spTgt>
                                        </p:tgtEl>
                                        <p:attrNameLst>
                                          <p:attrName>fill.type</p:attrName>
                                        </p:attrNameLst>
                                      </p:cBhvr>
                                      <p:to>
                                        <p:strVal val="solid"/>
                                      </p:to>
                                    </p:set>
                                  </p:childTnLst>
                                </p:cTn>
                              </p:par>
                              <p:par>
                                <p:cTn id="31" presetID="22" presetClass="emph" presetSubtype="0" repeatCount="indefinite" fill="hold" grpId="1" nodeType="withEffect">
                                  <p:stCondLst>
                                    <p:cond delay="0"/>
                                  </p:stCondLst>
                                  <p:childTnLst>
                                    <p:animClr clrSpc="hsl" dir="cw">
                                      <p:cBhvr override="childStyle">
                                        <p:cTn id="32" dur="2000" fill="hold"/>
                                        <p:tgtEl>
                                          <p:spTgt spid="22">
                                            <p:txEl>
                                              <p:pRg st="0" end="0"/>
                                            </p:txEl>
                                          </p:spTgt>
                                        </p:tgtEl>
                                        <p:attrNameLst>
                                          <p:attrName>style.color</p:attrName>
                                        </p:attrNameLst>
                                      </p:cBhvr>
                                      <p:by>
                                        <p:hsl h="-7200000" s="0" l="0"/>
                                      </p:by>
                                    </p:animClr>
                                    <p:animClr clrSpc="hsl" dir="cw">
                                      <p:cBhvr>
                                        <p:cTn id="33" dur="2000" fill="hold"/>
                                        <p:tgtEl>
                                          <p:spTgt spid="22">
                                            <p:txEl>
                                              <p:pRg st="0" end="0"/>
                                            </p:txEl>
                                          </p:spTgt>
                                        </p:tgtEl>
                                        <p:attrNameLst>
                                          <p:attrName>fillcolor</p:attrName>
                                        </p:attrNameLst>
                                      </p:cBhvr>
                                      <p:by>
                                        <p:hsl h="-7200000" s="0" l="0"/>
                                      </p:by>
                                    </p:animClr>
                                    <p:animClr clrSpc="hsl" dir="cw">
                                      <p:cBhvr>
                                        <p:cTn id="34" dur="2000" fill="hold"/>
                                        <p:tgtEl>
                                          <p:spTgt spid="22">
                                            <p:txEl>
                                              <p:pRg st="0" end="0"/>
                                            </p:txEl>
                                          </p:spTgt>
                                        </p:tgtEl>
                                        <p:attrNameLst>
                                          <p:attrName>stroke.color</p:attrName>
                                        </p:attrNameLst>
                                      </p:cBhvr>
                                      <p:by>
                                        <p:hsl h="-7200000" s="0" l="0"/>
                                      </p:by>
                                    </p:animClr>
                                    <p:set>
                                      <p:cBhvr>
                                        <p:cTn id="35" dur="2000" fill="hold"/>
                                        <p:tgtEl>
                                          <p:spTgt spid="22">
                                            <p:txEl>
                                              <p:pRg st="0" end="0"/>
                                            </p:txEl>
                                          </p:spTgt>
                                        </p:tgtEl>
                                        <p:attrNameLst>
                                          <p:attrName>fill.type</p:attrName>
                                        </p:attrNameLst>
                                      </p:cBhvr>
                                      <p:to>
                                        <p:strVal val="solid"/>
                                      </p:to>
                                    </p:set>
                                  </p:childTnLst>
                                </p:cTn>
                              </p:par>
                              <p:par>
                                <p:cTn id="36" presetID="22" presetClass="emph" presetSubtype="0" repeatCount="indefinite" fill="hold" grpId="1" nodeType="withEffect">
                                  <p:stCondLst>
                                    <p:cond delay="0"/>
                                  </p:stCondLst>
                                  <p:childTnLst>
                                    <p:animClr clrSpc="hsl" dir="cw">
                                      <p:cBhvr override="childStyle">
                                        <p:cTn id="37" dur="2000" fill="hold"/>
                                        <p:tgtEl>
                                          <p:spTgt spid="22">
                                            <p:txEl>
                                              <p:pRg st="1" end="1"/>
                                            </p:txEl>
                                          </p:spTgt>
                                        </p:tgtEl>
                                        <p:attrNameLst>
                                          <p:attrName>style.color</p:attrName>
                                        </p:attrNameLst>
                                      </p:cBhvr>
                                      <p:by>
                                        <p:hsl h="-7200000" s="0" l="0"/>
                                      </p:by>
                                    </p:animClr>
                                    <p:animClr clrSpc="hsl" dir="cw">
                                      <p:cBhvr>
                                        <p:cTn id="38" dur="2000" fill="hold"/>
                                        <p:tgtEl>
                                          <p:spTgt spid="22">
                                            <p:txEl>
                                              <p:pRg st="1" end="1"/>
                                            </p:txEl>
                                          </p:spTgt>
                                        </p:tgtEl>
                                        <p:attrNameLst>
                                          <p:attrName>fillcolor</p:attrName>
                                        </p:attrNameLst>
                                      </p:cBhvr>
                                      <p:by>
                                        <p:hsl h="-7200000" s="0" l="0"/>
                                      </p:by>
                                    </p:animClr>
                                    <p:animClr clrSpc="hsl" dir="cw">
                                      <p:cBhvr>
                                        <p:cTn id="39" dur="2000" fill="hold"/>
                                        <p:tgtEl>
                                          <p:spTgt spid="22">
                                            <p:txEl>
                                              <p:pRg st="1" end="1"/>
                                            </p:txEl>
                                          </p:spTgt>
                                        </p:tgtEl>
                                        <p:attrNameLst>
                                          <p:attrName>stroke.color</p:attrName>
                                        </p:attrNameLst>
                                      </p:cBhvr>
                                      <p:by>
                                        <p:hsl h="-7200000" s="0" l="0"/>
                                      </p:by>
                                    </p:animClr>
                                    <p:set>
                                      <p:cBhvr>
                                        <p:cTn id="40" dur="2000" fill="hold"/>
                                        <p:tgtEl>
                                          <p:spTgt spid="22">
                                            <p:txEl>
                                              <p:pRg st="1" end="1"/>
                                            </p:txEl>
                                          </p:spTgt>
                                        </p:tgtEl>
                                        <p:attrNameLst>
                                          <p:attrName>fill.type</p:attrName>
                                        </p:attrNameLst>
                                      </p:cBhvr>
                                      <p:to>
                                        <p:strVal val="solid"/>
                                      </p:to>
                                    </p:set>
                                  </p:childTnLst>
                                </p:cTn>
                              </p:par>
                              <p:par>
                                <p:cTn id="41" presetID="22" presetClass="emph" presetSubtype="0" repeatCount="indefinite" fill="hold" grpId="1" nodeType="withEffect">
                                  <p:stCondLst>
                                    <p:cond delay="0"/>
                                  </p:stCondLst>
                                  <p:childTnLst>
                                    <p:animClr clrSpc="hsl" dir="cw">
                                      <p:cBhvr override="childStyle">
                                        <p:cTn id="42" dur="2000" fill="hold"/>
                                        <p:tgtEl>
                                          <p:spTgt spid="22">
                                            <p:txEl>
                                              <p:pRg st="2" end="2"/>
                                            </p:txEl>
                                          </p:spTgt>
                                        </p:tgtEl>
                                        <p:attrNameLst>
                                          <p:attrName>style.color</p:attrName>
                                        </p:attrNameLst>
                                      </p:cBhvr>
                                      <p:by>
                                        <p:hsl h="-7200000" s="0" l="0"/>
                                      </p:by>
                                    </p:animClr>
                                    <p:animClr clrSpc="hsl" dir="cw">
                                      <p:cBhvr>
                                        <p:cTn id="43" dur="2000" fill="hold"/>
                                        <p:tgtEl>
                                          <p:spTgt spid="22">
                                            <p:txEl>
                                              <p:pRg st="2" end="2"/>
                                            </p:txEl>
                                          </p:spTgt>
                                        </p:tgtEl>
                                        <p:attrNameLst>
                                          <p:attrName>fillcolor</p:attrName>
                                        </p:attrNameLst>
                                      </p:cBhvr>
                                      <p:by>
                                        <p:hsl h="-7200000" s="0" l="0"/>
                                      </p:by>
                                    </p:animClr>
                                    <p:animClr clrSpc="hsl" dir="cw">
                                      <p:cBhvr>
                                        <p:cTn id="44" dur="2000" fill="hold"/>
                                        <p:tgtEl>
                                          <p:spTgt spid="22">
                                            <p:txEl>
                                              <p:pRg st="2" end="2"/>
                                            </p:txEl>
                                          </p:spTgt>
                                        </p:tgtEl>
                                        <p:attrNameLst>
                                          <p:attrName>stroke.color</p:attrName>
                                        </p:attrNameLst>
                                      </p:cBhvr>
                                      <p:by>
                                        <p:hsl h="-7200000" s="0" l="0"/>
                                      </p:by>
                                    </p:animClr>
                                    <p:set>
                                      <p:cBhvr>
                                        <p:cTn id="45" dur="2000" fill="hold"/>
                                        <p:tgtEl>
                                          <p:spTgt spid="22">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allAtOnce" animBg="1"/>
      <p:bldP spid="22" grpId="1"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g.cdn.ecn.cl/vinos/files/2013/05/vvino.jpg"/>
          <p:cNvPicPr>
            <a:picLocks noChangeAspect="1" noChangeArrowheads="1"/>
          </p:cNvPicPr>
          <p:nvPr/>
        </p:nvPicPr>
        <p:blipFill>
          <a:blip r:embed="rId2"/>
          <a:srcRect/>
          <a:stretch>
            <a:fillRect/>
          </a:stretch>
        </p:blipFill>
        <p:spPr bwMode="auto">
          <a:xfrm>
            <a:off x="-60176" y="0"/>
            <a:ext cx="9204176"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giphy.gif"/>
          <p:cNvPicPr>
            <a:picLocks noChangeAspect="1" noChangeArrowheads="1" noCrop="1"/>
          </p:cNvPicPr>
          <p:nvPr/>
        </p:nvPicPr>
        <p:blipFill>
          <a:blip r:embed="rId2"/>
          <a:srcRect/>
          <a:stretch>
            <a:fillRect/>
          </a:stretch>
        </p:blipFill>
        <p:spPr bwMode="auto">
          <a:xfrm>
            <a:off x="-857288" y="0"/>
            <a:ext cx="13771084"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pullzone-tiempo.editorialhondura.netdna-cdn.com/wp-content/uploads/2016/01/copasvinos.jpg"/>
          <p:cNvPicPr>
            <a:picLocks noChangeAspect="1" noChangeArrowheads="1"/>
          </p:cNvPicPr>
          <p:nvPr/>
        </p:nvPicPr>
        <p:blipFill>
          <a:blip r:embed="rId2"/>
          <a:srcRect/>
          <a:stretch>
            <a:fillRect/>
          </a:stretch>
        </p:blipFill>
        <p:spPr bwMode="auto">
          <a:xfrm>
            <a:off x="0" y="-1500222"/>
            <a:ext cx="15240000" cy="85725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old-paper-quill-pen-scroll-wooden-paper-9805441.jpg"/>
          <p:cNvPicPr>
            <a:picLocks noChangeAspect="1" noChangeArrowheads="1"/>
          </p:cNvPicPr>
          <p:nvPr/>
        </p:nvPicPr>
        <p:blipFill>
          <a:blip r:embed="rId2"/>
          <a:srcRect/>
          <a:stretch>
            <a:fillRect/>
          </a:stretch>
        </p:blipFill>
        <p:spPr bwMode="auto">
          <a:xfrm rot="16200000">
            <a:off x="1178733" y="-1178733"/>
            <a:ext cx="6858000" cy="9215466"/>
          </a:xfrm>
          <a:prstGeom prst="rect">
            <a:avLst/>
          </a:prstGeom>
          <a:noFill/>
        </p:spPr>
      </p:pic>
      <p:sp>
        <p:nvSpPr>
          <p:cNvPr id="4" name="3 Rectángulo"/>
          <p:cNvSpPr/>
          <p:nvPr/>
        </p:nvSpPr>
        <p:spPr>
          <a:xfrm rot="21185103">
            <a:off x="2189753" y="1980146"/>
            <a:ext cx="5739260" cy="2308324"/>
          </a:xfrm>
          <a:prstGeom prst="rect">
            <a:avLst/>
          </a:prstGeom>
        </p:spPr>
        <p:txBody>
          <a:bodyPr wrap="square">
            <a:spAutoFit/>
          </a:bodyPr>
          <a:lstStyle/>
          <a:p>
            <a:pPr algn="ctr"/>
            <a:r>
              <a:rPr lang="es-ES" sz="3600" dirty="0">
                <a:latin typeface="Berlin Sans FB Demi" pitchFamily="34" charset="0"/>
              </a:rPr>
              <a:t>Numerosos estudios científicos avalan las bondades de tomar esta bebida con moderación </a:t>
            </a:r>
          </a:p>
        </p:txBody>
      </p:sp>
    </p:spTree>
  </p:cSld>
  <p:clrMapOvr>
    <a:masterClrMapping/>
  </p:clrMapOvr>
  <p:transition spd="med" advTm="13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beneficios"/>
          <p:cNvPicPr>
            <a:picLocks noChangeAspect="1" noChangeArrowheads="1"/>
          </p:cNvPicPr>
          <p:nvPr/>
        </p:nvPicPr>
        <p:blipFill>
          <a:blip r:embed="rId2"/>
          <a:srcRect/>
          <a:stretch>
            <a:fillRect/>
          </a:stretch>
        </p:blipFill>
        <p:spPr bwMode="auto">
          <a:xfrm>
            <a:off x="0" y="0"/>
            <a:ext cx="9144000" cy="706419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Resultado de imagen de calados bodegas"/>
          <p:cNvPicPr>
            <a:picLocks noChangeAspect="1" noChangeArrowheads="1"/>
          </p:cNvPicPr>
          <p:nvPr/>
        </p:nvPicPr>
        <p:blipFill>
          <a:blip r:embed="rId2"/>
          <a:srcRect/>
          <a:stretch>
            <a:fillRect/>
          </a:stretch>
        </p:blipFill>
        <p:spPr bwMode="auto">
          <a:xfrm>
            <a:off x="0" y="0"/>
            <a:ext cx="9158076"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old-paper-quill-pen-scroll-wooden-paper-9805441.jpg"/>
          <p:cNvPicPr>
            <a:picLocks noChangeAspect="1" noChangeArrowheads="1"/>
          </p:cNvPicPr>
          <p:nvPr/>
        </p:nvPicPr>
        <p:blipFill>
          <a:blip r:embed="rId2"/>
          <a:srcRect/>
          <a:stretch>
            <a:fillRect/>
          </a:stretch>
        </p:blipFill>
        <p:spPr bwMode="auto">
          <a:xfrm rot="16200000">
            <a:off x="1178733" y="-1178733"/>
            <a:ext cx="6858000" cy="9215466"/>
          </a:xfrm>
          <a:prstGeom prst="rect">
            <a:avLst/>
          </a:prstGeom>
          <a:noFill/>
        </p:spPr>
      </p:pic>
      <p:sp>
        <p:nvSpPr>
          <p:cNvPr id="2" name="1 Rectángulo"/>
          <p:cNvSpPr/>
          <p:nvPr/>
        </p:nvSpPr>
        <p:spPr>
          <a:xfrm rot="21235903">
            <a:off x="2509421" y="1212266"/>
            <a:ext cx="5605164" cy="4524315"/>
          </a:xfrm>
          <a:prstGeom prst="rect">
            <a:avLst/>
          </a:prstGeom>
        </p:spPr>
        <p:txBody>
          <a:bodyPr wrap="square">
            <a:spAutoFit/>
          </a:bodyPr>
          <a:lstStyle/>
          <a:p>
            <a:pPr algn="ctr"/>
            <a:r>
              <a:rPr lang="es-ES" sz="2400" dirty="0">
                <a:latin typeface="Berlin Sans FB Demi" pitchFamily="34" charset="0"/>
              </a:rPr>
              <a:t>A lo largo de los últimos años, numerosos estudios científicos han probado los beneficios de consumir regularmente cierto tipo de alimentos, capaces de hacernos adelgazar, ayudar al corazón a mantenerse sano o reducir el riesgo de padecer ciertos tipos de cáncer. Sin embargo, muy pocos productos acumulan tantas cualidades positivas como el vino tinto. </a:t>
            </a:r>
            <a:br>
              <a:rPr lang="es-ES" sz="2400" dirty="0">
                <a:latin typeface="Berlin Sans FB Demi" pitchFamily="34" charset="0"/>
              </a:rPr>
            </a:br>
            <a:r>
              <a:rPr lang="es-ES" sz="2400" dirty="0">
                <a:latin typeface="Berlin Sans FB Demi" pitchFamily="34" charset="0"/>
              </a:rPr>
              <a:t/>
            </a:r>
            <a:br>
              <a:rPr lang="es-ES" sz="2400" dirty="0">
                <a:latin typeface="Berlin Sans FB Demi" pitchFamily="34" charset="0"/>
              </a:rPr>
            </a:br>
            <a:endParaRPr lang="es-ES" sz="2400" dirty="0">
              <a:latin typeface="Berlin Sans FB Demi" pitchFamily="34" charset="0"/>
            </a:endParaRPr>
          </a:p>
        </p:txBody>
      </p:sp>
    </p:spTree>
  </p:cSld>
  <p:clrMapOvr>
    <a:masterClrMapping/>
  </p:clrMapOvr>
  <p:transition spd="med" advTm="22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derramando-vino-tinto.gif"/>
          <p:cNvPicPr>
            <a:picLocks noChangeAspect="1" noChangeArrowheads="1" noCrop="1"/>
          </p:cNvPicPr>
          <p:nvPr/>
        </p:nvPicPr>
        <p:blipFill>
          <a:blip r:embed="rId2"/>
          <a:srcRect/>
          <a:stretch>
            <a:fillRect/>
          </a:stretch>
        </p:blipFill>
        <p:spPr bwMode="auto">
          <a:xfrm>
            <a:off x="0" y="0"/>
            <a:ext cx="9119702"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images.jpg"/>
          <p:cNvPicPr>
            <a:picLocks noChangeAspect="1" noChangeArrowheads="1"/>
          </p:cNvPicPr>
          <p:nvPr/>
        </p:nvPicPr>
        <p:blipFill>
          <a:blip r:embed="rId2"/>
          <a:srcRect/>
          <a:stretch>
            <a:fillRect/>
          </a:stretch>
        </p:blipFill>
        <p:spPr bwMode="auto">
          <a:xfrm>
            <a:off x="-1" y="0"/>
            <a:ext cx="9159011"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2">
                <a:tint val="45000"/>
                <a:satMod val="400000"/>
              </a:schemeClr>
            </a:duotone>
            <a:lum bright="-55000" contrast="1000"/>
          </a:blip>
          <a:srcRect/>
          <a:stretch>
            <a:fillRect/>
          </a:stretch>
        </p:blipFill>
        <p:spPr bwMode="auto">
          <a:xfrm>
            <a:off x="-1" y="0"/>
            <a:ext cx="9144001" cy="6858000"/>
          </a:xfrm>
          <a:prstGeom prst="rect">
            <a:avLst/>
          </a:prstGeom>
          <a:noFill/>
        </p:spPr>
      </p:pic>
      <p:pic>
        <p:nvPicPr>
          <p:cNvPr id="2050" name="Picture 2" descr="C:\Documents and Settings\Jose Luis\Escritorio\images (1).jpg"/>
          <p:cNvPicPr>
            <a:picLocks noChangeAspect="1" noChangeArrowheads="1"/>
          </p:cNvPicPr>
          <p:nvPr/>
        </p:nvPicPr>
        <p:blipFill>
          <a:blip r:embed="rId3"/>
          <a:srcRect/>
          <a:stretch>
            <a:fillRect/>
          </a:stretch>
        </p:blipFill>
        <p:spPr bwMode="auto">
          <a:xfrm>
            <a:off x="1142976" y="0"/>
            <a:ext cx="6858048" cy="6858048"/>
          </a:xfrm>
          <a:prstGeom prst="rect">
            <a:avLst/>
          </a:prstGeom>
          <a:noFill/>
        </p:spPr>
      </p:pic>
    </p:spTree>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tumblr_mgtyvf97t41rfm42go1_500.gif"/>
          <p:cNvPicPr>
            <a:picLocks noChangeAspect="1" noChangeArrowheads="1" noCrop="1"/>
          </p:cNvPicPr>
          <p:nvPr/>
        </p:nvPicPr>
        <p:blipFill>
          <a:blip r:embed="rId2"/>
          <a:srcRect/>
          <a:stretch>
            <a:fillRect/>
          </a:stretch>
        </p:blipFill>
        <p:spPr bwMode="auto">
          <a:xfrm>
            <a:off x="0" y="0"/>
            <a:ext cx="9260712"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old-paper-quill-pen-scroll-wooden-paper-9805441.jpg"/>
          <p:cNvPicPr>
            <a:picLocks noChangeAspect="1" noChangeArrowheads="1"/>
          </p:cNvPicPr>
          <p:nvPr/>
        </p:nvPicPr>
        <p:blipFill>
          <a:blip r:embed="rId2"/>
          <a:srcRect/>
          <a:stretch>
            <a:fillRect/>
          </a:stretch>
        </p:blipFill>
        <p:spPr bwMode="auto">
          <a:xfrm rot="16200000">
            <a:off x="1178733" y="-1178733"/>
            <a:ext cx="6858000" cy="9215466"/>
          </a:xfrm>
          <a:prstGeom prst="rect">
            <a:avLst/>
          </a:prstGeom>
          <a:noFill/>
        </p:spPr>
      </p:pic>
      <p:sp>
        <p:nvSpPr>
          <p:cNvPr id="2" name="1 Rectángulo"/>
          <p:cNvSpPr/>
          <p:nvPr/>
        </p:nvSpPr>
        <p:spPr>
          <a:xfrm rot="21189572">
            <a:off x="2286455" y="820507"/>
            <a:ext cx="5944476" cy="4832092"/>
          </a:xfrm>
          <a:prstGeom prst="rect">
            <a:avLst/>
          </a:prstGeom>
        </p:spPr>
        <p:txBody>
          <a:bodyPr wrap="square">
            <a:spAutoFit/>
          </a:bodyPr>
          <a:lstStyle/>
          <a:p>
            <a:pPr algn="ctr"/>
            <a:r>
              <a:rPr lang="es-ES" sz="2800" dirty="0">
                <a:latin typeface="Berlin Sans FB Demi" pitchFamily="34" charset="0"/>
              </a:rPr>
              <a:t/>
            </a:r>
            <a:br>
              <a:rPr lang="es-ES" sz="2800" dirty="0">
                <a:latin typeface="Berlin Sans FB Demi" pitchFamily="34" charset="0"/>
              </a:rPr>
            </a:br>
            <a:r>
              <a:rPr lang="es-ES" sz="2800" dirty="0">
                <a:latin typeface="Berlin Sans FB Demi" pitchFamily="34" charset="0"/>
              </a:rPr>
              <a:t>Prueba de ello es la lista de diez cualidades beneficiosas para la salud probadas científicamente que recopila una entrada del blog «Culturizando» y que sin duda constituye una excusa para tomar un buen vino tinto con denominación de origen española. Aunque, eso sí, siempre con moderación. </a:t>
            </a:r>
          </a:p>
        </p:txBody>
      </p:sp>
    </p:spTree>
  </p:cSld>
  <p:clrMapOvr>
    <a:masterClrMapping/>
  </p:clrMapOvr>
  <p:transition spd="med" advTm="25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tatic.imujer.com/sites/default/files/styles/primera/public/vivirsalud/propiedades-curativas-del-vino-tinto-2.jpg?itok=yVhCgKf6"/>
          <p:cNvPicPr>
            <a:picLocks noChangeAspect="1" noChangeArrowheads="1"/>
          </p:cNvPicPr>
          <p:nvPr/>
        </p:nvPicPr>
        <p:blipFill>
          <a:blip r:embed="rId2"/>
          <a:srcRect/>
          <a:stretch>
            <a:fillRect/>
          </a:stretch>
        </p:blipFill>
        <p:spPr bwMode="auto">
          <a:xfrm>
            <a:off x="-171444" y="0"/>
            <a:ext cx="9315444"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2">
                <a:tint val="45000"/>
                <a:satMod val="400000"/>
              </a:schemeClr>
            </a:duotone>
            <a:lum bright="-55000" contrast="1000"/>
          </a:blip>
          <a:srcRect/>
          <a:stretch>
            <a:fillRect/>
          </a:stretch>
        </p:blipFill>
        <p:spPr bwMode="auto">
          <a:xfrm>
            <a:off x="-1" y="0"/>
            <a:ext cx="9144001" cy="6858000"/>
          </a:xfrm>
          <a:prstGeom prst="rect">
            <a:avLst/>
          </a:prstGeom>
          <a:noFill/>
        </p:spPr>
      </p:pic>
      <p:pic>
        <p:nvPicPr>
          <p:cNvPr id="1027" name="Picture 3" descr="C:\Documents and Settings\Jose Luis\Escritorio\descarga.jpg"/>
          <p:cNvPicPr>
            <a:picLocks noChangeAspect="1" noChangeArrowheads="1"/>
          </p:cNvPicPr>
          <p:nvPr/>
        </p:nvPicPr>
        <p:blipFill>
          <a:blip r:embed="rId3"/>
          <a:srcRect/>
          <a:stretch>
            <a:fillRect/>
          </a:stretch>
        </p:blipFill>
        <p:spPr bwMode="auto">
          <a:xfrm>
            <a:off x="0" y="785794"/>
            <a:ext cx="9154227" cy="5143512"/>
          </a:xfrm>
          <a:prstGeom prst="rect">
            <a:avLst/>
          </a:prstGeom>
          <a:noFill/>
        </p:spPr>
      </p:pic>
    </p:spTree>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img.bezzia.com/wp-content/uploads/2015/04/vino-tinto.jpg"/>
          <p:cNvPicPr>
            <a:picLocks noChangeAspect="1" noChangeArrowheads="1"/>
          </p:cNvPicPr>
          <p:nvPr/>
        </p:nvPicPr>
        <p:blipFill>
          <a:blip r:embed="rId2"/>
          <a:srcRect/>
          <a:stretch>
            <a:fillRect/>
          </a:stretch>
        </p:blipFill>
        <p:spPr bwMode="auto">
          <a:xfrm>
            <a:off x="0" y="0"/>
            <a:ext cx="9249752" cy="6858000"/>
          </a:xfrm>
          <a:prstGeom prst="rect">
            <a:avLst/>
          </a:prstGeom>
          <a:noFill/>
        </p:spPr>
      </p:pic>
      <p:sp>
        <p:nvSpPr>
          <p:cNvPr id="3" name="2 Rectángulo"/>
          <p:cNvSpPr/>
          <p:nvPr/>
        </p:nvSpPr>
        <p:spPr>
          <a:xfrm>
            <a:off x="5357818" y="357166"/>
            <a:ext cx="3786182" cy="3785652"/>
          </a:xfrm>
          <a:prstGeom prst="rect">
            <a:avLst/>
          </a:prstGeom>
        </p:spPr>
        <p:txBody>
          <a:bodyPr wrap="square">
            <a:spAutoFit/>
          </a:bodyPr>
          <a:lstStyle/>
          <a:p>
            <a:pPr algn="ctr"/>
            <a:r>
              <a:rPr lang="es-ES" sz="2000" b="1" dirty="0">
                <a:solidFill>
                  <a:srgbClr val="660033"/>
                </a:solidFill>
                <a:latin typeface="Berlin Sans FB Demi" pitchFamily="34" charset="0"/>
              </a:rPr>
              <a:t>Aliado contra la grasa: El consumo de vino tinto activa la función de un gen que impide la formación de nuevas células de grasa y ayuda a movilizar las existentes, según un estudio realizado en el Instituto Tecnológico de Massachusetts. Aunque contiene siete calorías por gramo, en dosis moderadas, contribuye a reducir </a:t>
            </a:r>
            <a:r>
              <a:rPr lang="es-ES" sz="2000" b="1" dirty="0" smtClean="0">
                <a:solidFill>
                  <a:srgbClr val="660033"/>
                </a:solidFill>
                <a:latin typeface="Berlin Sans FB Demi" pitchFamily="34" charset="0"/>
              </a:rPr>
              <a:t>la obesidad</a:t>
            </a:r>
            <a:r>
              <a:rPr lang="es-ES" sz="2000" b="1" dirty="0">
                <a:solidFill>
                  <a:srgbClr val="FFFF00"/>
                </a:solidFill>
                <a:latin typeface="Berlin Sans FB Demi" pitchFamily="34" charset="0"/>
              </a:rPr>
              <a:t> </a:t>
            </a:r>
          </a:p>
        </p:txBody>
      </p:sp>
    </p:spTree>
  </p:cSld>
  <p:clrMapOvr>
    <a:masterClrMapping/>
  </p:clrMapOvr>
  <p:transition spd="med" advTm="23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enterat.com/_images/ocio/bodegas_m.jpg"/>
          <p:cNvPicPr>
            <a:picLocks noChangeAspect="1" noChangeArrowheads="1"/>
          </p:cNvPicPr>
          <p:nvPr/>
        </p:nvPicPr>
        <p:blipFill>
          <a:blip r:embed="rId3"/>
          <a:srcRect/>
          <a:stretch>
            <a:fillRect/>
          </a:stretch>
        </p:blipFill>
        <p:spPr bwMode="auto">
          <a:xfrm>
            <a:off x="0" y="4071942"/>
            <a:ext cx="9144064" cy="2786058"/>
          </a:xfrm>
          <a:prstGeom prst="rect">
            <a:avLst/>
          </a:prstGeom>
          <a:noFill/>
        </p:spPr>
      </p:pic>
      <p:pic>
        <p:nvPicPr>
          <p:cNvPr id="52228" name="Picture 4" descr="http://blogavista.es/wp-content/uploads/2014/09/la-Ciudad-del-Vino-Marqu%C3%A9s-de-Riscal-di-Frank-O.-Gehry.jpg"/>
          <p:cNvPicPr>
            <a:picLocks noChangeAspect="1" noChangeArrowheads="1"/>
          </p:cNvPicPr>
          <p:nvPr/>
        </p:nvPicPr>
        <p:blipFill>
          <a:blip r:embed="rId4"/>
          <a:srcRect/>
          <a:stretch>
            <a:fillRect/>
          </a:stretch>
        </p:blipFill>
        <p:spPr bwMode="auto">
          <a:xfrm>
            <a:off x="-3357618" y="-357214"/>
            <a:ext cx="15573484" cy="4500594"/>
          </a:xfrm>
          <a:prstGeom prst="rect">
            <a:avLst/>
          </a:prstGeom>
          <a:noFill/>
        </p:spPr>
      </p:pic>
    </p:spTree>
  </p:cSld>
  <p:clrMapOvr>
    <a:masterClrMapping/>
  </p:clrMapOvr>
  <p:transition spd="med" advTm="10000">
    <p:random/>
    <p:sndAc>
      <p:stSnd>
        <p:snd r:embed="rId2" name="instrumental charlie chaplin - candileja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17153 -0.01759 L -0.3467 -0.00695 " pathEditMode="relative" rAng="0" ptsTypes="AA">
                                      <p:cBhvr>
                                        <p:cTn id="6" dur="5000" fill="hold"/>
                                        <p:tgtEl>
                                          <p:spTgt spid="52228"/>
                                        </p:tgtEl>
                                        <p:attrNameLst>
                                          <p:attrName>ppt_x</p:attrName>
                                          <p:attrName>ppt_y</p:attrName>
                                        </p:attrNameLst>
                                      </p:cBhvr>
                                      <p:rCtr x="-259" y="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nutricionsaludable.com/wp-content/uploads/2015/04/Los-m%C3%A9dicos-recomiendan-tomar-vino-tinto-e1427901113225.jpg"/>
          <p:cNvPicPr>
            <a:picLocks noChangeAspect="1" noChangeArrowheads="1"/>
          </p:cNvPicPr>
          <p:nvPr/>
        </p:nvPicPr>
        <p:blipFill>
          <a:blip r:embed="rId2"/>
          <a:srcRect/>
          <a:stretch>
            <a:fillRect/>
          </a:stretch>
        </p:blipFill>
        <p:spPr bwMode="auto">
          <a:xfrm>
            <a:off x="-1" y="0"/>
            <a:ext cx="9121337"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bienestar.salud180.com/sites/default/files/styles/medium/public/field/image/2011/08/92840516.jpg?itok=NO6izjAu"/>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3" name="2 Rectángulo"/>
          <p:cNvSpPr/>
          <p:nvPr/>
        </p:nvSpPr>
        <p:spPr>
          <a:xfrm>
            <a:off x="714348" y="500042"/>
            <a:ext cx="4572000" cy="3477875"/>
          </a:xfrm>
          <a:prstGeom prst="rect">
            <a:avLst/>
          </a:prstGeom>
        </p:spPr>
        <p:txBody>
          <a:bodyPr>
            <a:spAutoFit/>
          </a:bodyPr>
          <a:lstStyle/>
          <a:p>
            <a:r>
              <a:rPr lang="es-ES" sz="2000" b="1" dirty="0">
                <a:solidFill>
                  <a:srgbClr val="FFFF00"/>
                </a:solidFill>
                <a:latin typeface="Berlin Sans FB Demi" pitchFamily="34" charset="0"/>
              </a:rPr>
              <a:t>Combate las bacteria bucales: Investigadores italianos han confirmado que la costumbre de tratar las infecciones de las encías con vino tiene un fundamento científico. Al parecer, algunos compuestos presentes en esta bebida frenan el crecimiento bucal de los estreptococos y bacterias vinculadas a las caries, además del de otros asociados a la gingivitis y dolores de garganta. </a:t>
            </a:r>
          </a:p>
        </p:txBody>
      </p:sp>
    </p:spTree>
  </p:cSld>
  <p:clrMapOvr>
    <a:masterClrMapping/>
  </p:clrMapOvr>
  <p:transition spd="med" advTm="30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Resultado de imagen de viña"/>
          <p:cNvPicPr>
            <a:picLocks noChangeAspect="1" noChangeArrowheads="1"/>
          </p:cNvPicPr>
          <p:nvPr/>
        </p:nvPicPr>
        <p:blipFill>
          <a:blip r:embed="rId2"/>
          <a:srcRect/>
          <a:stretch>
            <a:fillRect/>
          </a:stretch>
        </p:blipFill>
        <p:spPr bwMode="auto">
          <a:xfrm>
            <a:off x="-190500" y="0"/>
            <a:ext cx="9334500"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abias"/>
          <p:cNvPicPr>
            <a:picLocks noChangeAspect="1" noChangeArrowheads="1"/>
          </p:cNvPicPr>
          <p:nvPr/>
        </p:nvPicPr>
        <p:blipFill>
          <a:blip r:embed="rId2"/>
          <a:srcRect/>
          <a:stretch>
            <a:fillRect/>
          </a:stretch>
        </p:blipFill>
        <p:spPr bwMode="auto">
          <a:xfrm>
            <a:off x="-1" y="0"/>
            <a:ext cx="9501223"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tinto"/>
          <p:cNvPicPr>
            <a:picLocks noChangeAspect="1" noChangeArrowheads="1"/>
          </p:cNvPicPr>
          <p:nvPr/>
        </p:nvPicPr>
        <p:blipFill>
          <a:blip r:embed="rId2"/>
          <a:srcRect/>
          <a:stretch>
            <a:fillRect/>
          </a:stretch>
        </p:blipFill>
        <p:spPr bwMode="auto">
          <a:xfrm>
            <a:off x="-1" y="0"/>
            <a:ext cx="9203961" cy="6858000"/>
          </a:xfrm>
          <a:prstGeom prst="rect">
            <a:avLst/>
          </a:prstGeom>
          <a:noFill/>
        </p:spPr>
      </p:pic>
      <p:sp>
        <p:nvSpPr>
          <p:cNvPr id="3" name="2 Rectángulo"/>
          <p:cNvSpPr/>
          <p:nvPr/>
        </p:nvSpPr>
        <p:spPr>
          <a:xfrm>
            <a:off x="4286248" y="428604"/>
            <a:ext cx="4572000" cy="5262979"/>
          </a:xfrm>
          <a:prstGeom prst="rect">
            <a:avLst/>
          </a:prstGeom>
          <a:solidFill>
            <a:srgbClr val="660033">
              <a:alpha val="49000"/>
            </a:srgbClr>
          </a:solidFill>
        </p:spPr>
        <p:txBody>
          <a:bodyPr>
            <a:spAutoFit/>
          </a:bodyPr>
          <a:lstStyle/>
          <a:p>
            <a:pPr algn="r"/>
            <a:r>
              <a:rPr lang="es-ES" sz="2400" b="1" dirty="0">
                <a:solidFill>
                  <a:srgbClr val="FFFF00"/>
                </a:solidFill>
              </a:rPr>
              <a:t>Mejora de la función cognitiva: Alrededor de 70 estudios demuestran que el consumo moderado de vino mejora el funcionamiento del cerebro y, en pequeñas cantidades, previene la demencia. Los científicos creen que se debe a que la elevada presencia de antioxidantes en su composición reduce la inflamación, impiden que las arterias se endurezcan e inhiben la coagulación, lo que mejoraría el riego sanguíneo. </a:t>
            </a:r>
          </a:p>
        </p:txBody>
      </p:sp>
    </p:spTree>
  </p:cSld>
  <p:clrMapOvr>
    <a:masterClrMapping/>
  </p:clrMapOvr>
  <p:transition spd="med" advTm="3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Jose Luis\Escritorio\854b976b75eb63f7cf5cacb5ac0063ba--black-grapes-grape-vines.jpg"/>
          <p:cNvPicPr>
            <a:picLocks noChangeAspect="1" noChangeArrowheads="1"/>
          </p:cNvPicPr>
          <p:nvPr/>
        </p:nvPicPr>
        <p:blipFill>
          <a:blip r:embed="rId2"/>
          <a:srcRect/>
          <a:stretch>
            <a:fillRect/>
          </a:stretch>
        </p:blipFill>
        <p:spPr bwMode="auto">
          <a:xfrm>
            <a:off x="0" y="-152400"/>
            <a:ext cx="9144000" cy="7724804"/>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into"/>
          <p:cNvPicPr>
            <a:picLocks noChangeAspect="1" noChangeArrowheads="1"/>
          </p:cNvPicPr>
          <p:nvPr/>
        </p:nvPicPr>
        <p:blipFill>
          <a:blip r:embed="rId2"/>
          <a:srcRect/>
          <a:stretch>
            <a:fillRect/>
          </a:stretch>
        </p:blipFill>
        <p:spPr bwMode="auto">
          <a:xfrm>
            <a:off x="-214346" y="0"/>
            <a:ext cx="12382500" cy="6962775"/>
          </a:xfrm>
          <a:prstGeom prst="rect">
            <a:avLst/>
          </a:prstGeom>
          <a:noFill/>
        </p:spPr>
      </p:pic>
      <p:sp>
        <p:nvSpPr>
          <p:cNvPr id="3" name="2 Rectángulo"/>
          <p:cNvSpPr/>
          <p:nvPr/>
        </p:nvSpPr>
        <p:spPr>
          <a:xfrm>
            <a:off x="357158" y="3786190"/>
            <a:ext cx="4572000" cy="2677656"/>
          </a:xfrm>
          <a:prstGeom prst="rect">
            <a:avLst/>
          </a:prstGeom>
        </p:spPr>
        <p:txBody>
          <a:bodyPr>
            <a:spAutoFit/>
          </a:bodyPr>
          <a:lstStyle/>
          <a:p>
            <a:r>
              <a:rPr lang="es-ES" sz="2400" b="1" dirty="0">
                <a:solidFill>
                  <a:srgbClr val="FFFF00"/>
                </a:solidFill>
                <a:latin typeface="Berlin Sans FB Demi" pitchFamily="34" charset="0"/>
              </a:rPr>
              <a:t>Cuida la próstata: Un estudio asegura que consumir siete vasos de vino tinto semanales después de cumplir los 40 años de edad, reduce en más de la mitad los diagnósticos de cáncer de próstata. </a:t>
            </a:r>
          </a:p>
        </p:txBody>
      </p:sp>
    </p:spTree>
  </p:cSld>
  <p:clrMapOvr>
    <a:masterClrMapping/>
  </p:clrMapOvr>
  <p:transition spd="med" advTm="19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donaldandcathy.typepad.com/donald_and_cathys_europea/images/2008/10/17/img_8591.jpg"/>
          <p:cNvPicPr>
            <a:picLocks noChangeAspect="1" noChangeArrowheads="1"/>
          </p:cNvPicPr>
          <p:nvPr/>
        </p:nvPicPr>
        <p:blipFill>
          <a:blip r:embed="rId2"/>
          <a:srcRect/>
          <a:stretch>
            <a:fillRect/>
          </a:stretch>
        </p:blipFill>
        <p:spPr bwMode="auto">
          <a:xfrm>
            <a:off x="0" y="0"/>
            <a:ext cx="9429784" cy="7072338"/>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vino"/>
          <p:cNvPicPr>
            <a:picLocks noChangeAspect="1" noChangeArrowheads="1"/>
          </p:cNvPicPr>
          <p:nvPr/>
        </p:nvPicPr>
        <p:blipFill>
          <a:blip r:embed="rId2"/>
          <a:srcRect/>
          <a:stretch>
            <a:fillRect/>
          </a:stretch>
        </p:blipFill>
        <p:spPr bwMode="auto">
          <a:xfrm>
            <a:off x="0" y="0"/>
            <a:ext cx="9144000" cy="6858001"/>
          </a:xfrm>
          <a:prstGeom prst="rect">
            <a:avLst/>
          </a:prstGeom>
          <a:noFill/>
        </p:spPr>
      </p:pic>
      <p:sp>
        <p:nvSpPr>
          <p:cNvPr id="3" name="2 Rectángulo"/>
          <p:cNvSpPr/>
          <p:nvPr/>
        </p:nvSpPr>
        <p:spPr>
          <a:xfrm>
            <a:off x="5286380" y="357166"/>
            <a:ext cx="3571900" cy="4401205"/>
          </a:xfrm>
          <a:prstGeom prst="rect">
            <a:avLst/>
          </a:prstGeom>
        </p:spPr>
        <p:txBody>
          <a:bodyPr wrap="square">
            <a:spAutoFit/>
          </a:bodyPr>
          <a:lstStyle/>
          <a:p>
            <a:pPr algn="ctr"/>
            <a:r>
              <a:rPr lang="es-ES" sz="2000" b="1" dirty="0" smtClean="0">
                <a:solidFill>
                  <a:srgbClr val="FFFF00"/>
                </a:solidFill>
                <a:latin typeface="Berlin Sans FB Demi" pitchFamily="34" charset="0"/>
              </a:rPr>
              <a:t>Complemento placentero: Al degustarlo con moderación se liberan endorfinas en dos áreas del cerebro, aumentando la sensación de placer, de acuerdo con un estudio realizado en la Universidad de California. Además, si la luz ambiental es roja o azul el placer y el sabor del vino son mucho más intensos que cuando esta posee tonalidades verdes o blancas. </a:t>
            </a:r>
            <a:endParaRPr lang="es-ES" sz="2000" b="1" dirty="0">
              <a:solidFill>
                <a:srgbClr val="FFFF00"/>
              </a:solidFill>
              <a:latin typeface="Berlin Sans FB Demi" pitchFamily="34" charset="0"/>
            </a:endParaRPr>
          </a:p>
        </p:txBody>
      </p:sp>
    </p:spTree>
  </p:cSld>
  <p:clrMapOvr>
    <a:masterClrMapping/>
  </p:clrMapOvr>
  <p:transition spd="med" advTm="27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mg.lasegunda.com/Fotos/2014/05/13/file_2014051310121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31172aec060f953d230d04df3cae0e10.gif"/>
          <p:cNvPicPr>
            <a:picLocks noChangeAspect="1" noChangeArrowheads="1" noCrop="1"/>
          </p:cNvPicPr>
          <p:nvPr/>
        </p:nvPicPr>
        <p:blipFill>
          <a:blip r:embed="rId2"/>
          <a:srcRect/>
          <a:stretch>
            <a:fillRect/>
          </a:stretch>
        </p:blipFill>
        <p:spPr bwMode="auto">
          <a:xfrm>
            <a:off x="-500099" y="0"/>
            <a:ext cx="12246429" cy="6858000"/>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Diez beneficios del vino tinto que probablemente desconocía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428596" y="500042"/>
            <a:ext cx="4572000" cy="2308324"/>
          </a:xfrm>
          <a:prstGeom prst="rect">
            <a:avLst/>
          </a:prstGeom>
        </p:spPr>
        <p:txBody>
          <a:bodyPr>
            <a:spAutoFit/>
          </a:bodyPr>
          <a:lstStyle/>
          <a:p>
            <a:r>
              <a:rPr lang="es-ES" sz="2400" b="1" dirty="0">
                <a:latin typeface="Berlin Sans FB Demi" pitchFamily="34" charset="0"/>
              </a:rPr>
              <a:t>Ejercicio embotellado: Una investigación publicada en </a:t>
            </a:r>
            <a:r>
              <a:rPr lang="es-ES" sz="2400" b="1" dirty="0" err="1">
                <a:latin typeface="Berlin Sans FB Demi" pitchFamily="34" charset="0"/>
              </a:rPr>
              <a:t>The</a:t>
            </a:r>
            <a:r>
              <a:rPr lang="es-ES" sz="2400" b="1" dirty="0">
                <a:latin typeface="Berlin Sans FB Demi" pitchFamily="34" charset="0"/>
              </a:rPr>
              <a:t> FASEB </a:t>
            </a:r>
            <a:r>
              <a:rPr lang="es-ES" sz="2400" b="1" dirty="0" err="1">
                <a:latin typeface="Berlin Sans FB Demi" pitchFamily="34" charset="0"/>
              </a:rPr>
              <a:t>Journal</a:t>
            </a:r>
            <a:r>
              <a:rPr lang="es-ES" sz="2400" b="1" dirty="0">
                <a:latin typeface="Berlin Sans FB Demi" pitchFamily="34" charset="0"/>
              </a:rPr>
              <a:t>, sugiere que el </a:t>
            </a:r>
            <a:r>
              <a:rPr lang="es-ES" sz="2400" b="1" dirty="0" err="1">
                <a:latin typeface="Berlin Sans FB Demi" pitchFamily="34" charset="0"/>
              </a:rPr>
              <a:t>resveratrol</a:t>
            </a:r>
            <a:r>
              <a:rPr lang="es-ES" sz="2400" b="1" dirty="0">
                <a:latin typeface="Berlin Sans FB Demi" pitchFamily="34" charset="0"/>
              </a:rPr>
              <a:t> de la uva disminuye las consecuencias negativas de la vida sedentaria. </a:t>
            </a:r>
          </a:p>
        </p:txBody>
      </p:sp>
    </p:spTree>
  </p:cSld>
  <p:clrMapOvr>
    <a:masterClrMapping/>
  </p:clrMapOvr>
  <p:transition spd="med" advTm="20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footage.framepool.com/shotimg/720050609-verre-a-vin-rouge-bouteille-de-vin-table-a-manger-vin-rouge.jpg"/>
          <p:cNvPicPr>
            <a:picLocks noChangeAspect="1" noChangeArrowheads="1"/>
          </p:cNvPicPr>
          <p:nvPr/>
        </p:nvPicPr>
        <p:blipFill>
          <a:blip r:embed="rId2"/>
          <a:srcRect/>
          <a:stretch>
            <a:fillRect/>
          </a:stretch>
        </p:blipFill>
        <p:spPr bwMode="auto">
          <a:xfrm>
            <a:off x="0" y="0"/>
            <a:ext cx="9144018"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diez"/>
          <p:cNvPicPr>
            <a:picLocks noChangeAspect="1" noChangeArrowheads="1"/>
          </p:cNvPicPr>
          <p:nvPr/>
        </p:nvPicPr>
        <p:blipFill>
          <a:blip r:embed="rId2" cstate="print"/>
          <a:srcRect/>
          <a:stretch>
            <a:fillRect/>
          </a:stretch>
        </p:blipFill>
        <p:spPr bwMode="auto">
          <a:xfrm>
            <a:off x="-555911" y="0"/>
            <a:ext cx="9699911" cy="6858000"/>
          </a:xfrm>
          <a:prstGeom prst="rect">
            <a:avLst/>
          </a:prstGeom>
          <a:noFill/>
        </p:spPr>
      </p:pic>
      <p:sp>
        <p:nvSpPr>
          <p:cNvPr id="3" name="2 Rectángulo"/>
          <p:cNvSpPr/>
          <p:nvPr/>
        </p:nvSpPr>
        <p:spPr>
          <a:xfrm>
            <a:off x="4357686" y="642918"/>
            <a:ext cx="4286280" cy="3170099"/>
          </a:xfrm>
          <a:prstGeom prst="rect">
            <a:avLst/>
          </a:prstGeom>
        </p:spPr>
        <p:txBody>
          <a:bodyPr wrap="square">
            <a:spAutoFit/>
          </a:bodyPr>
          <a:lstStyle/>
          <a:p>
            <a:pPr algn="ctr"/>
            <a:r>
              <a:rPr lang="es-ES" sz="2000" b="1" dirty="0">
                <a:solidFill>
                  <a:srgbClr val="FFFF00"/>
                </a:solidFill>
                <a:latin typeface="Berlin Sans FB Demi" pitchFamily="34" charset="0"/>
              </a:rPr>
              <a:t>Limpiador de paladar: Tomado durante la comida, el vino ayuda a percibir mejor los sabores que cuando esta se acompaña con agua. Esto se debe a sus propiedades astringentes, que evitan la excesiva sensación de grasa causada por alimentos como las carnes rojas y permiten degustar mejor la comida. </a:t>
            </a:r>
          </a:p>
        </p:txBody>
      </p:sp>
    </p:spTree>
  </p:cSld>
  <p:clrMapOvr>
    <a:masterClrMapping/>
  </p:clrMapOvr>
  <p:transition spd="med" advTm="20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mejorconsalud.com/wp-content/uploads/2015/01/vinos-500x281.jpg"/>
          <p:cNvPicPr>
            <a:picLocks noChangeAspect="1" noChangeArrowheads="1"/>
          </p:cNvPicPr>
          <p:nvPr/>
        </p:nvPicPr>
        <p:blipFill>
          <a:blip r:embed="rId2"/>
          <a:srcRect/>
          <a:stretch>
            <a:fillRect/>
          </a:stretch>
        </p:blipFill>
        <p:spPr bwMode="auto">
          <a:xfrm>
            <a:off x="-357221" y="0"/>
            <a:ext cx="10215634"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s://encrypted-tbn1.gstatic.com/images?q=tbn:ANd9GcS_pFyQlVZEl32IERV86MjrMB-pdGFTektyJZxJwiJCWc6gkGny"/>
          <p:cNvPicPr>
            <a:picLocks noChangeAspect="1" noChangeArrowheads="1"/>
          </p:cNvPicPr>
          <p:nvPr/>
        </p:nvPicPr>
        <p:blipFill>
          <a:blip r:embed="rId2"/>
          <a:srcRect/>
          <a:stretch>
            <a:fillRect/>
          </a:stretch>
        </p:blipFill>
        <p:spPr bwMode="auto">
          <a:xfrm>
            <a:off x="0" y="0"/>
            <a:ext cx="9195078"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old-paper-quill-pen-scroll-wooden-paper-9805441.jpg"/>
          <p:cNvPicPr>
            <a:picLocks noChangeAspect="1" noChangeArrowheads="1"/>
          </p:cNvPicPr>
          <p:nvPr/>
        </p:nvPicPr>
        <p:blipFill>
          <a:blip r:embed="rId2"/>
          <a:srcRect/>
          <a:stretch>
            <a:fillRect/>
          </a:stretch>
        </p:blipFill>
        <p:spPr bwMode="auto">
          <a:xfrm rot="16200000">
            <a:off x="379496" y="-1886450"/>
            <a:ext cx="8072494" cy="10559462"/>
          </a:xfrm>
          <a:prstGeom prst="rect">
            <a:avLst/>
          </a:prstGeom>
          <a:noFill/>
        </p:spPr>
      </p:pic>
      <p:sp>
        <p:nvSpPr>
          <p:cNvPr id="2" name="1 Rectángulo"/>
          <p:cNvSpPr/>
          <p:nvPr/>
        </p:nvSpPr>
        <p:spPr>
          <a:xfrm rot="21237166">
            <a:off x="2704449" y="1267004"/>
            <a:ext cx="5286412" cy="4154984"/>
          </a:xfrm>
          <a:prstGeom prst="rect">
            <a:avLst/>
          </a:prstGeom>
        </p:spPr>
        <p:txBody>
          <a:bodyPr wrap="square">
            <a:spAutoFit/>
          </a:bodyPr>
          <a:lstStyle/>
          <a:p>
            <a:pPr algn="ctr"/>
            <a:r>
              <a:rPr lang="es-ES" sz="2400" b="1" dirty="0">
                <a:latin typeface="Berlin Sans FB Demi" pitchFamily="34" charset="0"/>
              </a:rPr>
              <a:t>Reduce riesgo de cáncer: El vino tinto ayuda a reducir el riego de cáncer de pulmón en hombres, sobre todo si son fumadores. Además bloquea el crecimiento de las células responsables del cáncer de mama. Estas propiedades podrían deberse a que uno de sus componentes, el </a:t>
            </a:r>
            <a:r>
              <a:rPr lang="es-ES" sz="2400" b="1" dirty="0" err="1">
                <a:latin typeface="Berlin Sans FB Demi" pitchFamily="34" charset="0"/>
              </a:rPr>
              <a:t>resveratrol</a:t>
            </a:r>
            <a:r>
              <a:rPr lang="es-ES" sz="2400" b="1" dirty="0">
                <a:latin typeface="Berlin Sans FB Demi" pitchFamily="34" charset="0"/>
              </a:rPr>
              <a:t>, frena los efectos del estrógeno, la hormona femenina por excelencia. </a:t>
            </a:r>
          </a:p>
        </p:txBody>
      </p:sp>
    </p:spTree>
  </p:cSld>
  <p:clrMapOvr>
    <a:masterClrMapping/>
  </p:clrMapOvr>
  <p:transition spd="med" advTm="28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media.redmujer.com/noticias/555/20120203134238-elementos-vino-tinto-benefician-aterosclerosis-estadios-tempranos.jpg"/>
          <p:cNvPicPr>
            <a:picLocks noChangeAspect="1" noChangeArrowheads="1"/>
          </p:cNvPicPr>
          <p:nvPr/>
        </p:nvPicPr>
        <p:blipFill>
          <a:blip r:embed="rId2"/>
          <a:srcRect/>
          <a:stretch>
            <a:fillRect/>
          </a:stretch>
        </p:blipFill>
        <p:spPr bwMode="auto">
          <a:xfrm>
            <a:off x="0" y="0"/>
            <a:ext cx="9149493"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bodegasomalo.com/wp-content/uploads/2014/01/Vino-Tinto-Reserva-Bodegas-Senorio-Somalo-La-Rioja-02.jpg"/>
          <p:cNvPicPr>
            <a:picLocks noChangeAspect="1" noChangeArrowheads="1"/>
          </p:cNvPicPr>
          <p:nvPr/>
        </p:nvPicPr>
        <p:blipFill>
          <a:blip r:embed="rId2"/>
          <a:srcRect l="7031"/>
          <a:stretch>
            <a:fillRect/>
          </a:stretch>
        </p:blipFill>
        <p:spPr bwMode="auto">
          <a:xfrm>
            <a:off x="0" y="0"/>
            <a:ext cx="9144000"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vino"/>
          <p:cNvPicPr>
            <a:picLocks noChangeAspect="1" noChangeArrowheads="1"/>
          </p:cNvPicPr>
          <p:nvPr/>
        </p:nvPicPr>
        <p:blipFill>
          <a:blip r:embed="rId2"/>
          <a:srcRect/>
          <a:stretch>
            <a:fillRect/>
          </a:stretch>
        </p:blipFill>
        <p:spPr bwMode="auto">
          <a:xfrm>
            <a:off x="-500098" y="-1"/>
            <a:ext cx="10215634" cy="6858001"/>
          </a:xfrm>
          <a:prstGeom prst="rect">
            <a:avLst/>
          </a:prstGeom>
          <a:noFill/>
        </p:spPr>
      </p:pic>
      <p:sp>
        <p:nvSpPr>
          <p:cNvPr id="3" name="2 Rectángulo"/>
          <p:cNvSpPr/>
          <p:nvPr/>
        </p:nvSpPr>
        <p:spPr>
          <a:xfrm>
            <a:off x="0" y="714356"/>
            <a:ext cx="3500430" cy="3785652"/>
          </a:xfrm>
          <a:prstGeom prst="rect">
            <a:avLst/>
          </a:prstGeom>
        </p:spPr>
        <p:txBody>
          <a:bodyPr wrap="square">
            <a:spAutoFit/>
          </a:bodyPr>
          <a:lstStyle/>
          <a:p>
            <a:r>
              <a:rPr lang="es-ES" sz="2400" b="1" dirty="0">
                <a:solidFill>
                  <a:srgbClr val="FFFF00"/>
                </a:solidFill>
                <a:latin typeface="Berlin Sans FB Demi" pitchFamily="34" charset="0"/>
              </a:rPr>
              <a:t>Aliado del corazón: Una copa al día en el caso de las mujeres o dos en el de los hombres, contribuyen a aumentar los niveles de colesterol bueno en la sangre y previenen las complicaciones cardiovasculares. </a:t>
            </a:r>
          </a:p>
        </p:txBody>
      </p:sp>
    </p:spTree>
  </p:cSld>
  <p:clrMapOvr>
    <a:masterClrMapping/>
  </p:clrMapOvr>
  <p:transition spd="med" advTm="30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quantum-culture.com/wp-content/uploads/2015/10/vino-tinto.jpg"/>
          <p:cNvPicPr>
            <a:picLocks noChangeAspect="1" noChangeArrowheads="1"/>
          </p:cNvPicPr>
          <p:nvPr/>
        </p:nvPicPr>
        <p:blipFill>
          <a:blip r:embed="rId2"/>
          <a:srcRect/>
          <a:stretch>
            <a:fillRect/>
          </a:stretch>
        </p:blipFill>
        <p:spPr bwMode="auto">
          <a:xfrm>
            <a:off x="0" y="0"/>
            <a:ext cx="9187262"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abias"/>
          <p:cNvPicPr>
            <a:picLocks noChangeAspect="1" noChangeArrowheads="1"/>
          </p:cNvPicPr>
          <p:nvPr/>
        </p:nvPicPr>
        <p:blipFill>
          <a:blip r:embed="rId2"/>
          <a:srcRect/>
          <a:stretch>
            <a:fillRect/>
          </a:stretch>
        </p:blipFill>
        <p:spPr bwMode="auto">
          <a:xfrm>
            <a:off x="0" y="-714404"/>
            <a:ext cx="12001500" cy="7572404"/>
          </a:xfrm>
          <a:prstGeom prst="rect">
            <a:avLst/>
          </a:prstGeom>
          <a:noFill/>
        </p:spPr>
      </p:pic>
      <p:sp>
        <p:nvSpPr>
          <p:cNvPr id="3" name="2 Rectángulo"/>
          <p:cNvSpPr/>
          <p:nvPr/>
        </p:nvSpPr>
        <p:spPr>
          <a:xfrm>
            <a:off x="357158" y="1785926"/>
            <a:ext cx="3429024" cy="4401205"/>
          </a:xfrm>
          <a:prstGeom prst="rect">
            <a:avLst/>
          </a:prstGeom>
        </p:spPr>
        <p:txBody>
          <a:bodyPr wrap="square">
            <a:spAutoFit/>
          </a:bodyPr>
          <a:lstStyle/>
          <a:p>
            <a:r>
              <a:rPr lang="es-ES" sz="2000" b="1" dirty="0">
                <a:solidFill>
                  <a:srgbClr val="FFFF00"/>
                </a:solidFill>
                <a:latin typeface="Berlin Sans FB Demi" pitchFamily="34" charset="0"/>
              </a:rPr>
              <a:t>Hábitos saludables: Un estudio publicado en el British </a:t>
            </a:r>
            <a:r>
              <a:rPr lang="es-ES" sz="2000" b="1" dirty="0" err="1">
                <a:solidFill>
                  <a:srgbClr val="FFFF00"/>
                </a:solidFill>
                <a:latin typeface="Berlin Sans FB Demi" pitchFamily="34" charset="0"/>
              </a:rPr>
              <a:t>Medical</a:t>
            </a:r>
            <a:r>
              <a:rPr lang="es-ES" sz="2000" b="1" dirty="0">
                <a:solidFill>
                  <a:srgbClr val="FFFF00"/>
                </a:solidFill>
                <a:latin typeface="Berlin Sans FB Demi" pitchFamily="34" charset="0"/>
              </a:rPr>
              <a:t> </a:t>
            </a:r>
            <a:r>
              <a:rPr lang="es-ES" sz="2000" b="1" dirty="0" err="1">
                <a:solidFill>
                  <a:srgbClr val="FFFF00"/>
                </a:solidFill>
                <a:latin typeface="Berlin Sans FB Demi" pitchFamily="34" charset="0"/>
              </a:rPr>
              <a:t>Journal</a:t>
            </a:r>
            <a:r>
              <a:rPr lang="es-ES" sz="2000" b="1" dirty="0">
                <a:solidFill>
                  <a:srgbClr val="FFFF00"/>
                </a:solidFill>
                <a:latin typeface="Berlin Sans FB Demi" pitchFamily="34" charset="0"/>
              </a:rPr>
              <a:t> revela que los aficionados a la degustación del vino suelen comprar alimentos más sanos y tener una dieta más equilibrada que los consumidores habituales de cerveza. Según este informe, los enófilos consumen más aceitunas, frutas, verduras, quesos bajos en grasa, leche y carnes saludables. </a:t>
            </a:r>
          </a:p>
        </p:txBody>
      </p:sp>
    </p:spTree>
  </p:cSld>
  <p:clrMapOvr>
    <a:masterClrMapping/>
  </p:clrMapOvr>
  <p:transition spd="med" advTm="2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2">
                <a:tint val="45000"/>
                <a:satMod val="400000"/>
              </a:schemeClr>
            </a:duotone>
            <a:lum bright="-55000" contrast="1000"/>
          </a:blip>
          <a:srcRect/>
          <a:stretch>
            <a:fillRect/>
          </a:stretch>
        </p:blipFill>
        <p:spPr bwMode="auto">
          <a:xfrm>
            <a:off x="-1" y="0"/>
            <a:ext cx="9144001" cy="6858000"/>
          </a:xfrm>
          <a:prstGeom prst="rect">
            <a:avLst/>
          </a:prstGeom>
          <a:noFill/>
        </p:spPr>
      </p:pic>
      <p:pic>
        <p:nvPicPr>
          <p:cNvPr id="13314" name="Picture 2" descr="C:\Documents and Settings\Jose Luis\Escritorio\1492983369_184_Confirmado-el-vino-tinto-es-la-única-bebida-alcohólica-que-te-ayuda-a-tener-mejor-sexo.gif"/>
          <p:cNvPicPr>
            <a:picLocks noChangeAspect="1" noChangeArrowheads="1" noCrop="1"/>
          </p:cNvPicPr>
          <p:nvPr/>
        </p:nvPicPr>
        <p:blipFill>
          <a:blip r:embed="rId3"/>
          <a:srcRect/>
          <a:stretch>
            <a:fillRect/>
          </a:stretch>
        </p:blipFill>
        <p:spPr bwMode="auto">
          <a:xfrm>
            <a:off x="428596" y="785794"/>
            <a:ext cx="8193374" cy="5357826"/>
          </a:xfrm>
          <a:prstGeom prst="rect">
            <a:avLst/>
          </a:prstGeom>
          <a:noFill/>
        </p:spPr>
      </p:pic>
    </p:spTree>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3.bp.blogspot.com/-3riQ9djvWws/UeLs00pFRxI/AAAAAAAAAq8/7orMWIcluT4/s1600/adrian+greiner+wine.jpg"/>
          <p:cNvPicPr>
            <a:picLocks noChangeAspect="1" noChangeArrowheads="1"/>
          </p:cNvPicPr>
          <p:nvPr/>
        </p:nvPicPr>
        <p:blipFill>
          <a:blip r:embed="rId2"/>
          <a:srcRect r="13691"/>
          <a:stretch>
            <a:fillRect/>
          </a:stretch>
        </p:blipFill>
        <p:spPr bwMode="auto">
          <a:xfrm>
            <a:off x="0" y="0"/>
            <a:ext cx="9144000"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tatic.imujer.com/sites/default/files/styles/primera/public/elgrancatador/Beneficios-para-la-salud-del-vino-tinto-3.jpg?itok=1SeuL3FQ"/>
          <p:cNvPicPr>
            <a:picLocks noChangeAspect="1" noChangeArrowheads="1"/>
          </p:cNvPicPr>
          <p:nvPr/>
        </p:nvPicPr>
        <p:blipFill>
          <a:blip r:embed="rId2"/>
          <a:srcRect/>
          <a:stretch>
            <a:fillRect/>
          </a:stretch>
        </p:blipFill>
        <p:spPr bwMode="auto">
          <a:xfrm>
            <a:off x="0" y="0"/>
            <a:ext cx="9167244" cy="6858000"/>
          </a:xfrm>
          <a:prstGeom prst="rect">
            <a:avLst/>
          </a:prstGeom>
          <a:noFill/>
        </p:spPr>
      </p:pic>
      <p:sp>
        <p:nvSpPr>
          <p:cNvPr id="2" name="1 Rectángulo"/>
          <p:cNvSpPr/>
          <p:nvPr/>
        </p:nvSpPr>
        <p:spPr>
          <a:xfrm>
            <a:off x="5214942" y="785794"/>
            <a:ext cx="3428992" cy="5262979"/>
          </a:xfrm>
          <a:prstGeom prst="rect">
            <a:avLst/>
          </a:prstGeom>
        </p:spPr>
        <p:txBody>
          <a:bodyPr wrap="square">
            <a:spAutoFit/>
          </a:bodyPr>
          <a:lstStyle/>
          <a:p>
            <a:pPr algn="ctr"/>
            <a:r>
              <a:rPr lang="es-ES" sz="2800" b="1" dirty="0">
                <a:solidFill>
                  <a:srgbClr val="FFFF00"/>
                </a:solidFill>
                <a:latin typeface="Berlin Sans FB Demi" pitchFamily="34" charset="0"/>
              </a:rPr>
              <a:t>Beneficios digestivos. Acompañar las carnes con vino no es una cuestión meramente gourmet, pues se recomienda tomar vino con las carnes ya que facilita la digestión de estas y ayuda a procesar las proteínas</a:t>
            </a:r>
            <a:r>
              <a:rPr lang="es-ES" b="1" dirty="0">
                <a:solidFill>
                  <a:srgbClr val="FFFF00"/>
                </a:solidFill>
                <a:latin typeface="Berlin Sans FB Demi" pitchFamily="34" charset="0"/>
              </a:rPr>
              <a:t>.</a:t>
            </a:r>
          </a:p>
        </p:txBody>
      </p:sp>
    </p:spTree>
  </p:cSld>
  <p:clrMapOvr>
    <a:masterClrMapping/>
  </p:clrMapOvr>
  <p:transition spd="med" advTm="2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tatic.imujer.com/sites/default/files/styles/primera/public/p/propiedades-curativas-del-vino-tinto-1.jpg?itok=7IGdjNu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source.gif"/>
          <p:cNvPicPr>
            <a:picLocks noChangeAspect="1" noChangeArrowheads="1" noCrop="1"/>
          </p:cNvPicPr>
          <p:nvPr/>
        </p:nvPicPr>
        <p:blipFill>
          <a:blip r:embed="rId2"/>
          <a:srcRect/>
          <a:stretch>
            <a:fillRect/>
          </a:stretch>
        </p:blipFill>
        <p:spPr bwMode="auto">
          <a:xfrm>
            <a:off x="-3429024" y="0"/>
            <a:ext cx="13462052" cy="7572404"/>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i2.esmas.com/galerias/fotos/2015/08/04/istockmedium_89843400_c1b3_2d32_9774_6003aef1d83d-624x46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med" advTm="7000">
    <p:random/>
    <p:sndAc>
      <p:stSnd>
        <p:snd r:embed="rId2" name="[accordeon][musette]_aimable_sur un air - 14 - fascination (valse)(2).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43570" y="1285860"/>
            <a:ext cx="3000380" cy="4893647"/>
          </a:xfrm>
          <a:prstGeom prst="rect">
            <a:avLst/>
          </a:prstGeom>
        </p:spPr>
        <p:txBody>
          <a:bodyPr wrap="square">
            <a:spAutoFit/>
          </a:bodyPr>
          <a:lstStyle/>
          <a:p>
            <a:pPr algn="ctr"/>
            <a:r>
              <a:rPr lang="es-ES" sz="2400" dirty="0">
                <a:solidFill>
                  <a:srgbClr val="FFFF00"/>
                </a:solidFill>
                <a:latin typeface="Berlin Sans FB Demi" pitchFamily="34" charset="0"/>
              </a:rPr>
              <a:t>Beneficios estéticos. Siendo el vino tinto muy bueno para la circulación sanguínea, ayuda a disminuir significativamente las varices, pero además también ayuda a la prevención de hemorroides.</a:t>
            </a:r>
          </a:p>
        </p:txBody>
      </p:sp>
      <p:pic>
        <p:nvPicPr>
          <p:cNvPr id="3" name="Picture 2" descr="http://www.viajejet.com/wp-content/viajes/vino-de-rioja.jpg"/>
          <p:cNvPicPr>
            <a:picLocks noChangeAspect="1" noChangeArrowheads="1"/>
          </p:cNvPicPr>
          <p:nvPr/>
        </p:nvPicPr>
        <p:blipFill>
          <a:blip r:embed="rId2"/>
          <a:srcRect/>
          <a:stretch>
            <a:fillRect/>
          </a:stretch>
        </p:blipFill>
        <p:spPr bwMode="auto">
          <a:xfrm>
            <a:off x="0" y="0"/>
            <a:ext cx="5126355" cy="6858000"/>
          </a:xfrm>
          <a:prstGeom prst="rect">
            <a:avLst/>
          </a:prstGeom>
          <a:noFill/>
          <a:effectLst>
            <a:softEdge rad="635000"/>
          </a:effectLst>
        </p:spPr>
      </p:pic>
    </p:spTree>
  </p:cSld>
  <p:clrMapOvr>
    <a:masterClrMapping/>
  </p:clrMapOvr>
  <p:transition spd="med" advTm="23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herascordon.com/wp-content/uploads/2014/03/Club-del-botellero.jpg"/>
          <p:cNvPicPr>
            <a:picLocks noChangeAspect="1" noChangeArrowheads="1"/>
          </p:cNvPicPr>
          <p:nvPr/>
        </p:nvPicPr>
        <p:blipFill>
          <a:blip r:embed="rId2"/>
          <a:srcRect/>
          <a:stretch>
            <a:fillRect/>
          </a:stretch>
        </p:blipFill>
        <p:spPr bwMode="auto">
          <a:xfrm>
            <a:off x="0" y="-285776"/>
            <a:ext cx="9144000" cy="714377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xT0BKDDER04IJ6vOuI.gif"/>
          <p:cNvPicPr>
            <a:picLocks noChangeAspect="1" noChangeArrowheads="1" noCrop="1"/>
          </p:cNvPicPr>
          <p:nvPr/>
        </p:nvPicPr>
        <p:blipFill>
          <a:blip r:embed="rId2"/>
          <a:srcRect/>
          <a:stretch>
            <a:fillRect/>
          </a:stretch>
        </p:blipFill>
        <p:spPr bwMode="auto">
          <a:xfrm>
            <a:off x="-1428792" y="0"/>
            <a:ext cx="11358641"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2.esmas.com/galerias/fotos/2013/4/_beneficios_vino11-040e160e-a92e-11e2-97ee-a0aa7036bb0a.jpg"/>
          <p:cNvPicPr>
            <a:picLocks noChangeAspect="1" noChangeArrowheads="1"/>
          </p:cNvPicPr>
          <p:nvPr/>
        </p:nvPicPr>
        <p:blipFill>
          <a:blip r:embed="rId2"/>
          <a:srcRect/>
          <a:stretch>
            <a:fillRect/>
          </a:stretch>
        </p:blipFill>
        <p:spPr bwMode="auto">
          <a:xfrm>
            <a:off x="0" y="-194281"/>
            <a:ext cx="5324472" cy="7052281"/>
          </a:xfrm>
          <a:prstGeom prst="rect">
            <a:avLst/>
          </a:prstGeom>
          <a:noFill/>
          <a:effectLst>
            <a:softEdge rad="635000"/>
          </a:effectLst>
        </p:spPr>
      </p:pic>
      <p:sp>
        <p:nvSpPr>
          <p:cNvPr id="3" name="2 Rectángulo"/>
          <p:cNvSpPr/>
          <p:nvPr/>
        </p:nvSpPr>
        <p:spPr>
          <a:xfrm>
            <a:off x="5357818" y="1214422"/>
            <a:ext cx="3429024" cy="5262979"/>
          </a:xfrm>
          <a:prstGeom prst="rect">
            <a:avLst/>
          </a:prstGeom>
        </p:spPr>
        <p:txBody>
          <a:bodyPr wrap="square">
            <a:spAutoFit/>
          </a:bodyPr>
          <a:lstStyle/>
          <a:p>
            <a:pPr algn="ctr"/>
            <a:r>
              <a:rPr lang="es-ES" sz="2400" dirty="0" smtClean="0">
                <a:solidFill>
                  <a:srgbClr val="FFFF00"/>
                </a:solidFill>
                <a:latin typeface="Berlin Sans FB Demi" pitchFamily="34" charset="0"/>
              </a:rPr>
              <a:t>Beneficios para prevenir el cáncer. Gracias al </a:t>
            </a:r>
            <a:r>
              <a:rPr lang="es-ES" sz="2400" dirty="0" err="1" smtClean="0">
                <a:solidFill>
                  <a:srgbClr val="FFFF00"/>
                </a:solidFill>
                <a:latin typeface="Berlin Sans FB Demi" pitchFamily="34" charset="0"/>
              </a:rPr>
              <a:t>resveratrol</a:t>
            </a:r>
            <a:r>
              <a:rPr lang="es-ES" sz="2400" dirty="0" smtClean="0">
                <a:solidFill>
                  <a:srgbClr val="FFFF00"/>
                </a:solidFill>
                <a:latin typeface="Berlin Sans FB Demi" pitchFamily="34" charset="0"/>
              </a:rPr>
              <a:t> y a los </a:t>
            </a:r>
            <a:r>
              <a:rPr lang="es-ES" sz="2400" dirty="0" err="1" smtClean="0">
                <a:solidFill>
                  <a:srgbClr val="FFFF00"/>
                </a:solidFill>
                <a:latin typeface="Berlin Sans FB Demi" pitchFamily="34" charset="0"/>
              </a:rPr>
              <a:t>flavonoides</a:t>
            </a:r>
            <a:r>
              <a:rPr lang="es-ES" sz="2400" dirty="0" smtClean="0">
                <a:solidFill>
                  <a:srgbClr val="FFFF00"/>
                </a:solidFill>
                <a:latin typeface="Berlin Sans FB Demi" pitchFamily="34" charset="0"/>
              </a:rPr>
              <a:t> que posee el vino, se considera que la toma de esta bebida puede disminuir el padecimiento de diferentes tipos de cáncer como lo son el cáncer de mama, el cáncer de próstata, y el cáncer de pulmón.</a:t>
            </a:r>
            <a:endParaRPr lang="es-ES" sz="2400" dirty="0">
              <a:solidFill>
                <a:srgbClr val="FFFF00"/>
              </a:solidFill>
              <a:latin typeface="Berlin Sans FB Demi" pitchFamily="34" charset="0"/>
            </a:endParaRPr>
          </a:p>
        </p:txBody>
      </p:sp>
    </p:spTree>
  </p:cSld>
  <p:clrMapOvr>
    <a:masterClrMapping/>
  </p:clrMapOvr>
  <p:transition spd="med" advTm="22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2">
                <a:tint val="45000"/>
                <a:satMod val="400000"/>
              </a:schemeClr>
            </a:duotone>
            <a:lum bright="-55000" contrast="1000"/>
          </a:blip>
          <a:srcRect/>
          <a:stretch>
            <a:fillRect/>
          </a:stretch>
        </p:blipFill>
        <p:spPr bwMode="auto">
          <a:xfrm>
            <a:off x="-1" y="0"/>
            <a:ext cx="9144001" cy="6858000"/>
          </a:xfrm>
          <a:prstGeom prst="rect">
            <a:avLst/>
          </a:prstGeom>
          <a:noFill/>
        </p:spPr>
      </p:pic>
      <p:pic>
        <p:nvPicPr>
          <p:cNvPr id="14338" name="Picture 2" descr="C:\Documents and Settings\Jose Luis\Escritorio\mujer-elegante-sirviendose-vino.gif"/>
          <p:cNvPicPr>
            <a:picLocks noChangeAspect="1" noChangeArrowheads="1"/>
          </p:cNvPicPr>
          <p:nvPr/>
        </p:nvPicPr>
        <p:blipFill>
          <a:blip r:embed="rId3"/>
          <a:srcRect/>
          <a:stretch>
            <a:fillRect/>
          </a:stretch>
        </p:blipFill>
        <p:spPr bwMode="auto">
          <a:xfrm>
            <a:off x="571472" y="857232"/>
            <a:ext cx="7858180" cy="5341991"/>
          </a:xfrm>
          <a:prstGeom prst="rect">
            <a:avLst/>
          </a:prstGeom>
          <a:noFill/>
        </p:spPr>
      </p:pic>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VINO.gif"/>
          <p:cNvPicPr>
            <a:picLocks noChangeAspect="1" noChangeArrowheads="1"/>
          </p:cNvPicPr>
          <p:nvPr/>
        </p:nvPicPr>
        <p:blipFill>
          <a:blip r:embed="rId2"/>
          <a:srcRect/>
          <a:stretch>
            <a:fillRect/>
          </a:stretch>
        </p:blipFill>
        <p:spPr bwMode="auto">
          <a:xfrm>
            <a:off x="0" y="0"/>
            <a:ext cx="9715536"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old-paper-quill-pen-scroll-wooden-paper-9805441.jpg"/>
          <p:cNvPicPr>
            <a:picLocks noChangeAspect="1" noChangeArrowheads="1"/>
          </p:cNvPicPr>
          <p:nvPr/>
        </p:nvPicPr>
        <p:blipFill>
          <a:blip r:embed="rId2"/>
          <a:srcRect/>
          <a:stretch>
            <a:fillRect/>
          </a:stretch>
        </p:blipFill>
        <p:spPr bwMode="auto">
          <a:xfrm rot="16200000">
            <a:off x="-483376" y="-2126433"/>
            <a:ext cx="8215346" cy="11039405"/>
          </a:xfrm>
          <a:prstGeom prst="rect">
            <a:avLst/>
          </a:prstGeom>
          <a:noFill/>
        </p:spPr>
      </p:pic>
      <p:sp>
        <p:nvSpPr>
          <p:cNvPr id="2" name="1 Rectángulo"/>
          <p:cNvSpPr/>
          <p:nvPr/>
        </p:nvSpPr>
        <p:spPr>
          <a:xfrm rot="21132798">
            <a:off x="1428163" y="1057039"/>
            <a:ext cx="6429420" cy="4647426"/>
          </a:xfrm>
          <a:prstGeom prst="rect">
            <a:avLst/>
          </a:prstGeom>
        </p:spPr>
        <p:txBody>
          <a:bodyPr wrap="square">
            <a:spAutoFit/>
          </a:bodyPr>
          <a:lstStyle/>
          <a:p>
            <a:pPr algn="ctr"/>
            <a:r>
              <a:rPr lang="es-ES" sz="2000" b="1" dirty="0">
                <a:latin typeface="Berlin Sans FB Demi" pitchFamily="34" charset="0"/>
              </a:rPr>
              <a:t>Es importante destacar que el </a:t>
            </a:r>
            <a:r>
              <a:rPr lang="es-ES" sz="2000" b="1" dirty="0" smtClean="0">
                <a:latin typeface="Berlin Sans FB Demi" pitchFamily="34" charset="0"/>
              </a:rPr>
              <a:t>vino debe </a:t>
            </a:r>
            <a:r>
              <a:rPr lang="es-ES" sz="2000" b="1" dirty="0">
                <a:latin typeface="Berlin Sans FB Demi" pitchFamily="34" charset="0"/>
              </a:rPr>
              <a:t>tomarse con moderación ya que sabemos que el exceso incluso de los productos más orgánicos puede ser dañino.</a:t>
            </a:r>
          </a:p>
          <a:p>
            <a:pPr algn="ctr"/>
            <a:r>
              <a:rPr lang="es-ES" sz="2000" b="1" dirty="0">
                <a:latin typeface="Berlin Sans FB Demi" pitchFamily="34" charset="0"/>
              </a:rPr>
              <a:t>Puedes tomar de una a dos copas de vino al día, pero no más. Si eres nuevo en el mundo de los vinos, es importante recordarte que las copas de vino no van llenas y que son solo pequeños sorbos los que se dan, esto es importante saber para que no te excedas en la medida y lleves siempre una vida de lo más saludable posible.</a:t>
            </a:r>
          </a:p>
          <a:p>
            <a:pPr algn="ctr"/>
            <a:r>
              <a:rPr lang="es-ES" sz="2000" b="1" dirty="0">
                <a:latin typeface="Berlin Sans FB Demi" pitchFamily="34" charset="0"/>
              </a:rPr>
              <a:t>Con solo tomar vino tinto puedes tratar y prevenir diversas enfermedades. No dejes pasar la increíble oportunidad de estar más sano sin mayores esfuerzos.</a:t>
            </a:r>
          </a:p>
          <a:p>
            <a:r>
              <a:rPr lang="es-ES" dirty="0"/>
              <a:t/>
            </a:r>
            <a:br>
              <a:rPr lang="es-ES" dirty="0"/>
            </a:br>
            <a:endParaRPr lang="es-ES" dirty="0"/>
          </a:p>
        </p:txBody>
      </p:sp>
    </p:spTree>
  </p:cSld>
  <p:clrMapOvr>
    <a:masterClrMapping/>
  </p:clrMapOvr>
  <p:transition spd="med" advTm="40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tenor.gif"/>
          <p:cNvPicPr>
            <a:picLocks noChangeAspect="1" noChangeArrowheads="1" noCrop="1"/>
          </p:cNvPicPr>
          <p:nvPr/>
        </p:nvPicPr>
        <p:blipFill>
          <a:blip r:embed="rId2"/>
          <a:srcRect/>
          <a:stretch>
            <a:fillRect/>
          </a:stretch>
        </p:blipFill>
        <p:spPr bwMode="auto">
          <a:xfrm>
            <a:off x="-785849" y="0"/>
            <a:ext cx="1078713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2">
                <a:tint val="45000"/>
                <a:satMod val="400000"/>
              </a:schemeClr>
            </a:duotone>
            <a:lum bright="-55000" contrast="1000"/>
          </a:blip>
          <a:srcRect/>
          <a:stretch>
            <a:fillRect/>
          </a:stretch>
        </p:blipFill>
        <p:spPr bwMode="auto">
          <a:xfrm>
            <a:off x="-1" y="0"/>
            <a:ext cx="9144001" cy="6858000"/>
          </a:xfrm>
          <a:prstGeom prst="rect">
            <a:avLst/>
          </a:prstGeom>
          <a:noFill/>
        </p:spPr>
      </p:pic>
      <p:pic>
        <p:nvPicPr>
          <p:cNvPr id="15362" name="Picture 2" descr="C:\Documents and Settings\Jose Luis\Escritorio\giphy (1).gif"/>
          <p:cNvPicPr>
            <a:picLocks noChangeAspect="1" noChangeArrowheads="1" noCrop="1"/>
          </p:cNvPicPr>
          <p:nvPr/>
        </p:nvPicPr>
        <p:blipFill>
          <a:blip r:embed="rId3"/>
          <a:srcRect/>
          <a:stretch>
            <a:fillRect/>
          </a:stretch>
        </p:blipFill>
        <p:spPr bwMode="auto">
          <a:xfrm>
            <a:off x="428596" y="857232"/>
            <a:ext cx="8102145" cy="5301387"/>
          </a:xfrm>
          <a:prstGeom prst="rect">
            <a:avLst/>
          </a:prstGeom>
          <a:noFill/>
        </p:spPr>
      </p:pic>
    </p:spTree>
  </p:cSld>
  <p:clrMapOvr>
    <a:masterClrMapping/>
  </p:clrMapOvr>
  <p:transition spd="med"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2.bp.blogspot.com/-3wAucR5V918/UeLs3CY8VxI/AAAAAAAAArE/j62tauMtB-M/s320/george+clooney+win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31"/>
            <a:ext cx="602553" cy="684513"/>
          </a:xfrm>
          <a:prstGeom prst="rect">
            <a:avLst/>
          </a:prstGeom>
          <a:noFill/>
          <a:ln w="38100">
            <a:solidFill>
              <a:srgbClr val="1CDEF8"/>
            </a:solidFill>
            <a:miter lim="800000"/>
            <a:headEnd/>
            <a:tailEnd/>
          </a:ln>
        </p:spPr>
      </p:pic>
      <p:sp>
        <p:nvSpPr>
          <p:cNvPr id="19" name="18 Rectángulo"/>
          <p:cNvSpPr/>
          <p:nvPr/>
        </p:nvSpPr>
        <p:spPr>
          <a:xfrm>
            <a:off x="1980357" y="4572019"/>
            <a:ext cx="2692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2" y="501226"/>
            <a:ext cx="280125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651543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16 de enero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11:10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5611366"/>
            <a:ext cx="2008837" cy="934064"/>
          </a:xfrm>
          <a:prstGeom prst="rect">
            <a:avLst/>
          </a:prstGeom>
          <a:noFill/>
        </p:spPr>
      </p:pic>
    </p:spTree>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IVA EL VIN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VIVA EL VINO</Template>
  <TotalTime>36</TotalTime>
  <Words>667</Words>
  <Application>Microsoft Office PowerPoint</Application>
  <PresentationFormat>Presentación en pantalla (4:3)</PresentationFormat>
  <Paragraphs>33</Paragraphs>
  <Slides>57</Slides>
  <Notes>0</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VIVA EL VINO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4</cp:revision>
  <dcterms:created xsi:type="dcterms:W3CDTF">2018-01-16T09:34:59Z</dcterms:created>
  <dcterms:modified xsi:type="dcterms:W3CDTF">2018-01-16T10:11:55Z</dcterms:modified>
</cp:coreProperties>
</file>